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8"/>
  </p:notesMasterIdLst>
  <p:handoutMasterIdLst>
    <p:handoutMasterId r:id="rId49"/>
  </p:handoutMasterIdLst>
  <p:sldIdLst>
    <p:sldId id="298" r:id="rId14"/>
    <p:sldId id="397" r:id="rId15"/>
    <p:sldId id="552" r:id="rId16"/>
    <p:sldId id="571" r:id="rId17"/>
    <p:sldId id="572" r:id="rId18"/>
    <p:sldId id="577" r:id="rId19"/>
    <p:sldId id="556" r:id="rId20"/>
    <p:sldId id="576" r:id="rId21"/>
    <p:sldId id="555" r:id="rId22"/>
    <p:sldId id="329" r:id="rId23"/>
    <p:sldId id="551" r:id="rId24"/>
    <p:sldId id="550" r:id="rId25"/>
    <p:sldId id="579" r:id="rId26"/>
    <p:sldId id="520" r:id="rId27"/>
    <p:sldId id="500" r:id="rId28"/>
    <p:sldId id="580" r:id="rId29"/>
    <p:sldId id="584" r:id="rId30"/>
    <p:sldId id="585" r:id="rId31"/>
    <p:sldId id="578" r:id="rId32"/>
    <p:sldId id="582" r:id="rId33"/>
    <p:sldId id="583" r:id="rId34"/>
    <p:sldId id="586" r:id="rId35"/>
    <p:sldId id="503" r:id="rId36"/>
    <p:sldId id="506" r:id="rId37"/>
    <p:sldId id="565" r:id="rId38"/>
    <p:sldId id="509" r:id="rId39"/>
    <p:sldId id="510" r:id="rId40"/>
    <p:sldId id="566" r:id="rId41"/>
    <p:sldId id="514" r:id="rId42"/>
    <p:sldId id="544" r:id="rId43"/>
    <p:sldId id="567" r:id="rId44"/>
    <p:sldId id="558" r:id="rId45"/>
    <p:sldId id="573" r:id="rId46"/>
    <p:sldId id="574" r:id="rId47"/>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32]" lastIdx="1" clrIdx="42"/>
  <p:cmAuthor id="1" name="NY" initials="N" lastIdx="27" clrIdx="0"/>
  <p:cmAuthor id="44" name="Microsoft Office User" initials="Office [33]" lastIdx="1" clrIdx="43"/>
  <p:cmAuthor id="2" name="Roxana Mullafiroze" initials="RM" lastIdx="64" clrIdx="1"/>
  <p:cmAuthor id="45" name="Microsoft Office User" initials="Office [34]" lastIdx="1" clrIdx="44"/>
  <p:cmAuthor id="3" name="Luis Alcaraz" initials="LA" lastIdx="155" clrIdx="2"/>
  <p:cmAuthor id="46" name="Microsoft Office User" initials="Office [35]" lastIdx="1" clrIdx="45"/>
  <p:cmAuthor id="4" name="Koen van der West" initials="KvdW" lastIdx="1" clrIdx="3"/>
  <p:cmAuthor id="47" name="Microsoft Office User" initials="Office [36]" lastIdx="1" clrIdx="46"/>
  <p:cmAuthor id="5" name="REACH" initials="R" lastIdx="90" clrIdx="4"/>
  <p:cmAuthor id="48" name="Microsoft Office User" initials="Office [37]" lastIdx="1" clrIdx="47"/>
  <p:cmAuthor id="6" name="sarah vose" initials="sv" lastIdx="57" clrIdx="5"/>
  <p:cmAuthor id="49" name="Microsoft Office User" initials="Office [38]" lastIdx="1" clrIdx="48"/>
  <p:cmAuthor id="7" name="REACH IRAQ GIS" initials="RIG" lastIdx="21" clrIdx="6"/>
  <p:cmAuthor id="50" name="Microsoft Office User" initials="Office [39]" lastIdx="1" clrIdx="49"/>
  <p:cmAuthor id="8" name="cris" initials="c" lastIdx="201" clrIdx="7"/>
  <p:cmAuthor id="51" name="Microsoft Office User" initials="Office [40]" lastIdx="1" clrIdx="50"/>
  <p:cmAuthor id="9" name="Katherine Condon" initials="KC" lastIdx="309" clrIdx="8"/>
  <p:cmAuthor id="52" name="Microsoft Office User" initials="Office [41]" lastIdx="1" clrIdx="51"/>
  <p:cmAuthor id="10" name="REACH_IRQ_AO2" initials="R" lastIdx="47" clrIdx="9"/>
  <p:cmAuthor id="53" name="Microsoft Office User" initials="Office [42]" lastIdx="1" clrIdx="52"/>
  <p:cmAuthor id="11" name="Canon Co" initials="CC" lastIdx="160" clrIdx="10"/>
  <p:cmAuthor id="54" name="Katherine CONDON" initials="KC" lastIdx="18" clrIdx="53">
    <p:extLst>
      <p:ext uri="{19B8F6BF-5375-455C-9EA6-DF929625EA0E}">
        <p15:presenceInfo xmlns:p15="http://schemas.microsoft.com/office/powerpoint/2012/main" userId="Katherine CONDON" providerId="None"/>
      </p:ext>
    </p:extLst>
  </p:cmAuthor>
  <p:cmAuthor id="12" name="Microsoft Office User" initials="Office" lastIdx="2" clrIdx="11"/>
  <p:cmAuthor id="13" name="Microsoft Office User" initials="Office [2]" lastIdx="1" clrIdx="12"/>
  <p:cmAuthor id="14" name="Microsoft Office User" initials="Office [3]" lastIdx="1" clrIdx="13"/>
  <p:cmAuthor id="15" name="Microsoft Office User" initials="Office [4]" lastIdx="1" clrIdx="14"/>
  <p:cmAuthor id="16" name="Microsoft Office User" initials="Office [5]" lastIdx="1" clrIdx="15"/>
  <p:cmAuthor id="17" name="Microsoft Office User" initials="Office [6]" lastIdx="1" clrIdx="16"/>
  <p:cmAuthor id="18" name="Microsoft Office User" initials="Office [7]" lastIdx="1" clrIdx="17"/>
  <p:cmAuthor id="19" name="Microsoft Office User" initials="Office [8]" lastIdx="1" clrIdx="18"/>
  <p:cmAuthor id="20" name="Microsoft Office User" initials="Office [9]" lastIdx="1" clrIdx="19"/>
  <p:cmAuthor id="21" name="Microsoft Office User" initials="Office [10]" lastIdx="1" clrIdx="20"/>
  <p:cmAuthor id="22" name="Microsoft Office User" initials="Office [11]" lastIdx="1" clrIdx="21"/>
  <p:cmAuthor id="23" name="Microsoft Office User" initials="Office [12]" lastIdx="1" clrIdx="22"/>
  <p:cmAuthor id="24" name="Microsoft Office User" initials="Office [13]" lastIdx="1" clrIdx="23"/>
  <p:cmAuthor id="25" name="Microsoft Office User" initials="Office [14]" lastIdx="1" clrIdx="24"/>
  <p:cmAuthor id="26" name="Microsoft Office User" initials="Office [15]" lastIdx="1" clrIdx="25"/>
  <p:cmAuthor id="27" name="Microsoft Office User" initials="Office [16]" lastIdx="1" clrIdx="26"/>
  <p:cmAuthor id="28" name="Microsoft Office User" initials="Office [17]" lastIdx="1" clrIdx="27"/>
  <p:cmAuthor id="29" name="Microsoft Office User" initials="Office [18]" lastIdx="1" clrIdx="28"/>
  <p:cmAuthor id="30" name="Microsoft Office User" initials="Office [19]" lastIdx="1" clrIdx="29"/>
  <p:cmAuthor id="31" name="Microsoft Office User" initials="Office [20]" lastIdx="1" clrIdx="30"/>
  <p:cmAuthor id="32" name="Microsoft Office User" initials="Office [21]" lastIdx="1" clrIdx="31"/>
  <p:cmAuthor id="33" name="Microsoft Office User" initials="Office [22]" lastIdx="1" clrIdx="32"/>
  <p:cmAuthor id="34" name="Microsoft Office User" initials="Office [23]" lastIdx="1" clrIdx="33"/>
  <p:cmAuthor id="35" name="Microsoft Office User" initials="Office [24]" lastIdx="1" clrIdx="34"/>
  <p:cmAuthor id="36" name="Microsoft Office User" initials="Office [25]" lastIdx="1" clrIdx="35"/>
  <p:cmAuthor id="37" name="Microsoft Office User" initials="Office [26]" lastIdx="1" clrIdx="36"/>
  <p:cmAuthor id="38" name="Microsoft Office User" initials="Office [27]" lastIdx="1" clrIdx="37"/>
  <p:cmAuthor id="39" name="Microsoft Office User" initials="Office [28]" lastIdx="1" clrIdx="38"/>
  <p:cmAuthor id="40" name="Microsoft Office User" initials="Office [29]" lastIdx="1" clrIdx="39"/>
  <p:cmAuthor id="41" name="Microsoft Office User" initials="Office [30]" lastIdx="1" clrIdx="40"/>
  <p:cmAuthor id="42" name="Microsoft Office User" initials="Office [31]"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4A4"/>
    <a:srgbClr val="95A0A9"/>
    <a:srgbClr val="58585A"/>
    <a:srgbClr val="F08C8F"/>
    <a:srgbClr val="EE5859"/>
    <a:srgbClr val="E6E6E6"/>
    <a:srgbClr val="DDDDDD"/>
    <a:srgbClr val="FFFFFF"/>
    <a:srgbClr val="D2CBB8"/>
    <a:srgbClr val="FF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69023" autoAdjust="0"/>
  </p:normalViewPr>
  <p:slideViewPr>
    <p:cSldViewPr snapToGrid="0">
      <p:cViewPr varScale="1">
        <p:scale>
          <a:sx n="43" d="100"/>
          <a:sy n="43" d="100"/>
        </p:scale>
        <p:origin x="1724" y="40"/>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3FECA226-932B-441E-BF1B-0EE9DFC3B687}" type="presOf" srcId="{19770A51-E882-4041-8689-E12E416E18B0}" destId="{5B907FC8-9B3B-4696-91E4-08971BF9F525}" srcOrd="0" destOrd="0" presId="urn:microsoft.com/office/officeart/2011/layout/HexagonRadial"/>
    <dgm:cxn modelId="{1444792D-AEEB-4DCA-9E0F-DE93D9619288}" type="presOf" srcId="{7262C3E8-EB66-4EAB-8987-2136D95F56BF}" destId="{0DD1483D-ABBF-4C01-A05A-2422BE723BD5}"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4EC2F13C-D62D-4AD9-AA90-E299FFA0B213}" type="presOf" srcId="{FACC9926-4231-4E01-A9AB-E5DFED19C8FD}" destId="{28444ACE-AB4C-4B84-A5F3-B60EE582385E}"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B4444C4C-F754-4769-A929-EEC93174CF11}" type="presOf" srcId="{1623FBE0-81BA-469A-BC11-A39E0579D9A5}" destId="{B26889CB-5ABD-47CC-95BF-2DC4E5124E04}"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B4C1445A-9A7F-4BE4-8766-3173CD1BDD06}" type="presOf" srcId="{25D6640D-C921-4827-9C68-28FABCB989C1}" destId="{C83C3C06-A202-4832-9AD7-6ED9D092A04C}"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B958A9C0-3BC7-4EF8-8232-869B0FA375BB}"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9F2EFA16-DF79-489D-BB3F-B05976910FF5}" type="presOf" srcId="{25D6640D-C921-4827-9C68-28FABCB989C1}" destId="{C83C3C06-A202-4832-9AD7-6ED9D092A04C}"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F6EB394A-2E58-4252-BADE-E4168254D690}" srcId="{0A21F6C2-60C5-4F12-865C-902F24AB221A}" destId="{FACC9926-4231-4E01-A9AB-E5DFED19C8FD}" srcOrd="1" destOrd="0" parTransId="{0C711441-5BF4-4D4A-BBBF-F67CBFF2D5EB}" sibTransId="{6E4BD22F-C643-4283-A19D-4D334A5EED6D}"/>
    <dgm:cxn modelId="{3D03066B-DE50-4E19-98E2-1599377DAD8C}"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3B197E7F-5E2B-4248-B10D-7CE2B406E2DC}" type="presOf" srcId="{7262C3E8-EB66-4EAB-8987-2136D95F56BF}" destId="{0DD1483D-ABBF-4C01-A05A-2422BE723BD5}" srcOrd="0" destOrd="0" presId="urn:microsoft.com/office/officeart/2011/layout/HexagonRadial"/>
    <dgm:cxn modelId="{6417C980-CEE5-4B7B-A2A2-6142D6CF6350}" type="presOf" srcId="{1623FBE0-81BA-469A-BC11-A39E0579D9A5}" destId="{B26889CB-5ABD-47CC-95BF-2DC4E5124E04}"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282676C7-5B51-4F79-8665-1C6DFBE5860F}" type="presOf" srcId="{0A21F6C2-60C5-4F12-865C-902F24AB221A}" destId="{02B2154D-66E7-4FDE-87D6-54A84AD23FAA}"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4/5/2021</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4/5/2021</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presented map reflects the recent movement of households to Markaz </a:t>
            </a:r>
            <a:r>
              <a:rPr lang="en-US" dirty="0" err="1"/>
              <a:t>Daquq</a:t>
            </a:r>
            <a:r>
              <a:rPr lang="en-US" dirty="0"/>
              <a:t> reported by KIs during data collection.</a:t>
            </a:r>
          </a:p>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14100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Recent returns</a:t>
            </a:r>
          </a:p>
          <a:p>
            <a:pPr marR="0" algn="just" rtl="0"/>
            <a:r>
              <a:rPr lang="en-US" sz="1800" b="0" i="0" u="none" strike="noStrike" baseline="0" dirty="0">
                <a:solidFill>
                  <a:srgbClr val="58585B"/>
                </a:solidFill>
                <a:latin typeface="Arial Narrow" panose="020B0606020202030204" pitchFamily="34" charset="0"/>
              </a:rPr>
              <a:t>From </a:t>
            </a:r>
            <a:r>
              <a:rPr lang="en-US" sz="1800" b="0" i="0" u="none" strike="noStrike" baseline="0" dirty="0" err="1">
                <a:solidFill>
                  <a:srgbClr val="58585B"/>
                </a:solidFill>
                <a:latin typeface="Arial Narrow" panose="020B0606020202030204" pitchFamily="34" charset="0"/>
              </a:rPr>
              <a:t>Dohuq</a:t>
            </a:r>
            <a:r>
              <a:rPr lang="en-US" sz="1800" b="0" i="0" u="none" strike="noStrike" baseline="0" dirty="0">
                <a:solidFill>
                  <a:srgbClr val="58585B"/>
                </a:solidFill>
                <a:latin typeface="Arial Narrow" panose="020B0606020202030204" pitchFamily="34" charset="0"/>
              </a:rPr>
              <a:t> Governorate, specifically from non-camp areas in </a:t>
            </a:r>
            <a:r>
              <a:rPr lang="en-US" sz="1800" b="0" i="0" u="none" strike="noStrike" baseline="0" dirty="0" err="1">
                <a:solidFill>
                  <a:srgbClr val="58585B"/>
                </a:solidFill>
                <a:latin typeface="Arial Narrow" panose="020B0606020202030204" pitchFamily="34" charset="0"/>
              </a:rPr>
              <a:t>Hawiga</a:t>
            </a:r>
            <a:r>
              <a:rPr lang="en-US" sz="1800" b="0" i="0" u="none" strike="noStrike" baseline="0" dirty="0">
                <a:solidFill>
                  <a:srgbClr val="58585B"/>
                </a:solidFill>
                <a:latin typeface="Arial Narrow" panose="020B0606020202030204" pitchFamily="34" charset="0"/>
              </a:rPr>
              <a:t>, Kirkuk and </a:t>
            </a:r>
            <a:r>
              <a:rPr lang="en-US" sz="1800" b="0" i="0" u="none" strike="noStrike" baseline="0" dirty="0" err="1">
                <a:solidFill>
                  <a:srgbClr val="58585B"/>
                </a:solidFill>
                <a:latin typeface="Arial Narrow" panose="020B0606020202030204" pitchFamily="34" charset="0"/>
              </a:rPr>
              <a:t>Dibis</a:t>
            </a:r>
            <a:r>
              <a:rPr lang="en-US" sz="1800" b="0" i="0" u="none" strike="noStrike" baseline="0" dirty="0">
                <a:solidFill>
                  <a:srgbClr val="58585B"/>
                </a:solidFill>
                <a:latin typeface="Arial Narrow" panose="020B0606020202030204" pitchFamily="34" charset="0"/>
              </a:rPr>
              <a:t> districts and from </a:t>
            </a:r>
            <a:r>
              <a:rPr lang="en-US" sz="1800" b="0" i="0" u="none" strike="noStrike" baseline="0" dirty="0" err="1">
                <a:solidFill>
                  <a:srgbClr val="58585B"/>
                </a:solidFill>
                <a:latin typeface="Arial Narrow" panose="020B0606020202030204" pitchFamily="34" charset="0"/>
              </a:rPr>
              <a:t>Laylan</a:t>
            </a:r>
            <a:r>
              <a:rPr lang="en-US" sz="1800" b="0" i="0" u="none" strike="noStrike" baseline="0" dirty="0">
                <a:solidFill>
                  <a:srgbClr val="58585B"/>
                </a:solidFill>
                <a:latin typeface="Arial Narrow" panose="020B0606020202030204" pitchFamily="34" charset="0"/>
              </a:rPr>
              <a:t> IDP, </a:t>
            </a:r>
            <a:r>
              <a:rPr lang="en-US" sz="1800" b="0" i="0" u="none" strike="noStrike" baseline="0" dirty="0" err="1">
                <a:solidFill>
                  <a:srgbClr val="58585B"/>
                </a:solidFill>
                <a:latin typeface="Arial Narrow" panose="020B0606020202030204" pitchFamily="34" charset="0"/>
              </a:rPr>
              <a:t>Laylan</a:t>
            </a:r>
            <a:r>
              <a:rPr lang="en-US" sz="1800" b="0" i="0" u="none" strike="noStrike" baseline="0" dirty="0">
                <a:solidFill>
                  <a:srgbClr val="58585B"/>
                </a:solidFill>
                <a:latin typeface="Arial Narrow" panose="020B0606020202030204" pitchFamily="34" charset="0"/>
              </a:rPr>
              <a:t> 2 and </a:t>
            </a:r>
            <a:r>
              <a:rPr lang="en-US" sz="1800" b="0" i="0" u="none" strike="noStrike" baseline="0" dirty="0" err="1">
                <a:solidFill>
                  <a:srgbClr val="58585B"/>
                </a:solidFill>
                <a:latin typeface="Arial Narrow" panose="020B0606020202030204" pitchFamily="34" charset="0"/>
              </a:rPr>
              <a:t>Yahyawa</a:t>
            </a:r>
            <a:r>
              <a:rPr lang="en-US" sz="1800" b="0" i="0" u="none" strike="noStrike" baseline="0" dirty="0">
                <a:solidFill>
                  <a:srgbClr val="58585B"/>
                </a:solidFill>
                <a:latin typeface="Arial Narrow" panose="020B0606020202030204" pitchFamily="34" charset="0"/>
              </a:rPr>
              <a:t> camps in Kirkuk Governorate, as reported by 15 KIs (out of 40 KIs).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rest of the KIs reported no returns (20 KIs) or did not know about recent movements (12 KIs).</a:t>
            </a:r>
            <a:endParaRPr lang="en-US" sz="1800" b="0" i="0" u="none" strike="noStrike" baseline="3000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R="0" algn="just" rtl="0"/>
            <a:r>
              <a:rPr lang="en-US" sz="1800" b="0" i="0" u="none" strike="noStrike" baseline="0" dirty="0">
                <a:solidFill>
                  <a:srgbClr val="58585B"/>
                </a:solidFill>
                <a:latin typeface="Arial Narrow" panose="020B0606020202030204" pitchFamily="34" charset="0"/>
              </a:rPr>
              <a:t>Reportedly, recent returns had positive and negative impacts on access to livelihoods and assistance for all population groups. On one hand, recent returns reportedly contributed to </a:t>
            </a:r>
            <a:r>
              <a:rPr lang="en-US" sz="1800" b="1" i="0" u="none" strike="noStrike" baseline="0" dirty="0">
                <a:solidFill>
                  <a:srgbClr val="58585B"/>
                </a:solidFill>
                <a:latin typeface="Arial Narrow" panose="020B0606020202030204" pitchFamily="34" charset="0"/>
              </a:rPr>
              <a:t>increased job opportunities</a:t>
            </a:r>
            <a:r>
              <a:rPr lang="en-US" sz="1800" b="0" i="0" u="none" strike="noStrike" baseline="0" dirty="0">
                <a:solidFill>
                  <a:srgbClr val="58585B"/>
                </a:solidFill>
                <a:latin typeface="Arial Narrow" panose="020B0606020202030204" pitchFamily="34" charset="0"/>
              </a:rPr>
              <a:t> due to the return of business owners (9 out of 15 KIs) and </a:t>
            </a:r>
            <a:r>
              <a:rPr lang="en-US" sz="1800" b="1" i="0" u="none" strike="noStrike" baseline="0" dirty="0">
                <a:solidFill>
                  <a:srgbClr val="58585B"/>
                </a:solidFill>
                <a:latin typeface="Arial Narrow" panose="020B0606020202030204" pitchFamily="34" charset="0"/>
              </a:rPr>
              <a:t>access to assistance reportedly increased</a:t>
            </a:r>
            <a:r>
              <a:rPr lang="en-US" sz="1800" b="0" i="0" u="none" strike="noStrike" baseline="0" dirty="0">
                <a:solidFill>
                  <a:srgbClr val="58585B"/>
                </a:solidFill>
                <a:latin typeface="Arial Narrow" panose="020B0606020202030204" pitchFamily="34" charset="0"/>
              </a:rPr>
              <a:t> due to the response by different governmental and humanitarian actors to the recent returns (3 KIs). On the other hand, these movements were also negatively perceived due to the presence of </a:t>
            </a:r>
            <a:r>
              <a:rPr lang="en-US" sz="1800" b="1" i="0" u="none" strike="noStrike" baseline="0" dirty="0">
                <a:solidFill>
                  <a:srgbClr val="58585B"/>
                </a:solidFill>
                <a:latin typeface="Arial Narrow" panose="020B0606020202030204" pitchFamily="34" charset="0"/>
              </a:rPr>
              <a:t>higher competition in the </a:t>
            </a:r>
            <a:r>
              <a:rPr lang="en-US" sz="1800" b="1" i="0" u="none" strike="noStrike" baseline="0" dirty="0" err="1">
                <a:solidFill>
                  <a:srgbClr val="58585B"/>
                </a:solidFill>
                <a:latin typeface="Arial Narrow" panose="020B0606020202030204" pitchFamily="34" charset="0"/>
              </a:rPr>
              <a:t>labour</a:t>
            </a:r>
            <a:r>
              <a:rPr lang="en-US" sz="1800" b="1" i="0" u="none" strike="noStrike" baseline="0" dirty="0">
                <a:solidFill>
                  <a:srgbClr val="58585B"/>
                </a:solidFill>
                <a:latin typeface="Arial Narrow" panose="020B0606020202030204" pitchFamily="34" charset="0"/>
              </a:rPr>
              <a:t> market</a:t>
            </a:r>
            <a:r>
              <a:rPr lang="en-US" sz="1800" b="0" i="0" u="none" strike="noStrike" baseline="0" dirty="0">
                <a:solidFill>
                  <a:srgbClr val="58585B"/>
                </a:solidFill>
                <a:latin typeface="Arial Narrow" panose="020B0606020202030204" pitchFamily="34" charset="0"/>
              </a:rPr>
              <a:t> (6 KIs) and it was reported a </a:t>
            </a:r>
            <a:r>
              <a:rPr lang="en-US" sz="1800" b="1" i="0" u="none" strike="noStrike" baseline="0" dirty="0">
                <a:solidFill>
                  <a:srgbClr val="58585B"/>
                </a:solidFill>
                <a:latin typeface="Arial Narrow" panose="020B0606020202030204" pitchFamily="34" charset="0"/>
              </a:rPr>
              <a:t>decrease in the level of household assistance </a:t>
            </a:r>
            <a:r>
              <a:rPr lang="en-US" sz="1800" b="0" i="0" u="none" strike="noStrike" baseline="0" dirty="0">
                <a:solidFill>
                  <a:srgbClr val="58585B"/>
                </a:solidFill>
                <a:latin typeface="Arial Narrow" panose="020B0606020202030204" pitchFamily="34" charset="0"/>
              </a:rPr>
              <a:t>due to increased demand (6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26790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258502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presented map reflects the expected movement of households to/from Markaz </a:t>
            </a:r>
            <a:r>
              <a:rPr lang="en-US" dirty="0" err="1"/>
              <a:t>Daquq</a:t>
            </a:r>
            <a:r>
              <a:rPr lang="en-US" dirty="0"/>
              <a:t>.</a:t>
            </a:r>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2343677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Households returned from n</a:t>
            </a:r>
            <a:r>
              <a:rPr lang="en-US" sz="1800" b="0" i="0" u="none" strike="noStrike" dirty="0">
                <a:solidFill>
                  <a:srgbClr val="58585B"/>
                </a:solidFill>
                <a:latin typeface="Arial Narrow" panose="020B0606020202030204" pitchFamily="34" charset="0"/>
              </a:rPr>
              <a:t>on-camp areas in Erbil Governorate, Kirkuk District of Kirkuk Governorate, and from </a:t>
            </a:r>
            <a:r>
              <a:rPr lang="en-US" sz="1800" b="0" i="0" u="none" strike="noStrike" dirty="0" err="1">
                <a:solidFill>
                  <a:srgbClr val="58585B"/>
                </a:solidFill>
                <a:latin typeface="Arial Narrow" panose="020B0606020202030204" pitchFamily="34" charset="0"/>
              </a:rPr>
              <a:t>Khashimina</a:t>
            </a:r>
            <a:r>
              <a:rPr lang="en-US" sz="1800" b="0" i="0" u="none" strike="noStrike" dirty="0">
                <a:solidFill>
                  <a:srgbClr val="58585B"/>
                </a:solidFill>
                <a:latin typeface="Arial Narrow" panose="020B0606020202030204" pitchFamily="34" charset="0"/>
              </a:rPr>
              <a:t> village in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District (Kirkuk Governorate)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R="26970" algn="l" rtl="0"/>
            <a:r>
              <a:rPr lang="en-GB" sz="1800" b="1" i="0" u="none" strike="noStrike" dirty="0">
                <a:solidFill>
                  <a:srgbClr val="58585B"/>
                </a:solidFill>
                <a:latin typeface="Arial Narrow" panose="020B0606020202030204" pitchFamily="34" charset="0"/>
              </a:rPr>
              <a:t>Other barriers</a:t>
            </a:r>
          </a:p>
          <a:p>
            <a:pPr marR="26970" algn="l" rtl="0"/>
            <a:r>
              <a:rPr lang="en-GB" sz="1800" i="0" u="none" strike="noStrike" dirty="0">
                <a:solidFill>
                  <a:srgbClr val="58585B"/>
                </a:solidFill>
                <a:latin typeface="Arial Narrow" panose="020B0606020202030204" pitchFamily="34" charset="0"/>
              </a:rPr>
              <a:t>Security concerns     </a:t>
            </a:r>
            <a:r>
              <a:rPr lang="en-GB" sz="1800" b="1" i="0" u="none" strike="noStrike" dirty="0">
                <a:solidFill>
                  <a:srgbClr val="58585B"/>
                </a:solidFill>
                <a:latin typeface="Arial Narrow" panose="020B0606020202030204" pitchFamily="34" charset="0"/>
              </a:rPr>
              <a:t>    	                                          3 KIs</a:t>
            </a:r>
          </a:p>
          <a:p>
            <a:pPr marR="26970" algn="l" rtl="0"/>
            <a:r>
              <a:rPr lang="en-US" sz="1800" i="0" u="none" strike="noStrike" dirty="0">
                <a:solidFill>
                  <a:srgbClr val="58585B"/>
                </a:solidFill>
                <a:latin typeface="Arial Narrow" panose="020B0606020202030204" pitchFamily="34" charset="0"/>
              </a:rPr>
              <a:t>Lack of specialized medical treatment	</a:t>
            </a:r>
            <a:r>
              <a:rPr lang="en-US" sz="1800" b="1" i="0" u="none" strike="noStrike" dirty="0">
                <a:solidFill>
                  <a:srgbClr val="58585B"/>
                </a:solidFill>
                <a:latin typeface="Arial Narrow" panose="020B0606020202030204" pitchFamily="34" charset="0"/>
              </a:rPr>
              <a:t>                  2 KIs</a:t>
            </a:r>
          </a:p>
          <a:p>
            <a:pPr marR="26970" algn="l" rtl="0"/>
            <a:r>
              <a:rPr lang="en-US" sz="1800" i="0" u="none" strike="noStrike" dirty="0">
                <a:solidFill>
                  <a:srgbClr val="58585B"/>
                </a:solidFill>
                <a:latin typeface="Arial Narrow" panose="020B0606020202030204" pitchFamily="34" charset="0"/>
              </a:rPr>
              <a:t>Former housing is rented in </a:t>
            </a:r>
            <a:r>
              <a:rPr lang="en-US" sz="1800" i="0" u="none" strike="noStrike" dirty="0" err="1">
                <a:solidFill>
                  <a:srgbClr val="58585B"/>
                </a:solidFill>
                <a:latin typeface="Arial Narrow" panose="020B0606020202030204" pitchFamily="34" charset="0"/>
              </a:rPr>
              <a:t>AoO</a:t>
            </a:r>
            <a:r>
              <a:rPr lang="en-US" sz="180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1 KI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Further returns reportedly could lead to positive and negative impacts on the community. Expected returns reportedly could contribute to </a:t>
            </a:r>
            <a:r>
              <a:rPr lang="en-US" sz="1800" b="1" i="0" u="none" strike="noStrike" baseline="0" dirty="0">
                <a:solidFill>
                  <a:srgbClr val="58585B"/>
                </a:solidFill>
                <a:latin typeface="Arial Narrow" panose="020B0606020202030204" pitchFamily="34" charset="0"/>
              </a:rPr>
              <a:t>increased job opportunities</a:t>
            </a:r>
            <a:r>
              <a:rPr lang="en-US" sz="1800" b="0" i="0" u="none" strike="noStrike" baseline="0" dirty="0">
                <a:solidFill>
                  <a:srgbClr val="58585B"/>
                </a:solidFill>
                <a:latin typeface="Arial Narrow" panose="020B0606020202030204" pitchFamily="34" charset="0"/>
              </a:rPr>
              <a:t> with the return of business owners (16 out of 40 KIs) as well as an expected </a:t>
            </a:r>
            <a:r>
              <a:rPr lang="en-US" sz="1800" b="1" i="0" u="none" strike="noStrike" baseline="0" dirty="0">
                <a:solidFill>
                  <a:srgbClr val="58585B"/>
                </a:solidFill>
                <a:latin typeface="Arial Narrow" panose="020B0606020202030204" pitchFamily="34" charset="0"/>
              </a:rPr>
              <a:t>increase in assistance </a:t>
            </a:r>
            <a:r>
              <a:rPr lang="en-US" sz="1800" b="0" i="0" u="none" strike="noStrike" baseline="0" dirty="0">
                <a:solidFill>
                  <a:srgbClr val="58585B"/>
                </a:solidFill>
                <a:latin typeface="Arial Narrow" panose="020B0606020202030204" pitchFamily="34" charset="0"/>
              </a:rPr>
              <a:t>due the expected attention of humanitarian and governmental actors (2 KIs). At the same time, it was reported that there could be </a:t>
            </a:r>
            <a:r>
              <a:rPr lang="en-US" sz="1800" b="1" i="0" u="none" strike="noStrike" baseline="0" dirty="0">
                <a:solidFill>
                  <a:srgbClr val="58585B"/>
                </a:solidFill>
                <a:latin typeface="Arial Narrow" panose="020B0606020202030204" pitchFamily="34" charset="0"/>
              </a:rPr>
              <a:t>higher competition for the limited available job opportunities</a:t>
            </a:r>
            <a:r>
              <a:rPr lang="en-US" sz="1800" b="0" i="0" u="none" strike="noStrike" baseline="0" dirty="0">
                <a:solidFill>
                  <a:srgbClr val="58585B"/>
                </a:solidFill>
                <a:latin typeface="Arial Narrow" panose="020B0606020202030204" pitchFamily="34" charset="0"/>
              </a:rPr>
              <a:t> (22 KIs) in addition to an expected </a:t>
            </a:r>
            <a:r>
              <a:rPr lang="en-US" sz="1800" b="1" i="0" u="none" strike="noStrike" baseline="0" dirty="0">
                <a:solidFill>
                  <a:srgbClr val="58585B"/>
                </a:solidFill>
                <a:latin typeface="Arial Narrow" panose="020B0606020202030204" pitchFamily="34" charset="0"/>
              </a:rPr>
              <a:t>decrease in the level of household assistance </a:t>
            </a:r>
            <a:r>
              <a:rPr lang="en-US" sz="1800" b="0" i="0" u="none" strike="noStrike" baseline="0" dirty="0">
                <a:solidFill>
                  <a:srgbClr val="58585B"/>
                </a:solidFill>
                <a:latin typeface="Arial Narrow" panose="020B0606020202030204" pitchFamily="34" charset="0"/>
              </a:rPr>
              <a:t>due to the presence of a higher number of households in the area (22 KIs) and the </a:t>
            </a:r>
            <a:r>
              <a:rPr lang="en-US" sz="1800" b="1" i="0" u="none" strike="noStrike" baseline="0" dirty="0">
                <a:solidFill>
                  <a:srgbClr val="58585B"/>
                </a:solidFill>
                <a:latin typeface="Arial Narrow" panose="020B0606020202030204" pitchFamily="34" charset="0"/>
              </a:rPr>
              <a:t>limited capacity of humanitarian and governmental actors to absorb the demand</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for assistance</a:t>
            </a:r>
            <a:r>
              <a:rPr lang="en-US" sz="1800" b="0" i="0" u="none" strike="noStrike" baseline="0" dirty="0">
                <a:solidFill>
                  <a:srgbClr val="58585B"/>
                </a:solidFill>
                <a:latin typeface="Arial Narrow" panose="020B0606020202030204" pitchFamily="34" charset="0"/>
              </a:rPr>
              <a:t> (1 KI). A community leader KI also reported that the return of further households might </a:t>
            </a:r>
            <a:r>
              <a:rPr lang="en-US" sz="1800" b="1" i="0" u="none" strike="noStrike" baseline="0" dirty="0">
                <a:solidFill>
                  <a:srgbClr val="58585B"/>
                </a:solidFill>
                <a:latin typeface="Arial Narrow" panose="020B0606020202030204" pitchFamily="34" charset="0"/>
              </a:rPr>
              <a:t>increase the number of disputes</a:t>
            </a:r>
            <a:r>
              <a:rPr lang="en-US" sz="1800" b="0" i="0" u="none" strike="noStrike" baseline="0" dirty="0">
                <a:solidFill>
                  <a:srgbClr val="58585B"/>
                </a:solidFill>
                <a:latin typeface="Arial Narrow" panose="020B0606020202030204" pitchFamily="34" charset="0"/>
              </a:rPr>
              <a:t> between households.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248973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Expected IDP arrivals</a:t>
            </a:r>
          </a:p>
          <a:p>
            <a:pPr marR="0" algn="just" rtl="0"/>
            <a:r>
              <a:rPr lang="en-US" sz="1800" b="0" i="0" u="none" strike="noStrike" baseline="0" dirty="0">
                <a:solidFill>
                  <a:srgbClr val="58585B"/>
                </a:solidFill>
                <a:latin typeface="Arial Narrow" panose="020B0606020202030204" pitchFamily="34" charset="0"/>
              </a:rPr>
              <a:t>The majority of the KIs did not know about expected movements (26 KIs), reported no IDP arrivals (12 KIs), or refused to answer (1 KI).</a:t>
            </a: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157209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KIs reported that the primary need for the community was </a:t>
            </a:r>
            <a:r>
              <a:rPr lang="en-US" sz="1800" b="1" i="0" u="none" strike="noStrike" baseline="0" dirty="0">
                <a:solidFill>
                  <a:srgbClr val="58585B"/>
                </a:solidFill>
                <a:latin typeface="Arial Narrow" panose="020B0606020202030204" pitchFamily="34" charset="0"/>
              </a:rPr>
              <a:t>livelihoods </a:t>
            </a:r>
            <a:r>
              <a:rPr lang="en-US" sz="1800" b="0" i="0" u="none" strike="noStrike" baseline="0" dirty="0">
                <a:solidFill>
                  <a:srgbClr val="58585B"/>
                </a:solidFill>
                <a:latin typeface="Arial Narrow" panose="020B0606020202030204" pitchFamily="34" charset="0"/>
              </a:rPr>
              <a:t>(11 out of 40 KIs). As reported by 21 KIs, livelihoods was an overall community need due to the lack of governmental and private sector job opportunities (17 KIs), and the lack of investment in the private sector (1 KI). In some cases (20 KIs) lack of livelihood opportunities were reported as a barrier for returns and a risk to the sustainability of the returns. Five KIs reported that household members were forced to move to other governorates for job opportunities in order to meet the basic needs of their families.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second main community need most commonly reported was </a:t>
            </a:r>
            <a:r>
              <a:rPr lang="en-US" sz="1800" b="1" i="0" u="none" strike="noStrike" baseline="0" dirty="0">
                <a:solidFill>
                  <a:srgbClr val="58585B"/>
                </a:solidFill>
                <a:latin typeface="Arial Narrow" panose="020B0606020202030204" pitchFamily="34" charset="0"/>
              </a:rPr>
              <a:t>access to education </a:t>
            </a:r>
            <a:r>
              <a:rPr lang="en-US" sz="1800" b="0" i="0" u="none" strike="noStrike" baseline="0" dirty="0">
                <a:solidFill>
                  <a:srgbClr val="58585B"/>
                </a:solidFill>
                <a:latin typeface="Arial Narrow" panose="020B0606020202030204" pitchFamily="34" charset="0"/>
              </a:rPr>
              <a:t>(9 out of 40 KIs).</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Overall,</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all</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KIs who reported education as a primary community need (18 KIs) referred to the decline in the public education system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compared to pre-2014 (see access to basic services below).</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third main community need most commonly reported was </a:t>
            </a:r>
            <a:r>
              <a:rPr lang="en-US" sz="1800" b="1" i="0" u="none" strike="noStrike" baseline="0" dirty="0">
                <a:solidFill>
                  <a:srgbClr val="58585B"/>
                </a:solidFill>
                <a:latin typeface="Arial Narrow" panose="020B0606020202030204" pitchFamily="34" charset="0"/>
              </a:rPr>
              <a:t>access to water and sanitation </a:t>
            </a:r>
            <a:r>
              <a:rPr lang="en-US" sz="1800" b="0" i="0" u="none" strike="noStrike" baseline="0" dirty="0">
                <a:solidFill>
                  <a:srgbClr val="58585B"/>
                </a:solidFill>
                <a:latin typeface="Arial Narrow" panose="020B0606020202030204" pitchFamily="34" charset="0"/>
              </a:rPr>
              <a:t>(16 out of 40 KIs)</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which</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was generally reported due to the limited access to public water services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(7 out of 26 KIs who reported water and sanitation as a primary need) and water pollution due to lack of filter maintenance (11 KIs). As a result, households resorted to buying bottled water (13 KIs) and/or depending on wells as the main potable water source (3 KIs). In addition, the lack of waste transportation services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was reported as an important gap to be covered by the relevant public institution (8 KIs).</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Access to housing:</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R="0" algn="just" rtl="0"/>
            <a:r>
              <a:rPr lang="en-US" sz="1800" b="0" i="0" u="none" strike="noStrike" baseline="0" dirty="0">
                <a:solidFill>
                  <a:srgbClr val="58585B"/>
                </a:solidFill>
                <a:latin typeface="Arial Narrow" panose="020B0606020202030204" pitchFamily="34" charset="0"/>
              </a:rPr>
              <a:t>Most of the KIs (39 out of 40 KIs) reported that the majority of families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resided in houses. In addition, 20 KIs reported that </a:t>
            </a:r>
            <a:r>
              <a:rPr lang="en-US" sz="1800" b="1" i="0" u="none" strike="noStrike" baseline="0" dirty="0">
                <a:solidFill>
                  <a:srgbClr val="58585B"/>
                </a:solidFill>
                <a:latin typeface="Arial Narrow" panose="020B0606020202030204" pitchFamily="34" charset="0"/>
              </a:rPr>
              <a:t>IDPs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recent</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returnees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child-headed households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UASC</a:t>
            </a:r>
            <a:r>
              <a:rPr lang="en-US" sz="1800" b="0" i="0" u="none" strike="noStrike" baseline="0" dirty="0">
                <a:solidFill>
                  <a:srgbClr val="58585B"/>
                </a:solidFill>
                <a:latin typeface="Arial Narrow" panose="020B0606020202030204" pitchFamily="34" charset="0"/>
              </a:rPr>
              <a:t>,</a:t>
            </a:r>
            <a:r>
              <a:rPr lang="en-US" sz="1800" b="1" i="0" u="none" strike="noStrike" baseline="0" dirty="0">
                <a:solidFill>
                  <a:srgbClr val="58585B"/>
                </a:solidFill>
                <a:latin typeface="Arial Narrow" panose="020B0606020202030204" pitchFamily="34" charset="0"/>
              </a:rPr>
              <a:t>  people with disabilities </a:t>
            </a:r>
            <a:r>
              <a:rPr lang="en-US" sz="1800" b="0" i="0" u="none" strike="noStrike" baseline="0" dirty="0">
                <a:solidFill>
                  <a:srgbClr val="58585B"/>
                </a:solidFill>
                <a:latin typeface="Arial Narrow" panose="020B0606020202030204" pitchFamily="34" charset="0"/>
              </a:rPr>
              <a:t>and</a:t>
            </a:r>
            <a:r>
              <a:rPr lang="en-US" sz="1800" b="1" i="0" u="none" strike="noStrike" baseline="0" dirty="0">
                <a:solidFill>
                  <a:srgbClr val="58585B"/>
                </a:solidFill>
                <a:latin typeface="Arial Narrow" panose="020B0606020202030204" pitchFamily="34" charset="0"/>
              </a:rPr>
              <a:t> large households</a:t>
            </a:r>
            <a:r>
              <a:rPr lang="en-US" sz="1800" b="0" i="0" u="none" strike="noStrike" baseline="0" dirty="0">
                <a:solidFill>
                  <a:srgbClr val="58585B"/>
                </a:solidFill>
                <a:latin typeface="Arial Narrow" panose="020B0606020202030204" pitchFamily="34" charset="0"/>
              </a:rPr>
              <a:t> were more likely to reside in tents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30000" dirty="0">
                <a:solidFill>
                  <a:srgbClr val="58585B"/>
                </a:solidFill>
                <a:latin typeface="Arial Narrow" panose="020B0606020202030204" pitchFamily="34" charset="0"/>
              </a:rPr>
              <a:t>IDP KIs (6 KIs) reported that the majority of IDP households resorted to illegal tenure occupation.29 Other IDP households resided in houses under a verbal rental agreement (4 KIs). </a:t>
            </a:r>
            <a:r>
              <a:rPr lang="en-US" sz="1800" b="0" i="0" u="none" strike="noStrike" baseline="30000" dirty="0" err="1">
                <a:solidFill>
                  <a:srgbClr val="58585B"/>
                </a:solidFill>
                <a:latin typeface="Arial Narrow" panose="020B0606020202030204" pitchFamily="34" charset="0"/>
              </a:rPr>
              <a:t>Remainee</a:t>
            </a:r>
            <a:r>
              <a:rPr lang="en-US" sz="1800" b="0" i="0" u="none" strike="noStrike" baseline="30000" dirty="0">
                <a:solidFill>
                  <a:srgbClr val="58585B"/>
                </a:solidFill>
                <a:latin typeface="Arial Narrow" panose="020B0606020202030204" pitchFamily="34" charset="0"/>
              </a:rPr>
              <a:t> KIs (5 KIs) and community leader KIs (14 KIs) reported that the majority of community members resided in owned houses. Returnee KIs reported that the majority of returnee households resided in owned houses (8 KIs) and other households rented through verbal agreements (2 KIs).</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algn="just">
              <a:lnSpc>
                <a:spcPct val="115000"/>
              </a:lnSpc>
              <a:spcBef>
                <a:spcPts val="0"/>
              </a:spcBef>
              <a:spcAft>
                <a:spcPts val="6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Risk of Eviction:</a:t>
            </a:r>
          </a:p>
          <a:p>
            <a:pPr marR="0" algn="just" rtl="0"/>
            <a:r>
              <a:rPr lang="en-US" sz="1800" b="1" i="0" u="none" strike="noStrike" baseline="0" dirty="0">
                <a:solidFill>
                  <a:srgbClr val="58585B"/>
                </a:solidFill>
                <a:latin typeface="Arial Narrow" panose="020B0606020202030204" pitchFamily="34" charset="0"/>
              </a:rPr>
              <a:t>IDPs </a:t>
            </a:r>
            <a:r>
              <a:rPr lang="en-US" sz="1800" b="0" i="0" u="none" strike="noStrike" baseline="0" dirty="0">
                <a:solidFill>
                  <a:srgbClr val="58585B"/>
                </a:solidFill>
                <a:latin typeface="Arial Narrow" panose="020B0606020202030204" pitchFamily="34" charset="0"/>
              </a:rPr>
              <a:t>and </a:t>
            </a:r>
            <a:r>
              <a:rPr lang="en-US" sz="1800" b="1" i="0" u="none" strike="noStrike" baseline="0" dirty="0">
                <a:solidFill>
                  <a:srgbClr val="58585B"/>
                </a:solidFill>
                <a:latin typeface="Arial Narrow" panose="020B0606020202030204" pitchFamily="34" charset="0"/>
              </a:rPr>
              <a:t>returnees</a:t>
            </a:r>
            <a:r>
              <a:rPr lang="en-US" sz="1800" b="0" i="0" u="none" strike="noStrike" baseline="0" dirty="0">
                <a:solidFill>
                  <a:srgbClr val="58585B"/>
                </a:solidFill>
                <a:latin typeface="Arial Narrow" panose="020B0606020202030204" pitchFamily="34" charset="0"/>
              </a:rPr>
              <a:t> are most at</a:t>
            </a:r>
            <a:r>
              <a:rPr lang="en-US" sz="1800" b="1" i="0" u="none" strike="noStrike" baseline="0" dirty="0">
                <a:solidFill>
                  <a:srgbClr val="58585B"/>
                </a:solidFill>
                <a:latin typeface="Arial Narrow" panose="020B0606020202030204" pitchFamily="34" charset="0"/>
              </a:rPr>
              <a:t> risk of eviction </a:t>
            </a:r>
            <a:r>
              <a:rPr lang="en-US" sz="1800" b="0" i="0" u="none" strike="noStrike" baseline="0" dirty="0">
                <a:solidFill>
                  <a:srgbClr val="58585B"/>
                </a:solidFill>
                <a:latin typeface="Arial Narrow" panose="020B0606020202030204" pitchFamily="34" charset="0"/>
              </a:rPr>
              <a:t>as reported by 22 KIs (out of 40 KIs), in addition to </a:t>
            </a:r>
            <a:r>
              <a:rPr lang="en-US" sz="1800" b="1" i="0" u="none" strike="noStrike" baseline="0" dirty="0">
                <a:solidFill>
                  <a:srgbClr val="58585B"/>
                </a:solidFill>
                <a:latin typeface="Arial Narrow" panose="020B0606020202030204" pitchFamily="34" charset="0"/>
              </a:rPr>
              <a:t>UASC, people with disabilities,  child-headed households, elderly-headed households, large households </a:t>
            </a:r>
            <a:r>
              <a:rPr lang="en-US" sz="1800" b="0" i="0" u="none" strike="noStrike" baseline="0" dirty="0">
                <a:solidFill>
                  <a:srgbClr val="58585B"/>
                </a:solidFill>
                <a:latin typeface="Arial Narrow" panose="020B0606020202030204" pitchFamily="34" charset="0"/>
              </a:rPr>
              <a:t>and</a:t>
            </a:r>
            <a:r>
              <a:rPr lang="en-US" sz="1800" b="1" i="0" u="none" strike="noStrike" baseline="0" dirty="0">
                <a:solidFill>
                  <a:srgbClr val="58585B"/>
                </a:solidFill>
                <a:latin typeface="Arial Narrow" panose="020B0606020202030204" pitchFamily="34" charset="0"/>
              </a:rPr>
              <a:t> people with less connections </a:t>
            </a:r>
            <a:r>
              <a:rPr lang="en-US" sz="1800" b="0" i="0" u="none" strike="noStrike" baseline="0" dirty="0">
                <a:solidFill>
                  <a:srgbClr val="58585B"/>
                </a:solidFill>
                <a:latin typeface="Arial Narrow" panose="020B0606020202030204" pitchFamily="34" charset="0"/>
              </a:rPr>
              <a:t>due to a perceived lack of resources.</a:t>
            </a: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In terms of access to </a:t>
            </a:r>
            <a:r>
              <a:rPr lang="en-US" sz="1800" b="1" i="0" u="none" strike="noStrike" baseline="0" dirty="0">
                <a:solidFill>
                  <a:srgbClr val="58585B"/>
                </a:solidFill>
                <a:latin typeface="Arial Narrow" panose="020B0606020202030204" pitchFamily="34" charset="0"/>
              </a:rPr>
              <a:t>public education</a:t>
            </a:r>
            <a:r>
              <a:rPr lang="en-US" sz="1800" b="0" i="0" u="none" strike="noStrike" baseline="0" dirty="0">
                <a:solidFill>
                  <a:srgbClr val="58585B"/>
                </a:solidFill>
                <a:latin typeface="Arial Narrow" panose="020B0606020202030204" pitchFamily="34" charset="0"/>
              </a:rPr>
              <a:t>, all KIs (40 KIs) reported that boys and girls between 6-15 years old can access school and there were no children between 6-15 years out of school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However, there was reportedly no free distribution of books and/or educational stationery for students, resulting in families purchasing them (18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There was also a reported decline in the quality of </a:t>
            </a:r>
            <a:r>
              <a:rPr lang="en-US" sz="1800" b="1" i="0" u="none" strike="noStrike" baseline="0" dirty="0">
                <a:solidFill>
                  <a:srgbClr val="58585B"/>
                </a:solidFill>
                <a:latin typeface="Arial Narrow" panose="020B0606020202030204" pitchFamily="34" charset="0"/>
              </a:rPr>
              <a:t>public</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healthcare</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services</a:t>
            </a:r>
            <a:r>
              <a:rPr lang="en-US" sz="1800" b="0" i="0" u="none" strike="noStrike" baseline="0" dirty="0">
                <a:solidFill>
                  <a:srgbClr val="58585B"/>
                </a:solidFill>
                <a:latin typeface="Arial Narrow" panose="020B0606020202030204" pitchFamily="34" charset="0"/>
              </a:rPr>
              <a:t> after the events of 2014 (7 KIs) due to the lack of medical staff and medications (17 KIs).30 This situation reportedly forced families to resort to private hospitals and doctors (15 KIs). Other households reportedly moved to other areas to access medical treatment.</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Households reported frequent cuts of </a:t>
            </a:r>
            <a:r>
              <a:rPr lang="en-US" sz="1800" b="1" i="0" u="none" strike="noStrike" baseline="0" dirty="0">
                <a:solidFill>
                  <a:srgbClr val="58585B"/>
                </a:solidFill>
                <a:latin typeface="Arial Narrow" panose="020B0606020202030204" pitchFamily="34" charset="0"/>
              </a:rPr>
              <a:t>public electricity services </a:t>
            </a:r>
            <a:r>
              <a:rPr lang="en-US" sz="1800" b="0" i="0" u="none" strike="noStrike" baseline="0" dirty="0">
                <a:solidFill>
                  <a:srgbClr val="58585B"/>
                </a:solidFill>
                <a:latin typeface="Arial Narrow" panose="020B0606020202030204" pitchFamily="34" charset="0"/>
              </a:rPr>
              <a:t>due to lack of maintenance (18 KIs). This resulted in households using private generators (5 KIs). The limited public service hours and the restricted presence of private generators  reportedly prevented small businesses from fully operating (17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limited capacity of municipal </a:t>
            </a:r>
            <a:r>
              <a:rPr lang="en-US" sz="1800" b="1" i="0" u="none" strike="noStrike" baseline="0" dirty="0">
                <a:solidFill>
                  <a:srgbClr val="58585B"/>
                </a:solidFill>
                <a:latin typeface="Arial Narrow" panose="020B0606020202030204" pitchFamily="34" charset="0"/>
              </a:rPr>
              <a:t>waste disposal infrastructure</a:t>
            </a:r>
            <a:r>
              <a:rPr lang="en-US" sz="1800" b="0" i="0" u="none" strike="noStrike" baseline="0" dirty="0">
                <a:solidFill>
                  <a:srgbClr val="58585B"/>
                </a:solidFill>
                <a:latin typeface="Arial Narrow" panose="020B0606020202030204" pitchFamily="34" charset="0"/>
              </a:rPr>
              <a:t>, including lack of waste collection services (8 KIs), has reportedly resulted in waste accumulation in urban areas (8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lack of maintenance of the </a:t>
            </a:r>
            <a:r>
              <a:rPr lang="en-US" sz="1800" b="1" i="0" u="none" strike="noStrike" baseline="0" dirty="0">
                <a:solidFill>
                  <a:srgbClr val="58585B"/>
                </a:solidFill>
                <a:latin typeface="Arial Narrow" panose="020B0606020202030204" pitchFamily="34" charset="0"/>
              </a:rPr>
              <a:t>public water network</a:t>
            </a:r>
            <a:r>
              <a:rPr lang="en-US" sz="1800" b="0" i="0" u="none" strike="noStrike" baseline="0" dirty="0">
                <a:solidFill>
                  <a:srgbClr val="58585B"/>
                </a:solidFill>
                <a:latin typeface="Arial Narrow" panose="020B0606020202030204" pitchFamily="34" charset="0"/>
              </a:rPr>
              <a:t> in addition to the challenges related to water pollution and scarcity contributed to reliance on purchased bottled water, reportedly contributing to highly inflated prices (12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Overall, the above mentioned challenges resulted in key gaps in access to public services, and at the same time negatively affected household income due to reported increased reliance on private services.</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Access to humanitarian aid and presence of non-government organizations (NGOs)</a:t>
            </a:r>
          </a:p>
          <a:p>
            <a:pPr marR="0" algn="just" rtl="0"/>
            <a:r>
              <a:rPr lang="en-US" sz="1800" b="0" i="0" u="none" strike="noStrike" baseline="0" dirty="0">
                <a:solidFill>
                  <a:srgbClr val="58585B"/>
                </a:solidFill>
                <a:latin typeface="Arial Narrow" panose="020B0606020202030204" pitchFamily="34" charset="0"/>
              </a:rPr>
              <a:t>The majority of the KIs reported there were no NGOs present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at the time of data collection (27 KIs), and the rest did not know (6 KIs).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11 KIs (out of 40) reported that the </a:t>
            </a:r>
            <a:r>
              <a:rPr lang="en-US" sz="1800" b="1" i="0" u="none" strike="noStrike" baseline="0" dirty="0">
                <a:solidFill>
                  <a:srgbClr val="58585B"/>
                </a:solidFill>
                <a:latin typeface="Arial Narrow" panose="020B0606020202030204" pitchFamily="34" charset="0"/>
              </a:rPr>
              <a:t>availability of humanitarian aid would be a factor encouraging returns</a:t>
            </a:r>
            <a:r>
              <a:rPr lang="en-US" sz="1800" b="0" i="0" u="none" strike="noStrike" baseline="0" dirty="0">
                <a:solidFill>
                  <a:srgbClr val="58585B"/>
                </a:solidFill>
                <a:latin typeface="Arial Narrow" panose="020B0606020202030204" pitchFamily="34" charset="0"/>
              </a:rPr>
              <a:t> to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The rest of the KIs reported that it is not a factor that would encourage returns (4 KIs), or did not know (25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reported that it was equal for all population groups (20 KIs).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In addition to </a:t>
            </a:r>
            <a:r>
              <a:rPr lang="en-US" sz="1800" b="1" i="0" u="none" strike="noStrike" baseline="0" dirty="0">
                <a:solidFill>
                  <a:srgbClr val="58585B"/>
                </a:solidFill>
                <a:latin typeface="Arial Narrow" panose="020B0606020202030204" pitchFamily="34" charset="0"/>
              </a:rPr>
              <a:t>IDPs </a:t>
            </a:r>
            <a:r>
              <a:rPr lang="en-US" sz="1800" b="0" i="0" u="none" strike="noStrike" baseline="0" dirty="0">
                <a:solidFill>
                  <a:srgbClr val="58585B"/>
                </a:solidFill>
                <a:latin typeface="Arial Narrow" panose="020B0606020202030204" pitchFamily="34" charset="0"/>
              </a:rPr>
              <a:t>and</a:t>
            </a:r>
            <a:r>
              <a:rPr lang="en-US" sz="1800" b="1" i="0" u="none" strike="noStrike" baseline="0" dirty="0">
                <a:solidFill>
                  <a:srgbClr val="58585B"/>
                </a:solidFill>
                <a:latin typeface="Arial Narrow" panose="020B0606020202030204" pitchFamily="34" charset="0"/>
              </a:rPr>
              <a:t> returnees, people with disabilities, elderly</a:t>
            </a:r>
            <a:r>
              <a:rPr lang="en-US" sz="1800" b="0" i="0" u="none" strike="noStrike" baseline="0" dirty="0">
                <a:solidFill>
                  <a:srgbClr val="58585B"/>
                </a:solidFill>
                <a:latin typeface="Arial Narrow" panose="020B0606020202030204" pitchFamily="34" charset="0"/>
              </a:rPr>
              <a:t> and </a:t>
            </a:r>
            <a:r>
              <a:rPr lang="en-US" sz="1800" b="1" i="0" u="none" strike="noStrike" baseline="0" dirty="0">
                <a:solidFill>
                  <a:srgbClr val="58585B"/>
                </a:solidFill>
                <a:latin typeface="Arial Narrow" panose="020B0606020202030204" pitchFamily="34" charset="0"/>
              </a:rPr>
              <a:t>female heads of household </a:t>
            </a:r>
            <a:r>
              <a:rPr lang="en-US" sz="1800" b="0" i="0" u="none" strike="noStrike" baseline="0" dirty="0">
                <a:solidFill>
                  <a:srgbClr val="58585B"/>
                </a:solidFill>
                <a:latin typeface="Arial Narrow" panose="020B0606020202030204" pitchFamily="34" charset="0"/>
              </a:rPr>
              <a:t>reportedly had less access to livelihoods opportunities, as reported by 20 KIs (out of 40 KIs). KIs (20 KIs) also reported that </a:t>
            </a:r>
            <a:r>
              <a:rPr lang="en-US" sz="1800" b="1" i="0" u="none" strike="noStrike" baseline="0" dirty="0">
                <a:solidFill>
                  <a:srgbClr val="58585B"/>
                </a:solidFill>
                <a:latin typeface="Arial Narrow" panose="020B0606020202030204" pitchFamily="34" charset="0"/>
              </a:rPr>
              <a:t>child-headed households</a:t>
            </a:r>
            <a:r>
              <a:rPr lang="en-US" sz="1800" b="0" i="0" u="none" strike="noStrike" baseline="0" dirty="0">
                <a:solidFill>
                  <a:srgbClr val="58585B"/>
                </a:solidFill>
                <a:latin typeface="Arial Narrow" panose="020B0606020202030204" pitchFamily="34" charset="0"/>
              </a:rPr>
              <a:t> and </a:t>
            </a:r>
            <a:r>
              <a:rPr lang="en-US" sz="1800" b="1" i="0" u="none" strike="noStrike" baseline="0" dirty="0">
                <a:solidFill>
                  <a:srgbClr val="58585B"/>
                </a:solidFill>
                <a:latin typeface="Arial Narrow" panose="020B0606020202030204" pitchFamily="34" charset="0"/>
              </a:rPr>
              <a:t>UASC</a:t>
            </a:r>
            <a:r>
              <a:rPr lang="en-US" sz="1800" b="0" i="0" u="none" strike="noStrike" baseline="0" dirty="0">
                <a:solidFill>
                  <a:srgbClr val="58585B"/>
                </a:solidFill>
                <a:latin typeface="Arial Narrow" panose="020B0606020202030204" pitchFamily="34" charset="0"/>
              </a:rPr>
              <a:t> had less access to income, which may lead to child </a:t>
            </a:r>
            <a:r>
              <a:rPr lang="en-US" sz="1800" b="0" i="0" u="none" strike="noStrike" baseline="0" dirty="0" err="1">
                <a:solidFill>
                  <a:srgbClr val="58585B"/>
                </a:solidFill>
                <a:latin typeface="Arial Narrow" panose="020B0606020202030204" pitchFamily="34" charset="0"/>
              </a:rPr>
              <a:t>labour</a:t>
            </a:r>
            <a:r>
              <a:rPr lang="en-US" sz="1800" b="0" i="0" u="none" strike="noStrike" baseline="0" dirty="0">
                <a:solidFill>
                  <a:srgbClr val="58585B"/>
                </a:solidFill>
                <a:latin typeface="Arial Narrow" panose="020B0606020202030204" pitchFamily="34" charset="0"/>
              </a:rPr>
              <a:t> for these groups to meet their basic needs.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main reported reasons for different groups to have less access to livelihoods were: </a:t>
            </a:r>
            <a:r>
              <a:rPr lang="en-US" sz="1800" b="1" i="0" u="none" strike="noStrike" baseline="0" dirty="0">
                <a:solidFill>
                  <a:srgbClr val="58585B"/>
                </a:solidFill>
                <a:latin typeface="Arial Narrow" panose="020B0606020202030204" pitchFamily="34" charset="0"/>
              </a:rPr>
              <a:t>perceived limited physical capacity, lower skill/education level, or trauma </a:t>
            </a:r>
            <a:r>
              <a:rPr lang="en-US" sz="1800" b="0" i="0" u="none" strike="noStrike" baseline="0" dirty="0">
                <a:solidFill>
                  <a:srgbClr val="58585B"/>
                </a:solidFill>
                <a:latin typeface="Arial Narrow" panose="020B0606020202030204" pitchFamily="34" charset="0"/>
              </a:rPr>
              <a:t>(19 out of 20 KIs);</a:t>
            </a:r>
            <a:r>
              <a:rPr lang="en-US" sz="1800" b="1" i="0" u="none" strike="noStrike" baseline="0" dirty="0">
                <a:solidFill>
                  <a:srgbClr val="58585B"/>
                </a:solidFill>
                <a:latin typeface="Arial Narrow" panose="020B0606020202030204" pitchFamily="34" charset="0"/>
              </a:rPr>
              <a:t> lack of connections </a:t>
            </a:r>
            <a:r>
              <a:rPr lang="en-US" sz="1800" b="0" i="0" u="none" strike="noStrike" baseline="0" dirty="0">
                <a:solidFill>
                  <a:srgbClr val="58585B"/>
                </a:solidFill>
                <a:latin typeface="Arial Narrow" panose="020B0606020202030204" pitchFamily="34" charset="0"/>
              </a:rPr>
              <a:t>(1 KI);</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and, that the</a:t>
            </a:r>
            <a:r>
              <a:rPr lang="en-US" sz="1800" b="1" i="0" u="none" strike="noStrike" baseline="0" dirty="0">
                <a:solidFill>
                  <a:srgbClr val="58585B"/>
                </a:solidFill>
                <a:latin typeface="Arial Narrow" panose="020B0606020202030204" pitchFamily="34" charset="0"/>
              </a:rPr>
              <a:t> criteria of selection for support is too specific </a:t>
            </a:r>
            <a:r>
              <a:rPr lang="en-US" sz="1800" b="0" i="0" u="none" strike="noStrike" baseline="0" dirty="0">
                <a:solidFill>
                  <a:srgbClr val="58585B"/>
                </a:solidFill>
                <a:latin typeface="Arial Narrow" panose="020B0606020202030204" pitchFamily="34" charset="0"/>
              </a:rPr>
              <a:t>(1 KI).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28</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Governance and influencing bodies</a:t>
            </a:r>
          </a:p>
          <a:p>
            <a:pPr marR="0" algn="just" rtl="0"/>
            <a:r>
              <a:rPr lang="en-US" sz="1800" b="0" i="0" u="none" strike="noStrike" baseline="0" dirty="0">
                <a:solidFill>
                  <a:srgbClr val="58585B"/>
                </a:solidFill>
                <a:latin typeface="Arial Narrow" panose="020B0606020202030204" pitchFamily="34" charset="0"/>
              </a:rPr>
              <a:t>The rest of the KIs reported that there were no appointments for new local authorities (15 KIs), or did not know (23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In addition, over the half of the KIs did not know about expected changes in most influential local actors related to governance (23 KIs). The rest reported that this was not expected to change in the six months following data collection (17 KIs).</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29</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within the neighbourhoods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R="0" algn="just" rtl="0"/>
            <a:r>
              <a:rPr lang="en-US" sz="1800" b="0" i="0" u="none" strike="noStrike" baseline="0" dirty="0">
                <a:solidFill>
                  <a:srgbClr val="58585B"/>
                </a:solidFill>
                <a:latin typeface="Arial Narrow" panose="020B0606020202030204" pitchFamily="34" charset="0"/>
              </a:rPr>
              <a:t>Over the half of the KIs (21 out of 40 KIs) did not know about disputes within </a:t>
            </a:r>
            <a:r>
              <a:rPr lang="en-US" sz="1800" b="0" i="0" u="none" strike="noStrike" baseline="0" dirty="0" err="1">
                <a:solidFill>
                  <a:srgbClr val="58585B"/>
                </a:solidFill>
                <a:latin typeface="Arial Narrow" panose="020B0606020202030204" pitchFamily="34" charset="0"/>
              </a:rPr>
              <a:t>neighbourhoods</a:t>
            </a:r>
            <a:r>
              <a:rPr lang="en-US" sz="1800" b="0" i="0" u="none" strike="noStrike" baseline="0" dirty="0">
                <a:solidFill>
                  <a:srgbClr val="58585B"/>
                </a:solidFill>
                <a:latin typeface="Arial Narrow" panose="020B0606020202030204" pitchFamily="34" charset="0"/>
              </a:rPr>
              <a:t>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and 15 KIs reported that there were no disputes in the six months prior to data collection.</a:t>
            </a: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between villages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R="0" algn="just" rtl="0"/>
            <a:r>
              <a:rPr lang="en-US" sz="1800" b="0" i="0" u="none" strike="noStrike" baseline="0" dirty="0">
                <a:solidFill>
                  <a:srgbClr val="58585B"/>
                </a:solidFill>
                <a:latin typeface="Arial Narrow" panose="020B0606020202030204" pitchFamily="34" charset="0"/>
              </a:rPr>
              <a:t>Over the half of the KIs (25 KIs) did not know about disputes between villages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A community leader KI reported that there were no disputes in the six months prior to data collection. The rest of the KIs refused to answer (11 KIs).</a:t>
            </a:r>
          </a:p>
          <a:p>
            <a:pPr marR="0" algn="just" rtl="0"/>
            <a:endParaRPr lang="en-US" sz="1800" b="0" i="0" u="none" strike="noStrike" baseline="0" dirty="0">
              <a:solidFill>
                <a:srgbClr val="58585B"/>
              </a:solidFill>
              <a:latin typeface="Arial Narrow" panose="020B0606020202030204" pitchFamily="34" charset="0"/>
            </a:endParaRPr>
          </a:p>
          <a:p>
            <a:pPr marL="0" marR="0" algn="just">
              <a:lnSpc>
                <a:spcPct val="115000"/>
              </a:lnSpc>
              <a:spcBef>
                <a:spcPts val="0"/>
              </a:spcBef>
              <a:spcAft>
                <a:spcPts val="10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Retaliation Incidents</a:t>
            </a:r>
          </a:p>
          <a:p>
            <a:pPr marR="0" algn="just" rtl="0"/>
            <a:r>
              <a:rPr lang="en-US" sz="1800" b="0" i="0" u="none" strike="noStrike" baseline="0" dirty="0">
                <a:solidFill>
                  <a:srgbClr val="58585B"/>
                </a:solidFill>
                <a:latin typeface="Arial Narrow" panose="020B0606020202030204" pitchFamily="34" charset="0"/>
              </a:rPr>
              <a:t>(14 out of 40 KIs) reported that there were </a:t>
            </a:r>
            <a:r>
              <a:rPr lang="en-US" sz="1800" b="1" i="0" u="none" strike="noStrike" baseline="0" dirty="0">
                <a:solidFill>
                  <a:srgbClr val="58585B"/>
                </a:solidFill>
                <a:latin typeface="Arial Narrow" panose="020B0606020202030204" pitchFamily="34" charset="0"/>
              </a:rPr>
              <a:t>no retaliation incidents</a:t>
            </a:r>
            <a:r>
              <a:rPr lang="en-US" sz="1800" b="0" i="0" u="none" strike="noStrike" baseline="0" dirty="0">
                <a:solidFill>
                  <a:srgbClr val="58585B"/>
                </a:solidFill>
                <a:latin typeface="Arial Narrow" panose="020B0606020202030204" pitchFamily="34" charset="0"/>
              </a:rPr>
              <a:t> in the six months prior to data collection. The rest of the KIs (24 KIs) did not know and two community leaders KIs refused to answer.</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58585B"/>
                </a:solidFill>
                <a:latin typeface="Arial Narrow" panose="020B0606020202030204" pitchFamily="34" charset="0"/>
              </a:rPr>
              <a:t>Community trust</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none" strike="noStrike" baseline="0" dirty="0">
                <a:solidFill>
                  <a:srgbClr val="58585B"/>
                </a:solidFill>
                <a:latin typeface="Arial Narrow" panose="020B0606020202030204" pitchFamily="34" charset="0"/>
              </a:rPr>
              <a:t>A community leader KI did not know and another refused to answer.</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323232"/>
                </a:solidFill>
                <a:latin typeface="Arial Narrow" panose="020B0606020202030204" pitchFamily="34" charset="0"/>
              </a:rPr>
              <a:t>Participation in social and public events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(15 KIs) did not know and six KIs refused to answer. </a:t>
            </a:r>
          </a:p>
        </p:txBody>
      </p:sp>
      <p:sp>
        <p:nvSpPr>
          <p:cNvPr id="4" name="Slide Number Placeholder 3"/>
          <p:cNvSpPr>
            <a:spLocks noGrp="1"/>
          </p:cNvSpPr>
          <p:nvPr>
            <p:ph type="sldNum" sz="quarter" idx="5"/>
          </p:nvPr>
        </p:nvSpPr>
        <p:spPr/>
        <p:txBody>
          <a:bodyPr/>
          <a:lstStyle/>
          <a:p>
            <a:fld id="{33A22B85-E105-4374-B998-26621ECADA5C}" type="slidenum">
              <a:rPr lang="en-US" smtClean="0"/>
              <a:t>30</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200" b="1" i="0" u="none" strike="noStrike" baseline="0" dirty="0">
                <a:solidFill>
                  <a:srgbClr val="58585B"/>
                </a:solidFill>
                <a:latin typeface="Arial Narrow" panose="020B0606020202030204" pitchFamily="34" charset="0"/>
              </a:rPr>
              <a:t>ERW presence and incidents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Six KIs reported ERW incidents in the 6 months prior to data collection. The majority of the KIs (34 KIs) did not report incidents of this type.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Feeling of Safety and avoiding specific areas </a:t>
            </a:r>
          </a:p>
          <a:p>
            <a:pPr marR="0" algn="just" rtl="0"/>
            <a:r>
              <a:rPr lang="en-US" sz="1800" b="0" i="0" u="none" strike="noStrike" baseline="0" dirty="0">
                <a:solidFill>
                  <a:srgbClr val="58585B"/>
                </a:solidFill>
                <a:latin typeface="Arial Narrow" panose="020B0606020202030204" pitchFamily="34" charset="0"/>
              </a:rPr>
              <a:t>However, five returnee KIs and an IDP KI reported that their community members did not feel safe and avoid certain areas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due to the presence ERW.</a:t>
            </a:r>
          </a:p>
          <a:p>
            <a:pPr marR="0" algn="just" rtl="0"/>
            <a:endParaRPr lang="en-US" baseline="0" dirty="0"/>
          </a:p>
          <a:p>
            <a:pPr marR="0" algn="just" rtl="0"/>
            <a:r>
              <a:rPr lang="en-US" sz="1200" b="1" i="0" u="none" strike="noStrike" baseline="0" dirty="0">
                <a:solidFill>
                  <a:srgbClr val="58585B"/>
                </a:solidFill>
                <a:latin typeface="Arial Narrow" panose="020B0606020202030204" pitchFamily="34" charset="0"/>
              </a:rPr>
              <a:t>Freedom of movement</a:t>
            </a:r>
          </a:p>
          <a:p>
            <a:pPr marR="0" algn="just" rtl="0"/>
            <a:r>
              <a:rPr lang="en-US" sz="1800" b="0" i="0" u="none" strike="noStrike" dirty="0">
                <a:solidFill>
                  <a:srgbClr val="58585B"/>
                </a:solidFill>
                <a:latin typeface="Arial Narrow" panose="020B0606020202030204" pitchFamily="34" charset="0"/>
              </a:rPr>
              <a:t>However, five returnee KIs and an IDP KI reported that their community members do not freely move during the day or at night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due to the unstable security situation.</a:t>
            </a:r>
          </a:p>
        </p:txBody>
      </p:sp>
      <p:sp>
        <p:nvSpPr>
          <p:cNvPr id="4" name="Slide Number Placeholder 3"/>
          <p:cNvSpPr>
            <a:spLocks noGrp="1"/>
          </p:cNvSpPr>
          <p:nvPr>
            <p:ph type="sldNum" sz="quarter" idx="5"/>
          </p:nvPr>
        </p:nvSpPr>
        <p:spPr/>
        <p:txBody>
          <a:bodyPr/>
          <a:lstStyle/>
          <a:p>
            <a:fld id="{33A22B85-E105-4374-B998-26621ECADA5C}" type="slidenum">
              <a:rPr lang="en-US" smtClean="0"/>
              <a:t>31</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33</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sz="1200" dirty="0"/>
              <a:t>In general, the assessment aimed to provide </a:t>
            </a:r>
            <a:r>
              <a:rPr lang="en-US" sz="1200" b="1" dirty="0"/>
              <a:t>rapid</a:t>
            </a:r>
            <a:r>
              <a:rPr lang="en-US" sz="1200" dirty="0"/>
              <a:t> </a:t>
            </a:r>
            <a:r>
              <a:rPr lang="en-US" sz="1200" b="1" dirty="0"/>
              <a:t>evidence-base overview of the assessed areas </a:t>
            </a:r>
            <a:r>
              <a:rPr lang="en-US" sz="12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strategic dialogue, policy development, and resource mobilization efforts,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localized interventions,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Advocacy with government actors around camp closures, consolidation, premature returns, and conditions in areas of origin to allow sustainable returns.</a:t>
            </a:r>
            <a:endParaRPr lang="en-US" sz="1200" dirty="0"/>
          </a:p>
          <a:p>
            <a:pPr marL="0" marR="0" algn="just">
              <a:lnSpc>
                <a:spcPct val="115000"/>
              </a:lnSpc>
              <a:spcBef>
                <a:spcPts val="0"/>
              </a:spcBef>
              <a:spcAft>
                <a:spcPts val="600"/>
              </a:spcAft>
            </a:pPr>
            <a:endParaRPr lang="en-GB" sz="1200" b="1" dirty="0">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Community leaders are members of the host community represented by eight public sector employees, five health sector employees and two educational sector employees.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GB" sz="1800" b="0" i="0" u="none" strike="noStrike" baseline="0" dirty="0">
                <a:solidFill>
                  <a:srgbClr val="58585B"/>
                </a:solidFill>
                <a:latin typeface="Arial Narrow" panose="020B0606020202030204" pitchFamily="34" charset="0"/>
              </a:rPr>
              <a:t>IDPs (displaced from the area) refer to households from Markaz </a:t>
            </a:r>
            <a:r>
              <a:rPr lang="en-GB" sz="1800" b="0" i="0" u="none" strike="noStrike" baseline="0" dirty="0" err="1">
                <a:solidFill>
                  <a:srgbClr val="58585B"/>
                </a:solidFill>
                <a:latin typeface="Arial Narrow" panose="020B0606020202030204" pitchFamily="34" charset="0"/>
              </a:rPr>
              <a:t>Daquq</a:t>
            </a:r>
            <a:r>
              <a:rPr lang="en-GB" sz="1800" b="0" i="0" u="none" strike="noStrike" baseline="0" dirty="0">
                <a:solidFill>
                  <a:srgbClr val="58585B"/>
                </a:solidFill>
                <a:latin typeface="Arial Narrow" panose="020B0606020202030204" pitchFamily="34" charset="0"/>
              </a:rPr>
              <a:t> displaced after 2014 events to other areas different than their </a:t>
            </a:r>
            <a:r>
              <a:rPr lang="en-GB" sz="1800" b="0" i="0" u="none" strike="noStrike" baseline="0" dirty="0" err="1">
                <a:solidFill>
                  <a:srgbClr val="58585B"/>
                </a:solidFill>
                <a:latin typeface="Arial Narrow" panose="020B0606020202030204" pitchFamily="34" charset="0"/>
              </a:rPr>
              <a:t>AoO</a:t>
            </a:r>
            <a:r>
              <a:rPr lang="en-GB" sz="1800" b="0" i="0" u="none" strike="noStrike" baseline="0" dirty="0">
                <a:solidFill>
                  <a:srgbClr val="58585B"/>
                </a:solidFill>
                <a:latin typeface="Arial Narrow" panose="020B0606020202030204" pitchFamily="34" charset="0"/>
              </a:rPr>
              <a:t>, specifically in Markaz Erbil Sub-district (Erbil District of Erbil Governorate); and in Markaz </a:t>
            </a:r>
            <a:r>
              <a:rPr lang="en-GB" sz="1800" b="0" i="0" u="none" strike="noStrike" baseline="0" dirty="0" err="1">
                <a:solidFill>
                  <a:srgbClr val="58585B"/>
                </a:solidFill>
                <a:latin typeface="Arial Narrow" panose="020B0606020202030204" pitchFamily="34" charset="0"/>
              </a:rPr>
              <a:t>Dibis</a:t>
            </a:r>
            <a:r>
              <a:rPr lang="en-GB" sz="1800" b="0" i="0" u="none" strike="noStrike" baseline="0" dirty="0">
                <a:solidFill>
                  <a:srgbClr val="58585B"/>
                </a:solidFill>
                <a:latin typeface="Arial Narrow" panose="020B0606020202030204" pitchFamily="34" charset="0"/>
              </a:rPr>
              <a:t> Sub-district (</a:t>
            </a:r>
            <a:r>
              <a:rPr lang="en-GB" sz="1800" b="0" i="0" u="none" strike="noStrike" baseline="0" dirty="0" err="1">
                <a:solidFill>
                  <a:srgbClr val="58585B"/>
                </a:solidFill>
                <a:latin typeface="Arial Narrow" panose="020B0606020202030204" pitchFamily="34" charset="0"/>
              </a:rPr>
              <a:t>Dibis</a:t>
            </a:r>
            <a:r>
              <a:rPr lang="en-GB" sz="1800" b="0" i="0" u="none" strike="noStrike" baseline="0" dirty="0">
                <a:solidFill>
                  <a:srgbClr val="58585B"/>
                </a:solidFill>
                <a:latin typeface="Arial Narrow" panose="020B0606020202030204" pitchFamily="34" charset="0"/>
              </a:rPr>
              <a:t> District of Kirkuk Governorate).</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IDPs (displaced in the area) refer to households from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different than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who were displaced after 2014 events and reside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Households were reportedly originally from </a:t>
            </a:r>
            <a:r>
              <a:rPr lang="en-US" sz="1800" b="0" i="0" u="none" strike="noStrike" baseline="0" dirty="0" err="1">
                <a:solidFill>
                  <a:srgbClr val="58585B"/>
                </a:solidFill>
                <a:latin typeface="Arial Narrow" panose="020B0606020202030204" pitchFamily="34" charset="0"/>
              </a:rPr>
              <a:t>Hawiga</a:t>
            </a:r>
            <a:r>
              <a:rPr lang="en-US" sz="1800" b="0" i="0" u="none" strike="noStrike" baseline="0" dirty="0">
                <a:solidFill>
                  <a:srgbClr val="58585B"/>
                </a:solidFill>
                <a:latin typeface="Arial Narrow" panose="020B0606020202030204" pitchFamily="34" charset="0"/>
              </a:rPr>
              <a:t> District of Kirkuk Governorate; </a:t>
            </a:r>
            <a:r>
              <a:rPr lang="en-US" sz="1800" b="0" i="0" u="none" strike="noStrike" baseline="0" dirty="0" err="1">
                <a:solidFill>
                  <a:srgbClr val="58585B"/>
                </a:solidFill>
                <a:latin typeface="Arial Narrow" panose="020B0606020202030204" pitchFamily="34" charset="0"/>
              </a:rPr>
              <a:t>Kifri</a:t>
            </a:r>
            <a:r>
              <a:rPr lang="en-US" sz="1800" b="0" i="0" u="none" strike="noStrike" baseline="0" dirty="0">
                <a:solidFill>
                  <a:srgbClr val="58585B"/>
                </a:solidFill>
                <a:latin typeface="Arial Narrow" panose="020B0606020202030204" pitchFamily="34" charset="0"/>
              </a:rPr>
              <a:t> District of </a:t>
            </a:r>
            <a:r>
              <a:rPr lang="en-US" sz="1800" b="0" i="0" u="none" strike="noStrike" baseline="0" dirty="0" err="1">
                <a:solidFill>
                  <a:srgbClr val="58585B"/>
                </a:solidFill>
                <a:latin typeface="Arial Narrow" panose="020B0606020202030204" pitchFamily="34" charset="0"/>
              </a:rPr>
              <a:t>Diyala</a:t>
            </a:r>
            <a:r>
              <a:rPr lang="en-US" sz="1800" b="0" i="0" u="none" strike="noStrike" baseline="0" dirty="0">
                <a:solidFill>
                  <a:srgbClr val="58585B"/>
                </a:solidFill>
                <a:latin typeface="Arial Narrow" panose="020B0606020202030204" pitchFamily="34" charset="0"/>
              </a:rPr>
              <a:t> Governorate; and, </a:t>
            </a:r>
            <a:r>
              <a:rPr lang="en-US" sz="1800" b="0" i="0" u="none" strike="noStrike" baseline="0" dirty="0" err="1">
                <a:solidFill>
                  <a:srgbClr val="58585B"/>
                </a:solidFill>
                <a:latin typeface="Arial Narrow" panose="020B0606020202030204" pitchFamily="34" charset="0"/>
              </a:rPr>
              <a:t>Shirqat</a:t>
            </a:r>
            <a:r>
              <a:rPr lang="en-US" sz="1800" b="0" i="0" u="none" strike="noStrike" baseline="0" dirty="0">
                <a:solidFill>
                  <a:srgbClr val="58585B"/>
                </a:solidFill>
                <a:latin typeface="Arial Narrow" panose="020B0606020202030204" pitchFamily="34" charset="0"/>
              </a:rPr>
              <a:t> District of Salah Al-Din Governorate.</a:t>
            </a:r>
          </a:p>
          <a:p>
            <a:pPr defTabSz="966155">
              <a:defRPr/>
            </a:pPr>
            <a:endParaRPr lang="en-US" baseline="0" dirty="0"/>
          </a:p>
          <a:p>
            <a:pPr marL="0" marR="0" lvl="0" indent="0" algn="l" defTabSz="966155"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23232"/>
                </a:solidFill>
                <a:latin typeface="Arial Narrow" panose="020B0606020202030204" pitchFamily="34" charset="0"/>
                <a:ea typeface="+mn-ea"/>
                <a:cs typeface="+mn-cs"/>
              </a:rPr>
              <a:t>For the purpose of this research, returnees will be categorized as an IDP returning to their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 where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 is defined as the stated original sub-district of origin for the IDP. Given the complexity of (re)integration, this could mean that returnees still face challenges to their sustainable return to their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a:t>
            </a:r>
          </a:p>
          <a:p>
            <a:pPr defTabSz="966155">
              <a:defRPr/>
            </a:pPr>
            <a:endParaRPr lang="en-US" baseline="0"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(40 KIs</a:t>
            </a:r>
            <a:r>
              <a:rPr lang="en-GB" sz="18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and findings will only be an indication of trends, needs, humanitarian concerns, gaps and flags for actors to assess further. Findings cannot be analysed or visualized at c</a:t>
            </a:r>
            <a:r>
              <a:rPr lang="en-GB" sz="1800" dirty="0">
                <a:effectLst/>
                <a:latin typeface="Arial Narrow" panose="020B0606020202030204" pitchFamily="34" charset="0"/>
                <a:ea typeface="Calibri" panose="020F0502020204030204" pitchFamily="34" charset="0"/>
                <a:cs typeface="Arial" panose="020B0604020202020204" pitchFamily="34" charset="0"/>
              </a:rPr>
              <a:t>ommunity-level in the current methodology but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for 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GB" sz="1800" b="0" dirty="0">
                <a:effectLst/>
                <a:latin typeface="Arial Narrow" panose="020B0606020202030204" pitchFamily="34" charset="0"/>
                <a:ea typeface="Calibri" panose="020F0502020204030204" pitchFamily="34" charset="0"/>
                <a:cs typeface="Arial" panose="020B0604020202020204" pitchFamily="34" charset="0"/>
              </a:rPr>
              <a:t>REACH and RWG are working on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visualized 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b="0" dirty="0">
                <a:effectLst/>
                <a:latin typeface="Arial Narrow" panose="020B0606020202030204" pitchFamily="34" charset="0"/>
                <a:ea typeface="Calibri" panose="020F0502020204030204" pitchFamily="34" charset="0"/>
                <a:cs typeface="Arial" panose="020B0604020202020204" pitchFamily="34" charset="0"/>
              </a:rPr>
              <a:t>While collecting data remotely can sometimes,</a:t>
            </a:r>
            <a:r>
              <a:rPr lang="en-GB" sz="1800" b="0" baseline="0" dirty="0">
                <a:effectLst/>
                <a:latin typeface="Arial Narrow" panose="020B0606020202030204" pitchFamily="34" charset="0"/>
                <a:ea typeface="Calibri" panose="020F0502020204030204" pitchFamily="34" charset="0"/>
                <a:cs typeface="Arial" panose="020B0604020202020204" pitchFamily="34" charset="0"/>
              </a:rPr>
              <a:t> the openness of respondents is sometimes affected. [</a:t>
            </a:r>
            <a:r>
              <a:rPr lang="en-GB" sz="1800" dirty="0">
                <a:effectLst/>
                <a:latin typeface="Arial Narrow" panose="020B0606020202030204" pitchFamily="34" charset="0"/>
                <a:ea typeface="Calibri" panose="020F0502020204030204" pitchFamily="34" charset="0"/>
                <a:cs typeface="Arial" panose="020B0604020202020204" pitchFamily="34" charset="0"/>
              </a:rPr>
              <a:t>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Testing process was very strict and discussions with field staff were ongoing to avoid sensitive questions and doing harm to interviewees. Some sensitive terminologies related to Iraq context were identified and replaced by explanation text in the Arabic version of the ODK tool (e.g. ‘governance’ was replaced by ‘laws and regulations’).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Sub-district was selected for the assessment as: social cohesion severity11 is high; it is an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for IDPs in camps at risk of closure or already closed;12 and dynamic population movements and movement intentions to/from this sub-district were reported by relevant actors through the RWG. </a:t>
            </a:r>
          </a:p>
          <a:p>
            <a:pPr marR="0" algn="just" rtl="0"/>
            <a:endParaRPr lang="en-US" sz="1800" b="0" i="0" u="none" strike="noStrike" baseline="0" dirty="0">
              <a:solidFill>
                <a:srgbClr val="323232"/>
              </a:solidFill>
              <a:latin typeface="Arial Narrow" panose="020B0606020202030204" pitchFamily="34" charset="0"/>
            </a:endParaRPr>
          </a:p>
          <a:p>
            <a:pPr rtl="0"/>
            <a:r>
              <a:rPr lang="en-US" sz="1200" b="0" i="0" u="none" strike="noStrike" kern="1200" baseline="0" dirty="0">
                <a:solidFill>
                  <a:schemeClr val="tx1"/>
                </a:solidFill>
                <a:latin typeface="+mn-lt"/>
                <a:ea typeface="+mn-ea"/>
                <a:cs typeface="+mn-cs"/>
              </a:rPr>
              <a:t>1. IOM DTM: http://iraqdtm.iom.int/ReturnIndex - refer to methodology, to compute the severity index, different parameters are combined.</a:t>
            </a:r>
          </a:p>
          <a:p>
            <a:pPr rtl="0"/>
            <a:r>
              <a:rPr lang="en-US" sz="1200" b="0" i="0" u="none" strike="noStrike" kern="1200" baseline="0" dirty="0">
                <a:solidFill>
                  <a:schemeClr val="tx1"/>
                </a:solidFill>
                <a:latin typeface="+mn-lt"/>
                <a:ea typeface="+mn-ea"/>
                <a:cs typeface="+mn-cs"/>
              </a:rPr>
              <a:t>2. REACH camp profiles updates of September 2020</a:t>
            </a:r>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Feeling of safety: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However, some IDP and returnee KIs voiced concerns around the reported presence of explosive remnants of war (ERW) in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which negatively affected their freedom of movement.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i="0" u="none" strike="noStrike" baseline="0" dirty="0">
              <a:solidFill>
                <a:srgbClr val="58585B"/>
              </a:solidFill>
              <a:latin typeface="Arial Narrow" panose="020B0606020202030204" pitchFamily="34" charset="0"/>
            </a:endParaRPr>
          </a:p>
          <a:p>
            <a:pPr marR="0" algn="just" rtl="0"/>
            <a:r>
              <a:rPr lang="en-US" sz="1800" b="1" i="0" u="none" strike="noStrike" dirty="0">
                <a:solidFill>
                  <a:srgbClr val="58585B"/>
                </a:solidFill>
                <a:latin typeface="Arial Narrow" panose="020B0606020202030204" pitchFamily="34" charset="0"/>
              </a:rPr>
              <a:t>Unwelcomed:</a:t>
            </a:r>
            <a:r>
              <a:rPr lang="en-US" sz="1800" b="0" i="0" u="none" strike="noStrike" dirty="0">
                <a:solidFill>
                  <a:srgbClr val="58585B"/>
                </a:solidFill>
                <a:latin typeface="Arial Narrow" panose="020B0606020202030204" pitchFamily="34" charset="0"/>
              </a:rPr>
              <a:t> However, the majority of the IDP and returnee KIs reported concerns around the presence of explosive remnants of war (ERW)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which negatively affected their freedom of movement.</a:t>
            </a:r>
          </a:p>
          <a:p>
            <a:pPr marR="0" algn="just" rtl="0"/>
            <a:endParaRPr lang="en-US" sz="1800" b="1"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Reasons to remain in displacement:</a:t>
            </a:r>
          </a:p>
          <a:p>
            <a:pPr marR="26970" algn="l" rtl="0"/>
            <a:r>
              <a:rPr lang="en-US" sz="1800" b="0" i="0" u="none" strike="noStrike" baseline="0" dirty="0">
                <a:solidFill>
                  <a:srgbClr val="58585B"/>
                </a:solidFill>
                <a:latin typeface="Arial Narrow" panose="020B0606020202030204" pitchFamily="34" charset="0"/>
              </a:rPr>
              <a:t>Lack of or not enough resources to return   	                 3 KIs</a:t>
            </a:r>
          </a:p>
          <a:p>
            <a:pPr marR="26970" algn="l" rtl="0"/>
            <a:r>
              <a:rPr lang="en-US" sz="1800" b="0" i="0" u="none" strike="noStrike" baseline="0" dirty="0">
                <a:solidFill>
                  <a:srgbClr val="58585B"/>
                </a:solidFill>
                <a:latin typeface="Arial Narrow" panose="020B0606020202030204" pitchFamily="34" charset="0"/>
              </a:rPr>
              <a:t>Lack of job opportunities in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2 KIs</a:t>
            </a:r>
          </a:p>
          <a:p>
            <a:pPr marR="26970" algn="l" rtl="0"/>
            <a:r>
              <a:rPr lang="en-US" sz="1800" b="0" i="0" u="none" strike="noStrike" baseline="0" dirty="0">
                <a:solidFill>
                  <a:srgbClr val="58585B"/>
                </a:solidFill>
                <a:latin typeface="Arial Narrow" panose="020B0606020202030204" pitchFamily="34" charset="0"/>
              </a:rPr>
              <a:t>Registered in education in </a:t>
            </a:r>
            <a:r>
              <a:rPr lang="en-US" sz="1800" b="0" i="0" u="none" strike="noStrike" baseline="0" dirty="0" err="1">
                <a:solidFill>
                  <a:srgbClr val="58585B"/>
                </a:solidFill>
                <a:latin typeface="Arial Narrow" panose="020B0606020202030204" pitchFamily="34" charset="0"/>
              </a:rPr>
              <a:t>AoD</a:t>
            </a:r>
            <a:r>
              <a:rPr lang="en-US" sz="1800" b="0" i="0" u="none" strike="noStrike" baseline="0" dirty="0">
                <a:solidFill>
                  <a:srgbClr val="58585B"/>
                </a:solidFill>
                <a:latin typeface="Arial Narrow" panose="020B0606020202030204" pitchFamily="34" charset="0"/>
              </a:rPr>
              <a:t>	                 1 KI</a:t>
            </a:r>
          </a:p>
          <a:p>
            <a:pPr marR="26970" algn="l" rtl="0"/>
            <a:r>
              <a:rPr lang="en-US" sz="1800" b="0" i="0" u="none" strike="noStrike" baseline="0" dirty="0">
                <a:solidFill>
                  <a:srgbClr val="58585B"/>
                </a:solidFill>
                <a:latin typeface="Arial Narrow" panose="020B0606020202030204" pitchFamily="34" charset="0"/>
              </a:rPr>
              <a:t>Damaged housing in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1 KI</a:t>
            </a:r>
          </a:p>
          <a:p>
            <a:pPr marR="26970" algn="l" rtl="0"/>
            <a:r>
              <a:rPr lang="en-US" sz="1800" b="0" i="0" u="none" strike="noStrike" baseline="0" dirty="0">
                <a:solidFill>
                  <a:srgbClr val="58585B"/>
                </a:solidFill>
                <a:latin typeface="Arial Narrow" panose="020B0606020202030204" pitchFamily="34" charset="0"/>
              </a:rPr>
              <a:t>COVID-19 pandemic movement restrictions                   1 KI</a:t>
            </a:r>
          </a:p>
          <a:p>
            <a:pPr marR="0" algn="just" rtl="0"/>
            <a:endParaRPr lang="en-US" sz="1800" i="0" u="none" strike="noStrike" baseline="0" dirty="0">
              <a:solidFill>
                <a:srgbClr val="58585B"/>
              </a:solidFill>
              <a:latin typeface="Arial Narrow" panose="020B0606020202030204" pitchFamily="34" charset="0"/>
            </a:endParaRPr>
          </a:p>
          <a:p>
            <a:pPr marR="0" algn="just" rtl="0"/>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58585B"/>
                </a:solidFill>
                <a:latin typeface="Arial Narrow" panose="020B0606020202030204" pitchFamily="34" charset="0"/>
              </a:rPr>
              <a:t>Primary community needs: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Community leader KIs and </a:t>
            </a:r>
            <a:r>
              <a:rPr lang="en-US" sz="1800" b="0" i="0" u="none" strike="noStrike" dirty="0" err="1">
                <a:solidFill>
                  <a:srgbClr val="58585B"/>
                </a:solidFill>
                <a:latin typeface="Arial Narrow" panose="020B0606020202030204" pitchFamily="34" charset="0"/>
              </a:rPr>
              <a:t>remainee</a:t>
            </a:r>
            <a:r>
              <a:rPr lang="en-US" sz="1800" b="0" i="0" u="none" strike="noStrike" dirty="0">
                <a:solidFill>
                  <a:srgbClr val="58585B"/>
                </a:solidFill>
                <a:latin typeface="Arial Narrow" panose="020B0606020202030204" pitchFamily="34" charset="0"/>
              </a:rPr>
              <a:t> KIs reported the need for further efforts to restore public infrastructure such as water and sanitation systems, hospitals and schools. Many KIs reported a decline in the quality of public healthcare and education services compared to pre-2014. In comparison, access to livelihoods was commonly cited by returnee and IDP KIs as the primary community need closely linked to the need of further efforts to rehabilitate the roads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to facilitate safe access to job opportunities in other areas.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58585B"/>
                </a:solidFill>
                <a:latin typeface="Arial Narrow" panose="020B0606020202030204" pitchFamily="34" charset="0"/>
              </a:rPr>
              <a:t>Less access to services: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There are reported differences in access to services across different groups.</a:t>
            </a:r>
            <a:endParaRPr lang="en-US" sz="1800" b="1" i="0" u="none" strike="noStrike"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i="0" u="none" strike="noStrike"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This is commonly attributed to the lack of relationships and connections in the community. Vulnerable groups such as female-headed households, child-headed households, unaccompanied/separated children (UASC), large households, elderly-headed households and people with disabilities and people with less connections also face distinct challenges to access services.</a:t>
            </a:r>
          </a:p>
          <a:p>
            <a:pPr marR="0" algn="just" rtl="0"/>
            <a:endParaRPr lang="en-US" sz="1800" b="0" i="0" u="none" strike="noStrike" baseline="3000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In particular, UASC, child-headed households and people with disabilities reported to be the most affected, suggesting a need for further outreach to and participation of different population groups.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58585B"/>
                </a:solidFill>
                <a:latin typeface="Arial Narrow" panose="020B0606020202030204" pitchFamily="34" charset="0"/>
              </a:rPr>
              <a:t>Less access to livelihoods population:</a:t>
            </a:r>
            <a:r>
              <a:rPr lang="en-US" sz="2800" b="1" i="0" u="none" strike="noStrike" dirty="0">
                <a:solidFill>
                  <a:srgbClr val="58585B"/>
                </a:solidFill>
                <a:latin typeface="Arial Narrow" panose="020B0606020202030204" pitchFamily="34" charset="0"/>
              </a:rPr>
              <a:t> </a:t>
            </a:r>
            <a:r>
              <a:rPr lang="en-US" sz="2800" b="0" i="0" u="none" strike="noStrike" dirty="0">
                <a:solidFill>
                  <a:srgbClr val="58585B"/>
                </a:solidFill>
                <a:latin typeface="Arial Narrow" panose="020B0606020202030204" pitchFamily="34" charset="0"/>
              </a:rPr>
              <a:t>namely people with disabilities, elderly, and female heads of household</a:t>
            </a:r>
            <a:endParaRPr lang="en-US" sz="1800" b="0" i="0" u="none" strike="noStrike" dirty="0">
              <a:solidFill>
                <a:srgbClr val="58585B"/>
              </a:solidFill>
              <a:latin typeface="Arial Narrow" panose="020B0606020202030204" pitchFamily="34" charset="0"/>
            </a:endParaRP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Interaction and participation: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However, the majority of returnee KIs reported that the lack of harmony between some groups was the main barrier for interaction, suggesting that further efforts are required to improve participation in social events and interaction </a:t>
            </a:r>
            <a:r>
              <a:rPr lang="en-US" sz="1800" b="0" i="0" u="none" strike="noStrike" dirty="0">
                <a:solidFill>
                  <a:srgbClr val="58585B"/>
                </a:solidFill>
                <a:latin typeface="Arial Narrow" panose="020B0606020202030204" pitchFamily="34" charset="0"/>
              </a:rPr>
              <a:t>between displaced, returnee and host community populations.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1" i="0" u="none" strike="noStrike"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58585B"/>
                </a:solidFill>
                <a:latin typeface="Arial Narrow" panose="020B0606020202030204" pitchFamily="34" charset="0"/>
              </a:rPr>
              <a:t>Community disputes:</a:t>
            </a:r>
          </a:p>
          <a:p>
            <a:pPr marR="0" algn="just" rtl="0"/>
            <a:r>
              <a:rPr lang="en-US" sz="1800" b="0" i="0" u="none" strike="noStrike" baseline="0" dirty="0">
                <a:solidFill>
                  <a:srgbClr val="58585B"/>
                </a:solidFill>
                <a:latin typeface="Arial Narrow" panose="020B0606020202030204" pitchFamily="34" charset="0"/>
              </a:rPr>
              <a:t>However, community leaders also reported that the situation in this regard was expected to improve in the long-term due to the (re)integration and acceptance of IDPs and returnees in the community of Markaz </a:t>
            </a:r>
            <a:r>
              <a:rPr lang="en-US" sz="1800" b="0" i="0" u="none" strike="noStrike" baseline="0" dirty="0" err="1">
                <a:solidFill>
                  <a:srgbClr val="58585B"/>
                </a:solidFill>
                <a:latin typeface="Arial Narrow" panose="020B0606020202030204" pitchFamily="34" charset="0"/>
              </a:rPr>
              <a:t>Daquq</a:t>
            </a:r>
            <a:r>
              <a:rPr lang="en-US" sz="1800" b="0" i="0" u="none" strike="noStrike" baseline="0" dirty="0">
                <a:solidFill>
                  <a:srgbClr val="58585B"/>
                </a:solidFill>
                <a:latin typeface="Arial Narrow" panose="020B0606020202030204" pitchFamily="34" charset="0"/>
              </a:rPr>
              <a:t>, kinship ties between families, work relationships established between community members of different population groups and the intervention of the local authorities to solve those disputes.</a:t>
            </a:r>
          </a:p>
          <a:p>
            <a:pPr marR="0" algn="just" rtl="0"/>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156093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4.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3.jp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microsoft.com/office/2007/relationships/hdphoto" Target="../media/hdphoto1.wdp"/><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0.jpg"/><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8.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3.jp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Markaz%20Daquq%20Factsheet%20December%2020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509330"/>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3" y="249773"/>
            <a:ext cx="7400367" cy="2923877"/>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Markaz</a:t>
            </a:r>
            <a:r>
              <a:rPr lang="en-US" sz="4200" b="1" dirty="0">
                <a:solidFill>
                  <a:schemeClr val="bg1"/>
                </a:solidFill>
                <a:latin typeface="Arial Narrow" panose="020B0606020202030204" pitchFamily="34" charset="0"/>
              </a:rPr>
              <a:t> </a:t>
            </a:r>
            <a:r>
              <a:rPr lang="en-US" sz="3200" b="1" dirty="0" err="1">
                <a:solidFill>
                  <a:schemeClr val="bg1"/>
                </a:solidFill>
                <a:latin typeface="Arial Narrow" panose="020B0606020202030204" pitchFamily="34" charset="0"/>
              </a:rPr>
              <a:t>Daquq</a:t>
            </a:r>
            <a:r>
              <a:rPr lang="en-US" sz="3200" b="1" dirty="0">
                <a:solidFill>
                  <a:schemeClr val="bg1"/>
                </a:solidFill>
                <a:latin typeface="Arial Narrow" panose="020B0606020202030204" pitchFamily="34" charset="0"/>
              </a:rPr>
              <a:t> – </a:t>
            </a:r>
            <a:r>
              <a:rPr lang="en-US" sz="3200" b="1" dirty="0" err="1">
                <a:solidFill>
                  <a:schemeClr val="bg1"/>
                </a:solidFill>
                <a:latin typeface="Arial Narrow" panose="020B0606020202030204" pitchFamily="34" charset="0"/>
              </a:rPr>
              <a:t>Daquq</a:t>
            </a:r>
            <a:r>
              <a:rPr lang="en-US" sz="3200" b="1" dirty="0">
                <a:solidFill>
                  <a:schemeClr val="bg1"/>
                </a:solidFill>
                <a:latin typeface="Arial Narrow" panose="020B0606020202030204" pitchFamily="34" charset="0"/>
              </a:rPr>
              <a:t>, Kirkuk</a:t>
            </a: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3" y="3888382"/>
            <a:ext cx="4715040" cy="5099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14-17 December 2020</a:t>
            </a:r>
          </a:p>
        </p:txBody>
      </p:sp>
      <p:pic>
        <p:nvPicPr>
          <p:cNvPr id="5" name="Picture 4">
            <a:extLst>
              <a:ext uri="{FF2B5EF4-FFF2-40B4-BE49-F238E27FC236}">
                <a16:creationId xmlns:a16="http://schemas.microsoft.com/office/drawing/2014/main" id="{0FD3694F-A806-4385-87F6-6EBED9E43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Markaz </a:t>
            </a:r>
            <a:r>
              <a:rPr lang="en-US" dirty="0" err="1"/>
              <a:t>Daquq</a:t>
            </a:r>
            <a:r>
              <a:rPr lang="en-US" dirty="0"/>
              <a:t>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2" y="1351960"/>
            <a:ext cx="8406685" cy="2185214"/>
          </a:xfrm>
          <a:prstGeom prst="rect">
            <a:avLst/>
          </a:prstGeom>
        </p:spPr>
        <p:txBody>
          <a:bodyPr wrap="square">
            <a:spAutoFit/>
          </a:bodyPr>
          <a:lstStyle/>
          <a:p>
            <a:pPr marL="457200" marR="0" indent="-457200" algn="just" rtl="0">
              <a:spcAft>
                <a:spcPts val="600"/>
              </a:spcAft>
              <a:buFont typeface="Arial" panose="020B0604020202020204" pitchFamily="34" charset="0"/>
              <a:buChar char="•"/>
            </a:pPr>
            <a:r>
              <a:rPr lang="en-US" dirty="0">
                <a:solidFill>
                  <a:srgbClr val="58585A"/>
                </a:solidFill>
                <a:latin typeface="Arial Narrow" panose="020B0606020202030204" pitchFamily="34" charset="0"/>
              </a:rPr>
              <a:t>Markaz </a:t>
            </a:r>
            <a:r>
              <a:rPr lang="en-US" dirty="0" err="1">
                <a:solidFill>
                  <a:srgbClr val="58585A"/>
                </a:solidFill>
                <a:latin typeface="Arial Narrow" panose="020B0606020202030204" pitchFamily="34" charset="0"/>
              </a:rPr>
              <a:t>Daquq</a:t>
            </a:r>
            <a:r>
              <a:rPr lang="en-US" dirty="0">
                <a:solidFill>
                  <a:srgbClr val="58585A"/>
                </a:solidFill>
                <a:latin typeface="Arial Narrow" panose="020B0606020202030204" pitchFamily="34" charset="0"/>
              </a:rPr>
              <a:t> is a sub-district of </a:t>
            </a:r>
            <a:r>
              <a:rPr lang="en-US" dirty="0" err="1">
                <a:solidFill>
                  <a:srgbClr val="58585A"/>
                </a:solidFill>
                <a:latin typeface="Arial Narrow" panose="020B0606020202030204" pitchFamily="34" charset="0"/>
              </a:rPr>
              <a:t>Daquq</a:t>
            </a:r>
            <a:r>
              <a:rPr lang="en-US" dirty="0">
                <a:solidFill>
                  <a:srgbClr val="58585A"/>
                </a:solidFill>
                <a:latin typeface="Arial Narrow" panose="020B0606020202030204" pitchFamily="34" charset="0"/>
              </a:rPr>
              <a:t> District, located in the central area of Kirkuk Governorate. </a:t>
            </a:r>
          </a:p>
          <a:p>
            <a:pPr marL="457200" indent="-457200" algn="just">
              <a:spcAft>
                <a:spcPts val="600"/>
              </a:spcAft>
              <a:buFont typeface="Arial" panose="020B0604020202020204" pitchFamily="34" charset="0"/>
              <a:buChar char="•"/>
            </a:pPr>
            <a:r>
              <a:rPr lang="en-US" dirty="0">
                <a:solidFill>
                  <a:srgbClr val="58585A"/>
                </a:solidFill>
                <a:latin typeface="Arial Narrow" panose="020B0606020202030204" pitchFamily="34" charset="0"/>
              </a:rPr>
              <a:t>In the summer of 2014, the so-called Islamic State of Iraq and the Levant (ISIL) undertook military activities in the district of </a:t>
            </a:r>
            <a:r>
              <a:rPr lang="en-US" dirty="0" err="1">
                <a:solidFill>
                  <a:srgbClr val="58585A"/>
                </a:solidFill>
                <a:latin typeface="Arial Narrow" panose="020B0606020202030204" pitchFamily="34" charset="0"/>
              </a:rPr>
              <a:t>Daquq</a:t>
            </a:r>
            <a:r>
              <a:rPr lang="en-US" dirty="0">
                <a:solidFill>
                  <a:srgbClr val="58585A"/>
                </a:solidFill>
                <a:latin typeface="Arial Narrow" panose="020B0606020202030204" pitchFamily="34" charset="0"/>
              </a:rPr>
              <a:t> resulting in the </a:t>
            </a:r>
            <a:r>
              <a:rPr lang="en-US" b="1" dirty="0">
                <a:solidFill>
                  <a:srgbClr val="58585A"/>
                </a:solidFill>
                <a:latin typeface="Arial Narrow" panose="020B0606020202030204" pitchFamily="34" charset="0"/>
              </a:rPr>
              <a:t>displacement </a:t>
            </a:r>
            <a:r>
              <a:rPr lang="en-GB" b="1" dirty="0">
                <a:solidFill>
                  <a:srgbClr val="58585A"/>
                </a:solidFill>
                <a:latin typeface="Arial Narrow" panose="020B0606020202030204" pitchFamily="34" charset="0"/>
              </a:rPr>
              <a:t>3,803-4,010 </a:t>
            </a:r>
            <a:r>
              <a:rPr lang="en-US" b="1" dirty="0">
                <a:solidFill>
                  <a:srgbClr val="58585A"/>
                </a:solidFill>
                <a:latin typeface="Arial Narrow" panose="020B0606020202030204" pitchFamily="34" charset="0"/>
              </a:rPr>
              <a:t>households </a:t>
            </a:r>
            <a:r>
              <a:rPr lang="en-US" dirty="0">
                <a:solidFill>
                  <a:srgbClr val="58585A"/>
                </a:solidFill>
                <a:latin typeface="Arial Narrow" panose="020B0606020202030204" pitchFamily="34" charset="0"/>
              </a:rPr>
              <a:t>as reported by KIs.</a:t>
            </a:r>
          </a:p>
          <a:p>
            <a:pPr marL="457200" indent="-457200" algn="just">
              <a:spcAft>
                <a:spcPts val="600"/>
              </a:spcAft>
              <a:buSzPct val="100000"/>
              <a:buFont typeface="Arial" panose="020B0604020202020204" pitchFamily="34" charset="0"/>
              <a:buChar char="•"/>
            </a:pPr>
            <a:r>
              <a:rPr lang="en-GB" b="1" i="0" u="none" strike="noStrike" dirty="0">
                <a:solidFill>
                  <a:srgbClr val="58585B"/>
                </a:solidFill>
                <a:latin typeface="Arial Narrow" panose="020B0606020202030204" pitchFamily="34" charset="0"/>
              </a:rPr>
              <a:t>906-987 </a:t>
            </a:r>
            <a:r>
              <a:rPr lang="en-US" b="1" dirty="0">
                <a:solidFill>
                  <a:srgbClr val="58585A"/>
                </a:solidFill>
                <a:latin typeface="Arial Narrow" panose="020B0606020202030204" pitchFamily="34" charset="0"/>
              </a:rPr>
              <a:t>IDP households </a:t>
            </a:r>
            <a:r>
              <a:rPr lang="en-US" dirty="0">
                <a:solidFill>
                  <a:srgbClr val="58585A"/>
                </a:solidFill>
                <a:latin typeface="Arial Narrow" panose="020B0606020202030204" pitchFamily="34" charset="0"/>
              </a:rPr>
              <a:t>(area of origin (</a:t>
            </a:r>
            <a:r>
              <a:rPr lang="en-US" dirty="0" err="1">
                <a:solidFill>
                  <a:srgbClr val="58585A"/>
                </a:solidFill>
                <a:latin typeface="Arial Narrow" panose="020B0606020202030204" pitchFamily="34" charset="0"/>
              </a:rPr>
              <a:t>AoO</a:t>
            </a:r>
            <a:r>
              <a:rPr lang="en-US" dirty="0">
                <a:solidFill>
                  <a:srgbClr val="58585A"/>
                </a:solidFill>
                <a:latin typeface="Arial Narrow" panose="020B0606020202030204" pitchFamily="34" charset="0"/>
              </a:rPr>
              <a:t>) not specified) are reported to reside in Markaz </a:t>
            </a:r>
            <a:r>
              <a:rPr lang="en-US" dirty="0" err="1">
                <a:solidFill>
                  <a:srgbClr val="58585A"/>
                </a:solidFill>
                <a:latin typeface="Arial Narrow" panose="020B0606020202030204" pitchFamily="34" charset="0"/>
              </a:rPr>
              <a:t>Daquq</a:t>
            </a:r>
            <a:r>
              <a:rPr lang="en-US" dirty="0">
                <a:solidFill>
                  <a:srgbClr val="58585A"/>
                </a:solidFill>
                <a:latin typeface="Arial Narrow" panose="020B0606020202030204" pitchFamily="34" charset="0"/>
              </a:rPr>
              <a:t> settlements.</a:t>
            </a:r>
          </a:p>
        </p:txBody>
      </p:sp>
      <p:pic>
        <p:nvPicPr>
          <p:cNvPr id="5" name="Picture 4">
            <a:extLst>
              <a:ext uri="{FF2B5EF4-FFF2-40B4-BE49-F238E27FC236}">
                <a16:creationId xmlns:a16="http://schemas.microsoft.com/office/drawing/2014/main" id="{B379AD11-9D1F-49E4-81A0-992D01C44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980877E4-2BF9-4F10-8684-8F96B9FD2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33674"/>
            <a:ext cx="9144000" cy="2674162"/>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235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pic>
        <p:nvPicPr>
          <p:cNvPr id="5" name="Picture 4">
            <a:extLst>
              <a:ext uri="{FF2B5EF4-FFF2-40B4-BE49-F238E27FC236}">
                <a16:creationId xmlns:a16="http://schemas.microsoft.com/office/drawing/2014/main" id="{7763035A-B834-4DE9-95C9-316272215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4084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425116"/>
            <a:ext cx="8371648" cy="3831818"/>
          </a:xfrm>
          <a:prstGeom prst="rect">
            <a:avLst/>
          </a:prstGeom>
        </p:spPr>
        <p:txBody>
          <a:bodyPr wrap="square">
            <a:spAutoFit/>
          </a:bodyPr>
          <a:lstStyle/>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Overall,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was perceived to have a positive environment in terms of security and community acceptance. In addition, it was considered a transition area</a:t>
            </a:r>
            <a:r>
              <a:rPr lang="en-US" sz="1800" b="0" i="0" u="none" strike="noStrike" baseline="30000" dirty="0">
                <a:solidFill>
                  <a:srgbClr val="58585B"/>
                </a:solidFill>
                <a:latin typeface="Arial Narrow" panose="020B0606020202030204" pitchFamily="34" charset="0"/>
              </a:rPr>
              <a:t>1</a:t>
            </a:r>
            <a:r>
              <a:rPr lang="en-US" sz="1800" b="0" i="0" u="none" strike="noStrike" dirty="0">
                <a:solidFill>
                  <a:srgbClr val="58585B"/>
                </a:solidFill>
                <a:latin typeface="Arial Narrow" panose="020B0606020202030204" pitchFamily="34" charset="0"/>
              </a:rPr>
              <a:t> for IDPs originally from other </a:t>
            </a:r>
            <a:r>
              <a:rPr lang="en-US" sz="1800" b="0" i="0" u="none" strike="noStrike" dirty="0" err="1">
                <a:solidFill>
                  <a:srgbClr val="58585B"/>
                </a:solidFill>
                <a:latin typeface="Arial Narrow" panose="020B0606020202030204" pitchFamily="34" charset="0"/>
              </a:rPr>
              <a:t>AoOs</a:t>
            </a:r>
            <a:r>
              <a:rPr lang="en-US" sz="1800" b="0" i="0" u="none" strike="noStrike" dirty="0">
                <a:solidFill>
                  <a:srgbClr val="58585B"/>
                </a:solidFill>
                <a:latin typeface="Arial Narrow" panose="020B0606020202030204" pitchFamily="34" charset="0"/>
              </a:rPr>
              <a:t> outside the sub-district.</a:t>
            </a:r>
          </a:p>
          <a:p>
            <a:pPr marL="285750" marR="0" indent="-285750" algn="just" rtl="0">
              <a:spcAft>
                <a:spcPts val="18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While the perceived improvement in the safety and security situation has created a pull factor for returns to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returns were reported to be mainly attributed to push factors in areas of displacement (</a:t>
            </a:r>
            <a:r>
              <a:rPr lang="en-US" sz="1800" b="0" i="0" u="none" strike="noStrike" dirty="0" err="1">
                <a:solidFill>
                  <a:srgbClr val="58585B"/>
                </a:solidFill>
                <a:latin typeface="Arial Narrow" panose="020B0606020202030204" pitchFamily="34" charset="0"/>
              </a:rPr>
              <a:t>AoD</a:t>
            </a:r>
            <a:r>
              <a:rPr lang="en-US" sz="1800" b="0" i="0" u="none" strike="noStrike" dirty="0">
                <a:solidFill>
                  <a:srgbClr val="58585B"/>
                </a:solidFill>
                <a:latin typeface="Arial Narrow" panose="020B0606020202030204" pitchFamily="34" charset="0"/>
              </a:rPr>
              <a:t>) including ongoing processes linked to the closure or consolidation of all IDP camps in Iraq.</a:t>
            </a:r>
          </a:p>
          <a:p>
            <a:pPr marL="285750" marR="0" indent="-285750" algn="just" rtl="0">
              <a:spcAft>
                <a:spcPts val="1800"/>
              </a:spcAft>
              <a:buFont typeface="Wingdings" panose="05000000000000000000" pitchFamily="2" charset="2"/>
              <a:buChar char="§"/>
            </a:pPr>
            <a:r>
              <a:rPr lang="en-US" b="0" i="0" u="none" strike="noStrike" dirty="0">
                <a:solidFill>
                  <a:srgbClr val="58585B"/>
                </a:solidFill>
                <a:latin typeface="Arial Narrow" panose="020B0606020202030204" pitchFamily="34" charset="0"/>
              </a:rPr>
              <a:t>In general, most KIs noted that community members feel safe in Markaz </a:t>
            </a:r>
            <a:r>
              <a:rPr lang="en-US" b="0" i="0" u="none" strike="noStrike" dirty="0" err="1">
                <a:solidFill>
                  <a:srgbClr val="58585B"/>
                </a:solidFill>
                <a:latin typeface="Arial Narrow" panose="020B0606020202030204" pitchFamily="34" charset="0"/>
              </a:rPr>
              <a:t>Daquq</a:t>
            </a:r>
            <a:r>
              <a:rPr lang="en-US" b="0" i="0" u="none" strike="noStrike" dirty="0">
                <a:solidFill>
                  <a:srgbClr val="58585B"/>
                </a:solidFill>
                <a:latin typeface="Arial Narrow" panose="020B0606020202030204" pitchFamily="34" charset="0"/>
              </a:rPr>
              <a:t>, there are no restrictions of movements and that there are no specific groups that are not welcomed.</a:t>
            </a:r>
          </a:p>
          <a:p>
            <a:pPr marL="285750" indent="-285750" algn="just">
              <a:spcAft>
                <a:spcPts val="1800"/>
              </a:spcAft>
              <a:buFont typeface="Wingdings" panose="05000000000000000000" pitchFamily="2" charset="2"/>
              <a:buChar char="§"/>
            </a:pPr>
            <a:r>
              <a:rPr lang="en-US" dirty="0">
                <a:solidFill>
                  <a:srgbClr val="58585B"/>
                </a:solidFill>
                <a:latin typeface="Arial Narrow" panose="020B0606020202030204" pitchFamily="34" charset="0"/>
              </a:rPr>
              <a:t>KIs reported that some households had members </a:t>
            </a:r>
            <a:r>
              <a:rPr lang="en-US" b="0" i="0" u="none" strike="noStrike" dirty="0">
                <a:solidFill>
                  <a:srgbClr val="58585B"/>
                </a:solidFill>
                <a:latin typeface="Arial Narrow" panose="020B0606020202030204" pitchFamily="34" charset="0"/>
              </a:rPr>
              <a:t>who remained displaced at the time of data collection, of which all reported these were male members.</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a:t>Markaz </a:t>
            </a:r>
            <a:r>
              <a:rPr lang="en-GB" dirty="0" err="1"/>
              <a:t>Daquq</a:t>
            </a:r>
            <a:r>
              <a:rPr lang="en-GB" dirty="0"/>
              <a:t> Sub-district</a:t>
            </a:r>
            <a:br>
              <a:rPr lang="en-GB" dirty="0"/>
            </a:br>
            <a:r>
              <a:rPr lang="en-US" dirty="0"/>
              <a:t>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 name="TextBox 1">
            <a:extLst>
              <a:ext uri="{FF2B5EF4-FFF2-40B4-BE49-F238E27FC236}">
                <a16:creationId xmlns:a16="http://schemas.microsoft.com/office/drawing/2014/main" id="{FC06D42E-C165-48CE-A2E7-67F8ACBBBC8F}"/>
              </a:ext>
            </a:extLst>
          </p:cNvPr>
          <p:cNvSpPr txBox="1"/>
          <p:nvPr/>
        </p:nvSpPr>
        <p:spPr>
          <a:xfrm>
            <a:off x="386176" y="5810533"/>
            <a:ext cx="8371648" cy="738664"/>
          </a:xfrm>
          <a:prstGeom prst="rect">
            <a:avLst/>
          </a:prstGeom>
          <a:noFill/>
        </p:spPr>
        <p:txBody>
          <a:bodyPr wrap="square" rtlCol="0">
            <a:spAutoFit/>
          </a:bodyPr>
          <a:lstStyle/>
          <a:p>
            <a:r>
              <a:rPr lang="en-US" sz="1200" dirty="0">
                <a:solidFill>
                  <a:srgbClr val="58585A"/>
                </a:solidFill>
                <a:latin typeface="Arial Narrow" panose="020B0606020202030204" pitchFamily="34" charset="0"/>
              </a:rPr>
              <a:t>1 </a:t>
            </a:r>
            <a:r>
              <a:rPr lang="en-US" sz="1200" b="0" i="0" u="none" strike="noStrike" dirty="0">
                <a:solidFill>
                  <a:srgbClr val="58585A"/>
                </a:solidFill>
                <a:latin typeface="Arial Narrow" panose="020B0606020202030204" pitchFamily="34" charset="0"/>
              </a:rPr>
              <a:t>A transition area refers to an area where IDPs stay temporarily until the conditions for return to their AoO are ensured or </a:t>
            </a:r>
            <a:r>
              <a:rPr lang="en-US" sz="1200" b="0" i="0" u="none" strike="noStrike" dirty="0" err="1">
                <a:solidFill>
                  <a:srgbClr val="58585A"/>
                </a:solidFill>
                <a:latin typeface="Arial Narrow" panose="020B0606020202030204" pitchFamily="34" charset="0"/>
              </a:rPr>
              <a:t>or</a:t>
            </a:r>
            <a:r>
              <a:rPr lang="en-US" sz="1200" b="0" i="0" u="none" strike="noStrike" dirty="0">
                <a:solidFill>
                  <a:srgbClr val="58585A"/>
                </a:solidFill>
                <a:latin typeface="Arial Narrow" panose="020B0606020202030204" pitchFamily="34" charset="0"/>
              </a:rPr>
              <a:t> move to a new location (relocation/resettlement).</a:t>
            </a:r>
          </a:p>
          <a:p>
            <a:endParaRPr lang="en-US"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6243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382252"/>
            <a:ext cx="8371648" cy="4185761"/>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en-US" b="0" i="0" u="none" strike="noStrike" dirty="0">
                <a:solidFill>
                  <a:srgbClr val="58585B"/>
                </a:solidFill>
                <a:latin typeface="Arial Narrow" panose="020B0606020202030204" pitchFamily="34" charset="0"/>
              </a:rPr>
              <a:t>Perceptions on primary community needs varied by KI profile.</a:t>
            </a:r>
          </a:p>
          <a:p>
            <a:pPr marL="285750" indent="-285750" algn="just">
              <a:spcAft>
                <a:spcPts val="1200"/>
              </a:spcAft>
              <a:buFont typeface="Wingdings" panose="05000000000000000000" pitchFamily="2" charset="2"/>
              <a:buChar char="§"/>
            </a:pPr>
            <a:r>
              <a:rPr lang="en-US" b="0" i="0" u="none" strike="noStrike" dirty="0">
                <a:solidFill>
                  <a:srgbClr val="58585B"/>
                </a:solidFill>
                <a:latin typeface="Arial Narrow" panose="020B0606020202030204" pitchFamily="34" charset="0"/>
              </a:rPr>
              <a:t>IDPs and returnees persistently reported to have less access to housing, housing rehabilitation, basic public services and being more at risk of eviction.</a:t>
            </a:r>
          </a:p>
          <a:p>
            <a:pPr marL="285750" marR="0" indent="-285750" algn="just" rtl="0">
              <a:spcAft>
                <a:spcPts val="1200"/>
              </a:spcAft>
              <a:buFont typeface="Wingdings" panose="05000000000000000000" pitchFamily="2" charset="2"/>
              <a:buChar char="§"/>
            </a:pPr>
            <a:r>
              <a:rPr lang="en-US" b="0" i="0" u="none" strike="noStrike" dirty="0">
                <a:solidFill>
                  <a:srgbClr val="58585B"/>
                </a:solidFill>
                <a:latin typeface="Arial Narrow" panose="020B0606020202030204" pitchFamily="34" charset="0"/>
              </a:rPr>
              <a:t>IDP and returnee KIs reported that access to livelihoods in Markaz </a:t>
            </a:r>
            <a:r>
              <a:rPr lang="en-US" b="0" i="0" u="none" strike="noStrike" dirty="0" err="1">
                <a:solidFill>
                  <a:srgbClr val="58585B"/>
                </a:solidFill>
                <a:latin typeface="Arial Narrow" panose="020B0606020202030204" pitchFamily="34" charset="0"/>
              </a:rPr>
              <a:t>Daquq</a:t>
            </a:r>
            <a:r>
              <a:rPr lang="en-US" b="0" i="0" u="none" strike="noStrike" dirty="0">
                <a:solidFill>
                  <a:srgbClr val="58585B"/>
                </a:solidFill>
                <a:latin typeface="Arial Narrow" panose="020B0606020202030204" pitchFamily="34" charset="0"/>
              </a:rPr>
              <a:t> is unequal for different vulnerable groups.</a:t>
            </a:r>
          </a:p>
          <a:p>
            <a:pPr marL="285750" marR="0" indent="-285750" algn="just" rtl="0">
              <a:spcAft>
                <a:spcPts val="1200"/>
              </a:spcAft>
              <a:buFont typeface="Wingdings" panose="05000000000000000000" pitchFamily="2" charset="2"/>
              <a:buChar char="§"/>
            </a:pPr>
            <a:r>
              <a:rPr lang="en-US" b="0" i="0" u="none" strike="noStrike" dirty="0">
                <a:solidFill>
                  <a:srgbClr val="58585B"/>
                </a:solidFill>
                <a:latin typeface="Arial Narrow" panose="020B0606020202030204" pitchFamily="34" charset="0"/>
              </a:rPr>
              <a:t>In addition, an overall decrease in the diversity and availability of employment opportunities was reported in Markaz </a:t>
            </a:r>
            <a:r>
              <a:rPr lang="en-US" b="0" i="0" u="none" strike="noStrike" dirty="0" err="1">
                <a:solidFill>
                  <a:srgbClr val="58585B"/>
                </a:solidFill>
                <a:latin typeface="Arial Narrow" panose="020B0606020202030204" pitchFamily="34" charset="0"/>
              </a:rPr>
              <a:t>Daquq</a:t>
            </a:r>
            <a:r>
              <a:rPr lang="en-US" b="0" i="0" u="none" strike="noStrike" dirty="0">
                <a:solidFill>
                  <a:srgbClr val="58585B"/>
                </a:solidFill>
                <a:latin typeface="Arial Narrow" panose="020B0606020202030204" pitchFamily="34" charset="0"/>
              </a:rPr>
              <a:t> compared with 2014.</a:t>
            </a:r>
          </a:p>
          <a:p>
            <a:pPr marL="285750" marR="0" indent="-285750" algn="just" rtl="0">
              <a:spcAft>
                <a:spcPts val="1200"/>
              </a:spcAft>
              <a:buFont typeface="Wingdings" panose="05000000000000000000" pitchFamily="2" charset="2"/>
              <a:buChar char="§"/>
            </a:pPr>
            <a:r>
              <a:rPr lang="en-US" b="0" i="0" u="none" strike="noStrike" dirty="0">
                <a:solidFill>
                  <a:srgbClr val="58585B"/>
                </a:solidFill>
                <a:latin typeface="Arial Narrow" panose="020B0606020202030204" pitchFamily="34" charset="0"/>
              </a:rPr>
              <a:t>KIs reported that the interaction between different population groups in Markaz </a:t>
            </a:r>
            <a:r>
              <a:rPr lang="en-US" b="0" i="0" u="none" strike="noStrike" dirty="0" err="1">
                <a:solidFill>
                  <a:srgbClr val="58585B"/>
                </a:solidFill>
                <a:latin typeface="Arial Narrow" panose="020B0606020202030204" pitchFamily="34" charset="0"/>
              </a:rPr>
              <a:t>Daquq</a:t>
            </a:r>
            <a:r>
              <a:rPr lang="en-US" b="0" i="0" u="none" strike="noStrike" dirty="0">
                <a:solidFill>
                  <a:srgbClr val="58585B"/>
                </a:solidFill>
                <a:latin typeface="Arial Narrow" panose="020B0606020202030204" pitchFamily="34" charset="0"/>
              </a:rPr>
              <a:t> was promoted by friendship, kinship ties and work relationship between community members.</a:t>
            </a: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Some community leaders reported that disputes occurred within </a:t>
            </a:r>
            <a:r>
              <a:rPr lang="en-US" sz="1800" b="0" i="0" u="none" strike="noStrike" dirty="0" err="1">
                <a:solidFill>
                  <a:srgbClr val="58585B"/>
                </a:solidFill>
                <a:latin typeface="Arial Narrow" panose="020B0606020202030204" pitchFamily="34" charset="0"/>
              </a:rPr>
              <a:t>neighbourhoods</a:t>
            </a:r>
            <a:r>
              <a:rPr lang="en-US" sz="1800" b="0" i="0" u="none" strike="noStrike" dirty="0">
                <a:solidFill>
                  <a:srgbClr val="58585B"/>
                </a:solidFill>
                <a:latin typeface="Arial Narrow" panose="020B0606020202030204" pitchFamily="34" charset="0"/>
              </a:rPr>
              <a:t> and between villages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and that it was expected that further returns to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will increase the number of disputes between households.</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a:t>Markaz </a:t>
            </a:r>
            <a:r>
              <a:rPr lang="en-GB" dirty="0" err="1"/>
              <a:t>Daquq</a:t>
            </a:r>
            <a:r>
              <a:rPr lang="en-GB" dirty="0"/>
              <a:t> Sub-district</a:t>
            </a:r>
            <a:br>
              <a:rPr lang="en-GB" dirty="0"/>
            </a:br>
            <a:r>
              <a:rPr lang="en-US" dirty="0"/>
              <a:t>Other 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42213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254500"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Markaz </a:t>
            </a:r>
            <a:r>
              <a:rPr lang="en-US" sz="3600" b="1" dirty="0" err="1">
                <a:solidFill>
                  <a:schemeClr val="bg1"/>
                </a:solidFill>
                <a:latin typeface="Arial Narrow" panose="020B0606020202030204" pitchFamily="34" charset="0"/>
              </a:rPr>
              <a:t>Daquq</a:t>
            </a:r>
            <a:r>
              <a:rPr lang="en-US" sz="3600" b="1" dirty="0">
                <a:solidFill>
                  <a:schemeClr val="bg1"/>
                </a:solidFill>
                <a:latin typeface="Arial Narrow" panose="020B0606020202030204" pitchFamily="34" charset="0"/>
              </a:rPr>
              <a:t> findings</a:t>
            </a: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pic>
        <p:nvPicPr>
          <p:cNvPr id="5" name="Picture 4">
            <a:extLst>
              <a:ext uri="{FF2B5EF4-FFF2-40B4-BE49-F238E27FC236}">
                <a16:creationId xmlns:a16="http://schemas.microsoft.com/office/drawing/2014/main" id="{F5DB90C2-A176-4957-8494-6986363A1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1217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Recent movements to Markaz </a:t>
            </a:r>
            <a:r>
              <a:rPr lang="en-GB" sz="3200" baseline="30000" dirty="0" err="1"/>
              <a:t>Daquq</a:t>
            </a:r>
            <a:r>
              <a:rPr lang="en-GB" sz="3200" baseline="30000" dirty="0"/>
              <a:t> reported by KIs</a:t>
            </a:r>
          </a:p>
        </p:txBody>
      </p:sp>
      <p:pic>
        <p:nvPicPr>
          <p:cNvPr id="4" name="Picture 3">
            <a:extLst>
              <a:ext uri="{FF2B5EF4-FFF2-40B4-BE49-F238E27FC236}">
                <a16:creationId xmlns:a16="http://schemas.microsoft.com/office/drawing/2014/main" id="{65587C24-401D-44AD-A12B-1FCADD66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1C0AD0C3-972B-4AF1-8360-6EACFC05E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90649"/>
            <a:ext cx="9144000" cy="5163357"/>
          </a:xfrm>
          <a:prstGeom prst="rect">
            <a:avLst/>
          </a:prstGeom>
        </p:spPr>
      </p:pic>
    </p:spTree>
    <p:extLst>
      <p:ext uri="{BB962C8B-B14F-4D97-AF65-F5344CB8AC3E}">
        <p14:creationId xmlns:p14="http://schemas.microsoft.com/office/powerpoint/2010/main" val="202660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2375685" cy="523220"/>
          </a:xfrm>
          <a:prstGeom prst="rect">
            <a:avLst/>
          </a:prstGeom>
        </p:spPr>
        <p:txBody>
          <a:bodyPr wrap="square">
            <a:spAutoFit/>
          </a:bodyPr>
          <a:lstStyle/>
          <a:p>
            <a:r>
              <a:rPr lang="en-GB" sz="28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576783" y="1786493"/>
            <a:ext cx="7125256" cy="584775"/>
          </a:xfrm>
          <a:prstGeom prst="rect">
            <a:avLst/>
          </a:prstGeom>
        </p:spPr>
        <p:txBody>
          <a:bodyPr wrap="square">
            <a:spAutoFit/>
          </a:bodyPr>
          <a:lstStyle/>
          <a:p>
            <a:pPr marR="0" algn="just" rtl="0"/>
            <a:r>
              <a:rPr lang="en-US" b="1" i="0" u="none" strike="noStrike" dirty="0">
                <a:solidFill>
                  <a:srgbClr val="58585B"/>
                </a:solidFill>
                <a:latin typeface="Arial Narrow" panose="020B0606020202030204" pitchFamily="34" charset="0"/>
              </a:rPr>
              <a:t>households </a:t>
            </a:r>
            <a:r>
              <a:rPr lang="en-US" b="0" i="0" u="none" strike="noStrike" dirty="0">
                <a:solidFill>
                  <a:srgbClr val="58585B"/>
                </a:solidFill>
                <a:latin typeface="Arial Narrow" panose="020B0606020202030204" pitchFamily="34" charset="0"/>
              </a:rPr>
              <a:t>returned to Markaz </a:t>
            </a:r>
            <a:r>
              <a:rPr lang="en-US" b="0" i="0" u="none" strike="noStrike" dirty="0" err="1">
                <a:solidFill>
                  <a:srgbClr val="58585B"/>
                </a:solidFill>
                <a:latin typeface="Arial Narrow" panose="020B0606020202030204" pitchFamily="34" charset="0"/>
              </a:rPr>
              <a:t>Daquq</a:t>
            </a:r>
            <a:r>
              <a:rPr lang="en-US" b="0" i="0" u="none" strike="noStrike" dirty="0">
                <a:solidFill>
                  <a:srgbClr val="58585B"/>
                </a:solidFill>
                <a:latin typeface="Arial Narrow" panose="020B0606020202030204" pitchFamily="34" charset="0"/>
              </a:rPr>
              <a:t> in the six months prior to data collection, as reported by 15 KIs (out of 40 KIs).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179-205</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445919"/>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drivers for recent returns </a:t>
            </a:r>
            <a:r>
              <a:rPr lang="en-GB" sz="1800" b="1" dirty="0">
                <a:solidFill>
                  <a:srgbClr val="58585A"/>
                </a:solidFill>
                <a:latin typeface="Trade Gothic LT Std Bold" panose="020B0804050502020204" pitchFamily="34" charset="0"/>
              </a:rPr>
              <a:t>(out of 15 KIs)*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2765871"/>
            <a:ext cx="6221021" cy="1323439"/>
          </a:xfrm>
          <a:prstGeom prst="rect">
            <a:avLst/>
          </a:prstGeom>
        </p:spPr>
        <p:txBody>
          <a:bodyPr wrap="square">
            <a:spAutoFit/>
          </a:bodyPr>
          <a:lstStyle/>
          <a:p>
            <a:pPr marR="26970" algn="l" rtl="0"/>
            <a:r>
              <a:rPr lang="en-US" sz="1600" i="0" u="none" strike="noStrike" dirty="0">
                <a:solidFill>
                  <a:srgbClr val="58585B"/>
                </a:solidFill>
                <a:latin typeface="Arial Narrow" panose="020B0606020202030204" pitchFamily="34" charset="0"/>
              </a:rPr>
              <a:t>Sense of increased safety and security   </a:t>
            </a:r>
            <a:r>
              <a:rPr lang="en-US" sz="1600" b="1" i="0" u="none" strike="noStrike" dirty="0">
                <a:solidFill>
                  <a:srgbClr val="58585B"/>
                </a:solidFill>
                <a:latin typeface="Arial Narrow" panose="020B0606020202030204" pitchFamily="34" charset="0"/>
              </a:rPr>
              <a:t>	                 8 KIs</a:t>
            </a:r>
          </a:p>
          <a:p>
            <a:pPr marR="26970" algn="l" rtl="0"/>
            <a:r>
              <a:rPr lang="en-GB" sz="1600" i="0" u="none" strike="noStrike" dirty="0">
                <a:solidFill>
                  <a:srgbClr val="58585B"/>
                </a:solidFill>
                <a:latin typeface="Arial Narrow" panose="020B0606020202030204" pitchFamily="34" charset="0"/>
              </a:rPr>
              <a:t>Camp closures	</a:t>
            </a:r>
            <a:r>
              <a:rPr lang="en-GB" sz="1600" b="1" i="0" u="none" strike="noStrike" dirty="0">
                <a:solidFill>
                  <a:srgbClr val="58585B"/>
                </a:solidFill>
                <a:latin typeface="Arial Narrow" panose="020B0606020202030204" pitchFamily="34" charset="0"/>
              </a:rPr>
              <a:t>		                 6 KIs</a:t>
            </a:r>
          </a:p>
          <a:p>
            <a:pPr marR="26970" algn="l" rtl="0"/>
            <a:r>
              <a:rPr lang="en-US" sz="1600" i="0" u="none" strike="noStrike" dirty="0">
                <a:solidFill>
                  <a:srgbClr val="58585B"/>
                </a:solidFill>
                <a:latin typeface="Arial Narrow" panose="020B0606020202030204" pitchFamily="34" charset="0"/>
              </a:rPr>
              <a:t>Availability of job opportunities	</a:t>
            </a:r>
            <a:r>
              <a:rPr lang="en-US" sz="1600" b="1" i="0" u="none" strike="noStrike" dirty="0">
                <a:solidFill>
                  <a:srgbClr val="58585B"/>
                </a:solidFill>
                <a:latin typeface="Arial Narrow" panose="020B0606020202030204" pitchFamily="34" charset="0"/>
              </a:rPr>
              <a:t>                                     4 KIs</a:t>
            </a:r>
          </a:p>
          <a:p>
            <a:pPr marR="26970" algn="l" rtl="0"/>
            <a:r>
              <a:rPr lang="en-US" sz="1600" i="0" u="none" strike="noStrike" dirty="0">
                <a:solidFill>
                  <a:srgbClr val="58585B"/>
                </a:solidFill>
                <a:latin typeface="Arial Narrow" panose="020B0606020202030204" pitchFamily="34" charset="0"/>
              </a:rPr>
              <a:t>Nostalgia about previous life in </a:t>
            </a:r>
            <a:r>
              <a:rPr lang="en-US" sz="1600" i="0" u="none" strike="noStrike" dirty="0" err="1">
                <a:solidFill>
                  <a:srgbClr val="58585B"/>
                </a:solidFill>
                <a:latin typeface="Arial Narrow" panose="020B0606020202030204" pitchFamily="34" charset="0"/>
              </a:rPr>
              <a:t>AoO</a:t>
            </a:r>
            <a:r>
              <a:rPr lang="en-US" sz="1600" b="1" i="0" u="none" strike="noStrike" dirty="0">
                <a:solidFill>
                  <a:srgbClr val="58585B"/>
                </a:solidFill>
                <a:latin typeface="Arial Narrow" panose="020B0606020202030204" pitchFamily="34" charset="0"/>
              </a:rPr>
              <a:t>	                  	                 3 KIs</a:t>
            </a:r>
          </a:p>
          <a:p>
            <a:pPr marR="26970" algn="l" rtl="0"/>
            <a:r>
              <a:rPr lang="en-US" sz="1600" i="0" u="none" strike="noStrike" dirty="0">
                <a:solidFill>
                  <a:srgbClr val="58585B"/>
                </a:solidFill>
                <a:latin typeface="Arial Narrow" panose="020B0606020202030204" pitchFamily="34" charset="0"/>
              </a:rPr>
              <a:t>Difficult conditions in the area of displacement (</a:t>
            </a:r>
            <a:r>
              <a:rPr lang="en-US" sz="1600" i="0" u="none" strike="noStrike" dirty="0" err="1">
                <a:solidFill>
                  <a:srgbClr val="58585B"/>
                </a:solidFill>
                <a:latin typeface="Arial Narrow" panose="020B0606020202030204" pitchFamily="34" charset="0"/>
              </a:rPr>
              <a:t>AoD</a:t>
            </a:r>
            <a:r>
              <a:rPr lang="en-US" sz="160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2 KIs</a:t>
            </a: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137097"/>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impact of recent returns </a:t>
            </a:r>
            <a:r>
              <a:rPr lang="en-GB" sz="1800" b="1" dirty="0">
                <a:solidFill>
                  <a:srgbClr val="58585A"/>
                </a:solidFill>
                <a:latin typeface="Trade Gothic LT Std Bold" panose="020B0804050502020204" pitchFamily="34" charset="0"/>
              </a:rPr>
              <a:t>(out of 15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465332"/>
            <a:ext cx="8058322" cy="1554272"/>
          </a:xfrm>
          <a:prstGeom prst="rect">
            <a:avLst/>
          </a:prstGeom>
          <a:noFill/>
        </p:spPr>
        <p:txBody>
          <a:bodyPr wrap="square">
            <a:spAutoFit/>
          </a:bodyPr>
          <a:lstStyle/>
          <a:p>
            <a:pPr marL="285750" marR="0" indent="-285750" algn="just" rtl="0">
              <a:spcAft>
                <a:spcPts val="600"/>
              </a:spcAft>
              <a:buFont typeface="Wingdings" panose="05000000000000000000" pitchFamily="2" charset="2"/>
              <a:buChar char="§"/>
            </a:pPr>
            <a:r>
              <a:rPr lang="en-US" b="1" i="0" u="none" strike="noStrike" dirty="0">
                <a:solidFill>
                  <a:srgbClr val="58585B"/>
                </a:solidFill>
                <a:latin typeface="Arial Narrow" panose="020B0606020202030204" pitchFamily="34" charset="0"/>
              </a:rPr>
              <a:t>Increased job opportunities</a:t>
            </a:r>
            <a:r>
              <a:rPr lang="en-US" b="0" i="0" u="none" strike="noStrike" dirty="0">
                <a:solidFill>
                  <a:srgbClr val="58585B"/>
                </a:solidFill>
                <a:latin typeface="Arial Narrow" panose="020B0606020202030204" pitchFamily="34" charset="0"/>
              </a:rPr>
              <a:t> due to the return of business owners (9 out of 15 KIs) and </a:t>
            </a:r>
            <a:r>
              <a:rPr lang="en-US" b="1" i="0" u="none" strike="noStrike" dirty="0">
                <a:solidFill>
                  <a:srgbClr val="58585B"/>
                </a:solidFill>
                <a:latin typeface="Arial Narrow" panose="020B0606020202030204" pitchFamily="34" charset="0"/>
              </a:rPr>
              <a:t>access to assistance reportedly increased</a:t>
            </a:r>
            <a:r>
              <a:rPr lang="en-US" b="0" i="0" u="none" strike="noStrike" dirty="0">
                <a:solidFill>
                  <a:srgbClr val="58585B"/>
                </a:solidFill>
                <a:latin typeface="Arial Narrow" panose="020B0606020202030204" pitchFamily="34" charset="0"/>
              </a:rPr>
              <a:t> due to the response from different service providers to the recent returns (3 KIs). </a:t>
            </a:r>
          </a:p>
          <a:p>
            <a:pPr marL="285750" marR="0" indent="-285750" algn="just" rtl="0">
              <a:spcAft>
                <a:spcPts val="1200"/>
              </a:spcAft>
              <a:buFont typeface="Wingdings" panose="05000000000000000000" pitchFamily="2" charset="2"/>
              <a:buChar char="§"/>
            </a:pPr>
            <a:r>
              <a:rPr lang="en-US" b="0" i="0" u="none" strike="noStrike" dirty="0">
                <a:solidFill>
                  <a:srgbClr val="58585B"/>
                </a:solidFill>
                <a:latin typeface="Arial Narrow" panose="020B0606020202030204" pitchFamily="34" charset="0"/>
              </a:rPr>
              <a:t>Presence of </a:t>
            </a:r>
            <a:r>
              <a:rPr lang="en-US" b="1" i="0" u="none" strike="noStrike" dirty="0">
                <a:solidFill>
                  <a:srgbClr val="58585B"/>
                </a:solidFill>
                <a:latin typeface="Arial Narrow" panose="020B0606020202030204" pitchFamily="34" charset="0"/>
              </a:rPr>
              <a:t>higher competition in the </a:t>
            </a:r>
            <a:r>
              <a:rPr lang="en-US" b="1" i="0" u="none" strike="noStrike" dirty="0" err="1">
                <a:solidFill>
                  <a:srgbClr val="58585B"/>
                </a:solidFill>
                <a:latin typeface="Arial Narrow" panose="020B0606020202030204" pitchFamily="34" charset="0"/>
              </a:rPr>
              <a:t>labour</a:t>
            </a:r>
            <a:r>
              <a:rPr lang="en-US" b="1" i="0" u="none" strike="noStrike" dirty="0">
                <a:solidFill>
                  <a:srgbClr val="58585B"/>
                </a:solidFill>
                <a:latin typeface="Arial Narrow" panose="020B0606020202030204" pitchFamily="34" charset="0"/>
              </a:rPr>
              <a:t> market</a:t>
            </a:r>
            <a:r>
              <a:rPr lang="en-US" b="0" i="0" u="none" strike="noStrike" dirty="0">
                <a:solidFill>
                  <a:srgbClr val="58585B"/>
                </a:solidFill>
                <a:latin typeface="Arial Narrow" panose="020B0606020202030204" pitchFamily="34" charset="0"/>
              </a:rPr>
              <a:t> (6 KIs) and decreased level of </a:t>
            </a:r>
            <a:r>
              <a:rPr lang="en-US" b="1" i="0" u="none" strike="noStrike" dirty="0">
                <a:solidFill>
                  <a:srgbClr val="58585B"/>
                </a:solidFill>
                <a:latin typeface="Arial Narrow" panose="020B0606020202030204" pitchFamily="34" charset="0"/>
              </a:rPr>
              <a:t>household assistance </a:t>
            </a:r>
            <a:r>
              <a:rPr lang="en-US" b="0" i="0" u="none" strike="noStrike" dirty="0">
                <a:solidFill>
                  <a:srgbClr val="58585B"/>
                </a:solidFill>
                <a:latin typeface="Arial Narrow" panose="020B0606020202030204" pitchFamily="34" charset="0"/>
              </a:rPr>
              <a:t>due to increased demand (6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5AF26727-A0B6-42A4-9490-B242B321F2A2}"/>
              </a:ext>
            </a:extLst>
          </p:cNvPr>
          <p:cNvPicPr>
            <a:picLocks noChangeAspect="1"/>
          </p:cNvPicPr>
          <p:nvPr/>
        </p:nvPicPr>
        <p:blipFill>
          <a:blip r:embed="rId4"/>
          <a:stretch>
            <a:fillRect/>
          </a:stretch>
        </p:blipFill>
        <p:spPr>
          <a:xfrm>
            <a:off x="5683573" y="2813128"/>
            <a:ext cx="925831" cy="1234440"/>
          </a:xfrm>
          <a:prstGeom prst="rect">
            <a:avLst/>
          </a:prstGeom>
        </p:spPr>
      </p:pic>
    </p:spTree>
    <p:extLst>
      <p:ext uri="{BB962C8B-B14F-4D97-AF65-F5344CB8AC3E}">
        <p14:creationId xmlns:p14="http://schemas.microsoft.com/office/powerpoint/2010/main" val="427090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4"/>
            <a:ext cx="3388261" cy="40011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0" i="0" u="none" strike="noStrike" dirty="0">
                <a:solidFill>
                  <a:srgbClr val="EE5859"/>
                </a:solidFill>
                <a:latin typeface="Arial Narrow" panose="020B0606020202030204" pitchFamily="34" charset="0"/>
              </a:rPr>
              <a:t> </a:t>
            </a:r>
            <a:r>
              <a:rPr lang="en-GB" sz="2000" b="1" i="0" u="none" strike="noStrike" dirty="0">
                <a:solidFill>
                  <a:srgbClr val="EE5859"/>
                </a:solidFill>
                <a:latin typeface="Trade Gothic LT Std Bold" panose="020B0804050502020204" pitchFamily="34" charset="0"/>
              </a:rPr>
              <a:t>Recent IDP arrivals</a:t>
            </a:r>
          </a:p>
        </p:txBody>
      </p:sp>
      <p:sp>
        <p:nvSpPr>
          <p:cNvPr id="9" name="Rectangle 8">
            <a:extLst>
              <a:ext uri="{FF2B5EF4-FFF2-40B4-BE49-F238E27FC236}">
                <a16:creationId xmlns:a16="http://schemas.microsoft.com/office/drawing/2014/main" id="{549ADD18-B0DC-40A5-9483-A312187E75B7}"/>
              </a:ext>
            </a:extLst>
          </p:cNvPr>
          <p:cNvSpPr/>
          <p:nvPr/>
        </p:nvSpPr>
        <p:spPr>
          <a:xfrm>
            <a:off x="1576783" y="1786493"/>
            <a:ext cx="7125256" cy="646331"/>
          </a:xfrm>
          <a:prstGeom prst="rect">
            <a:avLst/>
          </a:prstGeom>
        </p:spPr>
        <p:txBody>
          <a:bodyPr wrap="square">
            <a:spAutoFit/>
          </a:bodyPr>
          <a:lstStyle/>
          <a:p>
            <a:pPr marR="0" algn="just" rtl="0"/>
            <a:r>
              <a:rPr lang="en-US" b="1" i="0" u="none" strike="noStrike" dirty="0">
                <a:solidFill>
                  <a:srgbClr val="58585B"/>
                </a:solidFill>
                <a:latin typeface="Arial Narrow" panose="020B0606020202030204" pitchFamily="34" charset="0"/>
              </a:rPr>
              <a:t>IDP households </a:t>
            </a:r>
            <a:r>
              <a:rPr lang="en-US" b="0" i="0" u="none" strike="noStrike" dirty="0">
                <a:solidFill>
                  <a:srgbClr val="58585B"/>
                </a:solidFill>
                <a:latin typeface="Arial Narrow" panose="020B0606020202030204" pitchFamily="34" charset="0"/>
              </a:rPr>
              <a:t>arrived in Markaz </a:t>
            </a:r>
            <a:r>
              <a:rPr lang="en-US" b="0" i="0" u="none" strike="noStrike" dirty="0" err="1">
                <a:solidFill>
                  <a:srgbClr val="58585B"/>
                </a:solidFill>
                <a:latin typeface="Arial Narrow" panose="020B0606020202030204" pitchFamily="34" charset="0"/>
              </a:rPr>
              <a:t>Daquq</a:t>
            </a:r>
            <a:r>
              <a:rPr lang="en-US" b="0" i="0" u="none" strike="noStrike" dirty="0">
                <a:solidFill>
                  <a:srgbClr val="58585B"/>
                </a:solidFill>
                <a:latin typeface="Arial Narrow" panose="020B0606020202030204" pitchFamily="34" charset="0"/>
              </a:rPr>
              <a:t> in the six months prior to data collection, as reported by five KIs.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1114408"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196-216</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445919"/>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drivers for recent IDP arrivals </a:t>
            </a:r>
            <a:r>
              <a:rPr lang="en-GB" sz="1800" b="1" dirty="0">
                <a:solidFill>
                  <a:srgbClr val="58585A"/>
                </a:solidFill>
                <a:latin typeface="Trade Gothic LT Std Bold" panose="020B0804050502020204" pitchFamily="34" charset="0"/>
              </a:rPr>
              <a:t>(out of 5 KIs)*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2765871"/>
            <a:ext cx="6221021" cy="1323439"/>
          </a:xfrm>
          <a:prstGeom prst="rect">
            <a:avLst/>
          </a:prstGeom>
        </p:spPr>
        <p:txBody>
          <a:bodyPr wrap="square">
            <a:spAutoFit/>
          </a:bodyPr>
          <a:lstStyle/>
          <a:p>
            <a:pPr marR="26970" algn="l" rtl="0"/>
            <a:r>
              <a:rPr lang="en-US" sz="1600" i="0" u="none" strike="noStrike" dirty="0">
                <a:solidFill>
                  <a:srgbClr val="58585B"/>
                </a:solidFill>
                <a:latin typeface="Arial Narrow" panose="020B0606020202030204" pitchFamily="34" charset="0"/>
              </a:rPr>
              <a:t>Kinship ties with other families</a:t>
            </a:r>
            <a:r>
              <a:rPr lang="en-US" sz="1600" b="1" i="0" u="none" strike="noStrike" dirty="0">
                <a:solidFill>
                  <a:srgbClr val="58585B"/>
                </a:solidFill>
                <a:latin typeface="Arial Narrow" panose="020B0606020202030204" pitchFamily="34" charset="0"/>
              </a:rPr>
              <a:t>	  	                 2 KIs</a:t>
            </a:r>
          </a:p>
          <a:p>
            <a:pPr marR="26970" algn="l" rtl="0"/>
            <a:r>
              <a:rPr lang="en-US" sz="1600" i="0" u="none" strike="noStrike" dirty="0">
                <a:solidFill>
                  <a:srgbClr val="58585B"/>
                </a:solidFill>
                <a:latin typeface="Arial Narrow" panose="020B0606020202030204" pitchFamily="34" charset="0"/>
              </a:rPr>
              <a:t>Availability of job opportunities and services                           </a:t>
            </a:r>
            <a:r>
              <a:rPr lang="en-US" sz="1600" b="1" i="0" u="none" strike="noStrike" dirty="0">
                <a:solidFill>
                  <a:srgbClr val="58585B"/>
                </a:solidFill>
                <a:latin typeface="Arial Narrow" panose="020B0606020202030204" pitchFamily="34" charset="0"/>
              </a:rPr>
              <a:t>2 KIs</a:t>
            </a:r>
          </a:p>
          <a:p>
            <a:pPr marR="26970" algn="l" rtl="0"/>
            <a:r>
              <a:rPr lang="en-US" sz="1600" i="0" u="none" strike="noStrike" dirty="0">
                <a:solidFill>
                  <a:srgbClr val="58585B"/>
                </a:solidFill>
                <a:latin typeface="Arial Narrow" panose="020B0606020202030204" pitchFamily="34" charset="0"/>
              </a:rPr>
              <a:t>Failed returns to </a:t>
            </a:r>
            <a:r>
              <a:rPr lang="en-US" sz="1600" i="0" u="none" strike="noStrike" dirty="0" err="1">
                <a:solidFill>
                  <a:srgbClr val="58585B"/>
                </a:solidFill>
                <a:latin typeface="Arial Narrow" panose="020B0606020202030204" pitchFamily="34" charset="0"/>
              </a:rPr>
              <a:t>AoO</a:t>
            </a:r>
            <a:r>
              <a:rPr lang="en-US" sz="160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		                 1 KI</a:t>
            </a:r>
          </a:p>
          <a:p>
            <a:pPr marR="26970" algn="l" rtl="0"/>
            <a:r>
              <a:rPr lang="en-US" sz="1600" i="0" u="none" strike="noStrike" dirty="0">
                <a:solidFill>
                  <a:srgbClr val="58585B"/>
                </a:solidFill>
                <a:latin typeface="Arial Narrow" panose="020B0606020202030204" pitchFamily="34" charset="0"/>
              </a:rPr>
              <a:t>Considering Markaz </a:t>
            </a:r>
            <a:r>
              <a:rPr lang="en-US" sz="1600" i="0" u="none" strike="noStrike" dirty="0" err="1">
                <a:solidFill>
                  <a:srgbClr val="58585B"/>
                </a:solidFill>
                <a:latin typeface="Arial Narrow" panose="020B0606020202030204" pitchFamily="34" charset="0"/>
              </a:rPr>
              <a:t>Daquq</a:t>
            </a:r>
            <a:r>
              <a:rPr lang="en-US" sz="1600" i="0" u="none" strike="noStrike" dirty="0">
                <a:solidFill>
                  <a:srgbClr val="58585B"/>
                </a:solidFill>
                <a:latin typeface="Arial Narrow" panose="020B0606020202030204" pitchFamily="34" charset="0"/>
              </a:rPr>
              <a:t> as a transition area                     </a:t>
            </a:r>
            <a:r>
              <a:rPr lang="en-US" sz="1600" b="1" i="0" u="none" strike="noStrike" dirty="0">
                <a:solidFill>
                  <a:srgbClr val="58585B"/>
                </a:solidFill>
                <a:latin typeface="Arial Narrow" panose="020B0606020202030204" pitchFamily="34" charset="0"/>
              </a:rPr>
              <a:t>1 KI</a:t>
            </a:r>
          </a:p>
          <a:p>
            <a:pPr marR="26970" algn="l" rtl="0"/>
            <a:r>
              <a:rPr lang="en-US" sz="1600" i="0" u="none" strike="noStrike" dirty="0">
                <a:solidFill>
                  <a:srgbClr val="58585B"/>
                </a:solidFill>
                <a:latin typeface="Arial Narrow" panose="020B0606020202030204" pitchFamily="34" charset="0"/>
              </a:rPr>
              <a:t>Sense of increased safety and security</a:t>
            </a:r>
            <a:r>
              <a:rPr lang="en-US" sz="1600" b="1" i="0" u="none" strike="noStrike" dirty="0">
                <a:solidFill>
                  <a:srgbClr val="58585B"/>
                </a:solidFill>
                <a:latin typeface="Arial Narrow" panose="020B0606020202030204" pitchFamily="34" charset="0"/>
              </a:rPr>
              <a:t>	                 1 KI</a:t>
            </a: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265687"/>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impact of recent IDP arrivals </a:t>
            </a:r>
            <a:r>
              <a:rPr lang="en-GB" sz="1800" b="1" dirty="0">
                <a:solidFill>
                  <a:srgbClr val="58585A"/>
                </a:solidFill>
                <a:latin typeface="Trade Gothic LT Std Bold" panose="020B0804050502020204" pitchFamily="34" charset="0"/>
              </a:rPr>
              <a:t>(out of 5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593922"/>
            <a:ext cx="8058322" cy="1477328"/>
          </a:xfrm>
          <a:prstGeom prst="rect">
            <a:avLst/>
          </a:prstGeom>
          <a:noFill/>
        </p:spPr>
        <p:txBody>
          <a:bodyPr wrap="square">
            <a:spAutoFit/>
          </a:bodyPr>
          <a:lstStyle/>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KIs reported </a:t>
            </a:r>
            <a:r>
              <a:rPr lang="en-US" sz="1800" b="1" i="0" u="none" strike="noStrike" dirty="0">
                <a:solidFill>
                  <a:srgbClr val="58585B"/>
                </a:solidFill>
                <a:latin typeface="Arial Narrow" panose="020B0606020202030204" pitchFamily="34" charset="0"/>
              </a:rPr>
              <a:t>increased availability of assistance </a:t>
            </a:r>
            <a:r>
              <a:rPr lang="en-US" sz="1800" b="0" i="0" u="none" strike="noStrike" dirty="0">
                <a:solidFill>
                  <a:srgbClr val="58585B"/>
                </a:solidFill>
                <a:latin typeface="Arial Narrow" panose="020B0606020202030204" pitchFamily="34" charset="0"/>
              </a:rPr>
              <a:t>due to the attention from governmental and humanitarian actors in the area (5 out of 5 KIs); and,</a:t>
            </a:r>
          </a:p>
          <a:p>
            <a:pPr marL="285750" marR="0" indent="-285750" algn="just" rtl="0">
              <a:buFont typeface="Wingdings" panose="05000000000000000000" pitchFamily="2" charset="2"/>
              <a:buChar char="§"/>
            </a:pPr>
            <a:endParaRPr lang="en-US"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IDP arrivals contributed to an </a:t>
            </a:r>
            <a:r>
              <a:rPr lang="en-US" sz="1800" b="1" i="0" u="none" strike="noStrike" dirty="0">
                <a:solidFill>
                  <a:srgbClr val="58585B"/>
                </a:solidFill>
                <a:latin typeface="Arial Narrow" panose="020B0606020202030204" pitchFamily="34" charset="0"/>
              </a:rPr>
              <a:t>increased number of skilled </a:t>
            </a:r>
            <a:r>
              <a:rPr lang="en-US" sz="1800" b="1" i="0" u="none" strike="noStrike" dirty="0" err="1">
                <a:solidFill>
                  <a:srgbClr val="58585B"/>
                </a:solidFill>
                <a:latin typeface="Arial Narrow" panose="020B0606020202030204" pitchFamily="34" charset="0"/>
              </a:rPr>
              <a:t>labourers</a:t>
            </a:r>
            <a:r>
              <a:rPr lang="en-US" sz="1800" b="1" i="0" u="none" strike="noStrike" dirty="0">
                <a:solidFill>
                  <a:srgbClr val="58585B"/>
                </a:solidFill>
                <a:latin typeface="Arial Narrow" panose="020B0606020202030204" pitchFamily="34" charset="0"/>
              </a:rPr>
              <a:t> as reported by </a:t>
            </a:r>
            <a:r>
              <a:rPr lang="en-US" sz="1800" b="0" i="0" u="none" strike="noStrike" dirty="0">
                <a:solidFill>
                  <a:srgbClr val="58585B"/>
                </a:solidFill>
                <a:latin typeface="Arial Narrow" panose="020B0606020202030204" pitchFamily="34" charset="0"/>
              </a:rPr>
              <a:t>two </a:t>
            </a:r>
            <a:r>
              <a:rPr lang="en-US" sz="1800" b="0" i="0" u="none" strike="noStrike" dirty="0" err="1">
                <a:solidFill>
                  <a:srgbClr val="58585B"/>
                </a:solidFill>
                <a:latin typeface="Arial Narrow" panose="020B0606020202030204" pitchFamily="34" charset="0"/>
              </a:rPr>
              <a:t>remainee</a:t>
            </a:r>
            <a:r>
              <a:rPr lang="en-US" sz="1800" b="0" i="0" u="none" strike="noStrike" dirty="0">
                <a:solidFill>
                  <a:srgbClr val="58585B"/>
                </a:solidFill>
                <a:latin typeface="Arial Narrow" panose="020B0606020202030204" pitchFamily="34" charset="0"/>
              </a:rPr>
              <a:t>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5FBD6C6A-50B8-48A5-9E65-C75CFD06DE4B}"/>
              </a:ext>
            </a:extLst>
          </p:cNvPr>
          <p:cNvPicPr>
            <a:picLocks noChangeAspect="1"/>
          </p:cNvPicPr>
          <p:nvPr/>
        </p:nvPicPr>
        <p:blipFill>
          <a:blip r:embed="rId4"/>
          <a:stretch>
            <a:fillRect/>
          </a:stretch>
        </p:blipFill>
        <p:spPr>
          <a:xfrm>
            <a:off x="5603577" y="2814097"/>
            <a:ext cx="1028511" cy="1243584"/>
          </a:xfrm>
          <a:prstGeom prst="rect">
            <a:avLst/>
          </a:prstGeom>
        </p:spPr>
      </p:pic>
    </p:spTree>
    <p:extLst>
      <p:ext uri="{BB962C8B-B14F-4D97-AF65-F5344CB8AC3E}">
        <p14:creationId xmlns:p14="http://schemas.microsoft.com/office/powerpoint/2010/main" val="416615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4"/>
            <a:ext cx="3388261"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0" i="0" u="none" strike="noStrike" dirty="0">
                <a:solidFill>
                  <a:srgbClr val="EE5859"/>
                </a:solidFill>
                <a:latin typeface="Arial Narrow" panose="020B0606020202030204" pitchFamily="34" charset="0"/>
              </a:rPr>
              <a:t> </a:t>
            </a:r>
            <a:r>
              <a:rPr lang="en-GB" sz="2000" b="1" i="0" u="none" strike="noStrike" dirty="0">
                <a:solidFill>
                  <a:srgbClr val="EE5859"/>
                </a:solidFill>
                <a:latin typeface="Trade Gothic LT Std Bold" panose="020B0804050502020204" pitchFamily="34" charset="0"/>
              </a:rPr>
              <a:t>Failed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576783" y="1786493"/>
            <a:ext cx="7125256" cy="646331"/>
          </a:xfrm>
          <a:prstGeom prst="rect">
            <a:avLst/>
          </a:prstGeom>
        </p:spPr>
        <p:txBody>
          <a:bodyPr wrap="square">
            <a:spAutoFit/>
          </a:bodyPr>
          <a:lstStyle/>
          <a:p>
            <a:pPr marR="0" algn="just" rtl="0"/>
            <a:r>
              <a:rPr lang="en-US" b="1" i="0" u="none" strike="noStrike" dirty="0">
                <a:solidFill>
                  <a:srgbClr val="58585B"/>
                </a:solidFill>
                <a:latin typeface="Arial Narrow" panose="020B0606020202030204" pitchFamily="34" charset="0"/>
              </a:rPr>
              <a:t>households </a:t>
            </a:r>
            <a:r>
              <a:rPr lang="en-US" b="0" i="0" u="none" strike="noStrike" dirty="0">
                <a:solidFill>
                  <a:srgbClr val="58585B"/>
                </a:solidFill>
                <a:latin typeface="Arial Narrow" panose="020B0606020202030204" pitchFamily="34" charset="0"/>
              </a:rPr>
              <a:t>attempted to return to Markaz </a:t>
            </a:r>
            <a:r>
              <a:rPr lang="en-US" b="0" i="0" u="none" strike="noStrike" dirty="0" err="1">
                <a:solidFill>
                  <a:srgbClr val="58585B"/>
                </a:solidFill>
                <a:latin typeface="Arial Narrow" panose="020B0606020202030204" pitchFamily="34" charset="0"/>
              </a:rPr>
              <a:t>Daquq</a:t>
            </a:r>
            <a:r>
              <a:rPr lang="en-US" b="0" i="0" u="none" strike="noStrike" dirty="0">
                <a:solidFill>
                  <a:srgbClr val="58585B"/>
                </a:solidFill>
                <a:latin typeface="Arial Narrow" panose="020B0606020202030204" pitchFamily="34" charset="0"/>
              </a:rPr>
              <a:t> in the six months prior to data collection but did not succeed, as reported by three returnee KIs.</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973343"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100-217</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525431"/>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reasons for failed returns </a:t>
            </a:r>
            <a:r>
              <a:rPr lang="en-GB" sz="1800" b="1" dirty="0">
                <a:solidFill>
                  <a:srgbClr val="58585A"/>
                </a:solidFill>
                <a:latin typeface="Trade Gothic LT Std Bold" panose="020B0804050502020204" pitchFamily="34" charset="0"/>
              </a:rPr>
              <a:t>(out of 3 KIs)*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2902535"/>
            <a:ext cx="8046675" cy="1077218"/>
          </a:xfrm>
          <a:prstGeom prst="rect">
            <a:avLst/>
          </a:prstGeom>
        </p:spPr>
        <p:txBody>
          <a:bodyPr wrap="square">
            <a:spAutoFit/>
          </a:bodyPr>
          <a:lstStyle/>
          <a:p>
            <a:pPr marR="0" algn="just" rtl="0">
              <a:spcAft>
                <a:spcPts val="600"/>
              </a:spcAft>
            </a:pPr>
            <a:r>
              <a:rPr lang="en-US" sz="1600" b="0" i="0" u="none" strike="noStrike" dirty="0">
                <a:solidFill>
                  <a:srgbClr val="58585B"/>
                </a:solidFill>
                <a:latin typeface="Arial Narrow" panose="020B0606020202030204" pitchFamily="34" charset="0"/>
              </a:rPr>
              <a:t>Lack of job opportunities				</a:t>
            </a:r>
            <a:r>
              <a:rPr lang="en-US" sz="1600" b="1" i="0" u="none" strike="noStrike" dirty="0">
                <a:solidFill>
                  <a:srgbClr val="58585B"/>
                </a:solidFill>
                <a:latin typeface="Arial Narrow" panose="020B0606020202030204" pitchFamily="34" charset="0"/>
              </a:rPr>
              <a:t>2 KIs</a:t>
            </a:r>
          </a:p>
          <a:p>
            <a:pPr marR="0" algn="just" rtl="0">
              <a:spcAft>
                <a:spcPts val="600"/>
              </a:spcAft>
            </a:pPr>
            <a:r>
              <a:rPr lang="en-US" sz="1600" dirty="0">
                <a:solidFill>
                  <a:srgbClr val="58585B"/>
                </a:solidFill>
                <a:latin typeface="Arial Narrow" panose="020B0606020202030204" pitchFamily="34" charset="0"/>
              </a:rPr>
              <a:t>L</a:t>
            </a:r>
            <a:r>
              <a:rPr lang="en-US" sz="1600" b="0" i="0" u="none" strike="noStrike" dirty="0">
                <a:solidFill>
                  <a:srgbClr val="58585B"/>
                </a:solidFill>
                <a:latin typeface="Arial Narrow" panose="020B0606020202030204" pitchFamily="34" charset="0"/>
              </a:rPr>
              <a:t>imited access to services in Markaz </a:t>
            </a:r>
            <a:r>
              <a:rPr lang="en-US" sz="1600" b="0" i="0" u="none" strike="noStrike" dirty="0" err="1">
                <a:solidFill>
                  <a:srgbClr val="58585B"/>
                </a:solidFill>
                <a:latin typeface="Arial Narrow" panose="020B0606020202030204" pitchFamily="34" charset="0"/>
              </a:rPr>
              <a:t>Daquq</a:t>
            </a:r>
            <a:r>
              <a:rPr lang="en-US" sz="1600" b="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2 KIs</a:t>
            </a:r>
          </a:p>
          <a:p>
            <a:pPr marR="0" algn="just" rtl="0">
              <a:spcAft>
                <a:spcPts val="600"/>
              </a:spcAft>
            </a:pPr>
            <a:r>
              <a:rPr lang="en-US" sz="1600" dirty="0">
                <a:solidFill>
                  <a:srgbClr val="58585B"/>
                </a:solidFill>
                <a:latin typeface="Arial Narrow" panose="020B0606020202030204" pitchFamily="34" charset="0"/>
              </a:rPr>
              <a:t>U</a:t>
            </a:r>
            <a:r>
              <a:rPr lang="en-US" sz="1600" b="0" i="0" u="none" strike="noStrike" dirty="0">
                <a:solidFill>
                  <a:srgbClr val="58585B"/>
                </a:solidFill>
                <a:latin typeface="Arial Narrow" panose="020B0606020202030204" pitchFamily="34" charset="0"/>
              </a:rPr>
              <a:t>nstable security situation in Kirkuk governorate		</a:t>
            </a:r>
            <a:r>
              <a:rPr lang="en-US" sz="1600" b="1" i="0" u="none" strike="noStrike" dirty="0">
                <a:solidFill>
                  <a:srgbClr val="58585B"/>
                </a:solidFill>
                <a:latin typeface="Arial Narrow" panose="020B0606020202030204" pitchFamily="34" charset="0"/>
              </a:rPr>
              <a:t>2 KIs</a:t>
            </a:r>
          </a:p>
          <a:p>
            <a:pPr marR="26970" algn="l" rtl="0">
              <a:spcAft>
                <a:spcPts val="600"/>
              </a:spcAft>
            </a:pPr>
            <a:endParaRPr lang="en-US" sz="1600" b="1" i="0" u="none" strike="noStrike" dirty="0">
              <a:solidFill>
                <a:srgbClr val="58585B"/>
              </a:solidFill>
              <a:latin typeface="Arial Narrow" panose="020B0606020202030204" pitchFamily="34" charset="0"/>
            </a:endParaRP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136480"/>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Reported impact of failed returns </a:t>
            </a:r>
            <a:r>
              <a:rPr lang="en-GB" sz="1800" b="1" dirty="0">
                <a:solidFill>
                  <a:srgbClr val="58585A"/>
                </a:solidFill>
                <a:latin typeface="Trade Gothic LT Std Bold" panose="020B0804050502020204" pitchFamily="34" charset="0"/>
              </a:rPr>
              <a:t>(out of 3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493291"/>
            <a:ext cx="8058322" cy="1554272"/>
          </a:xfrm>
          <a:prstGeom prst="rect">
            <a:avLst/>
          </a:prstGeom>
          <a:noFill/>
        </p:spPr>
        <p:txBody>
          <a:bodyPr wrap="square">
            <a:spAutoFit/>
          </a:bodyPr>
          <a:lstStyle/>
          <a:p>
            <a:pPr marL="285750" marR="0" indent="-285750" algn="just" rtl="0">
              <a:spcAft>
                <a:spcPts val="600"/>
              </a:spcAft>
              <a:buFont typeface="Wingdings" panose="05000000000000000000" pitchFamily="2" charset="2"/>
              <a:buChar char="§"/>
            </a:pPr>
            <a:r>
              <a:rPr lang="en-US" b="1" i="0" u="none" strike="noStrike" dirty="0">
                <a:solidFill>
                  <a:srgbClr val="58585B"/>
                </a:solidFill>
                <a:latin typeface="Arial Narrow" panose="020B0606020202030204" pitchFamily="34" charset="0"/>
              </a:rPr>
              <a:t>Negatively affected the availability of job opportunities</a:t>
            </a:r>
            <a:r>
              <a:rPr lang="en-US" b="0" i="0" u="none" strike="noStrike" dirty="0">
                <a:solidFill>
                  <a:srgbClr val="58585B"/>
                </a:solidFill>
                <a:latin typeface="Arial Narrow" panose="020B0606020202030204" pitchFamily="34" charset="0"/>
              </a:rPr>
              <a:t> due to</a:t>
            </a:r>
            <a:r>
              <a:rPr lang="en-US" i="0" u="none" strike="noStrike" dirty="0">
                <a:solidFill>
                  <a:srgbClr val="58585B"/>
                </a:solidFill>
                <a:latin typeface="Arial Narrow" panose="020B0606020202030204" pitchFamily="34" charset="0"/>
              </a:rPr>
              <a:t> some business owners remaining displaced (3 KIs); and,</a:t>
            </a:r>
          </a:p>
          <a:p>
            <a:pPr marL="285750" marR="0" indent="-285750" algn="just" rtl="0">
              <a:spcAft>
                <a:spcPts val="600"/>
              </a:spcAft>
              <a:buFont typeface="Wingdings" panose="05000000000000000000" pitchFamily="2" charset="2"/>
              <a:buChar char="§"/>
            </a:pPr>
            <a:r>
              <a:rPr lang="en-US" dirty="0">
                <a:solidFill>
                  <a:srgbClr val="58585B"/>
                </a:solidFill>
                <a:latin typeface="Arial Narrow" panose="020B0606020202030204" pitchFamily="34" charset="0"/>
              </a:rPr>
              <a:t>The </a:t>
            </a:r>
            <a:r>
              <a:rPr lang="en-US" b="1" dirty="0">
                <a:solidFill>
                  <a:srgbClr val="58585B"/>
                </a:solidFill>
                <a:latin typeface="Arial Narrow" panose="020B0606020202030204" pitchFamily="34" charset="0"/>
              </a:rPr>
              <a:t>availability of assistance was perceived to decrease </a:t>
            </a:r>
            <a:r>
              <a:rPr lang="en-US" dirty="0">
                <a:solidFill>
                  <a:srgbClr val="58585B"/>
                </a:solidFill>
                <a:latin typeface="Arial Narrow" panose="020B0606020202030204" pitchFamily="34" charset="0"/>
              </a:rPr>
              <a:t>due to the assumed lack of attention from governmental and humanitarian actors in the area due to more limited return movements </a:t>
            </a:r>
            <a:r>
              <a:rPr lang="en-US" b="0" i="0" u="none" strike="noStrike" dirty="0">
                <a:solidFill>
                  <a:srgbClr val="58585B"/>
                </a:solidFill>
                <a:latin typeface="Arial Narrow" panose="020B0606020202030204" pitchFamily="34" charset="0"/>
              </a:rPr>
              <a:t>(3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8A0639F1-781E-4CDD-8B00-CE721B11FB5E}"/>
              </a:ext>
            </a:extLst>
          </p:cNvPr>
          <p:cNvPicPr>
            <a:picLocks noChangeAspect="1"/>
          </p:cNvPicPr>
          <p:nvPr/>
        </p:nvPicPr>
        <p:blipFill rotWithShape="1">
          <a:blip r:embed="rId4"/>
          <a:srcRect r="7492"/>
          <a:stretch/>
        </p:blipFill>
        <p:spPr>
          <a:xfrm>
            <a:off x="5781617" y="2958897"/>
            <a:ext cx="728514" cy="914400"/>
          </a:xfrm>
          <a:prstGeom prst="rect">
            <a:avLst/>
          </a:prstGeom>
        </p:spPr>
      </p:pic>
    </p:spTree>
    <p:extLst>
      <p:ext uri="{BB962C8B-B14F-4D97-AF65-F5344CB8AC3E}">
        <p14:creationId xmlns:p14="http://schemas.microsoft.com/office/powerpoint/2010/main" val="284796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Expected movements to Markaz </a:t>
            </a:r>
            <a:r>
              <a:rPr lang="en-GB" sz="3200" baseline="30000" dirty="0" err="1"/>
              <a:t>Daquq</a:t>
            </a:r>
            <a:r>
              <a:rPr lang="en-GB" sz="3200" baseline="30000" dirty="0"/>
              <a:t> reported by KIs</a:t>
            </a:r>
          </a:p>
        </p:txBody>
      </p:sp>
      <p:pic>
        <p:nvPicPr>
          <p:cNvPr id="4" name="Picture 3">
            <a:extLst>
              <a:ext uri="{FF2B5EF4-FFF2-40B4-BE49-F238E27FC236}">
                <a16:creationId xmlns:a16="http://schemas.microsoft.com/office/drawing/2014/main" id="{65587C24-401D-44AD-A12B-1FCADD66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10A2612A-7089-441C-B97B-68AD9B956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8937"/>
            <a:ext cx="9144000" cy="5145069"/>
          </a:xfrm>
          <a:prstGeom prst="rect">
            <a:avLst/>
          </a:prstGeom>
        </p:spPr>
      </p:pic>
    </p:spTree>
    <p:extLst>
      <p:ext uri="{BB962C8B-B14F-4D97-AF65-F5344CB8AC3E}">
        <p14:creationId xmlns:p14="http://schemas.microsoft.com/office/powerpoint/2010/main" val="378530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a:t>
            </a:r>
            <a:r>
              <a:rPr lang="en-GB" sz="2100" dirty="0" err="1"/>
              <a:t>ReDS</a:t>
            </a:r>
            <a:r>
              <a:rPr lang="en-GB" sz="2100" dirty="0"/>
              <a:t> methodology</a:t>
            </a:r>
          </a:p>
          <a:p>
            <a:pPr marL="279400" indent="-279400">
              <a:lnSpc>
                <a:spcPct val="100000"/>
              </a:lnSpc>
              <a:spcBef>
                <a:spcPts val="0"/>
              </a:spcBef>
              <a:spcAft>
                <a:spcPts val="2400"/>
              </a:spcAft>
            </a:pPr>
            <a:r>
              <a:rPr lang="en-GB" sz="2100" dirty="0"/>
              <a:t>3. Markaz </a:t>
            </a:r>
            <a:r>
              <a:rPr lang="en-GB" sz="2100" dirty="0" err="1"/>
              <a:t>Daquq</a:t>
            </a:r>
            <a:r>
              <a:rPr lang="en-GB" sz="2100" dirty="0"/>
              <a:t>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4. </a:t>
            </a:r>
            <a:r>
              <a:rPr lang="en-GB" sz="2100" dirty="0"/>
              <a:t>Key findings</a:t>
            </a:r>
          </a:p>
          <a:p>
            <a:pPr>
              <a:lnSpc>
                <a:spcPct val="100000"/>
              </a:lnSpc>
              <a:spcBef>
                <a:spcPts val="0"/>
              </a:spcBef>
              <a:spcAft>
                <a:spcPts val="2400"/>
              </a:spcAft>
            </a:pPr>
            <a:r>
              <a:rPr lang="en-GB" sz="2100" dirty="0"/>
              <a:t>5.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6. </a:t>
            </a:r>
            <a:r>
              <a:rPr lang="en-GB" sz="2100" dirty="0"/>
              <a:t>Questions from the audience</a:t>
            </a:r>
          </a:p>
          <a:p>
            <a:pPr rtl="1">
              <a:lnSpc>
                <a:spcPct val="100000"/>
              </a:lnSpc>
              <a:spcBef>
                <a:spcPts val="0"/>
              </a:spcBef>
              <a:spcAft>
                <a:spcPts val="2400"/>
              </a:spcAft>
            </a:pPr>
            <a:r>
              <a:rPr lang="en-GB" sz="2100" dirty="0"/>
              <a:t>7. Discussion</a:t>
            </a:r>
          </a:p>
        </p:txBody>
      </p:sp>
      <p:pic>
        <p:nvPicPr>
          <p:cNvPr id="4" name="Picture 3">
            <a:extLst>
              <a:ext uri="{FF2B5EF4-FFF2-40B4-BE49-F238E27FC236}">
                <a16:creationId xmlns:a16="http://schemas.microsoft.com/office/drawing/2014/main" id="{2F0A7068-4974-49B6-B6D2-8EBF17035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Expected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581665" y="1813691"/>
            <a:ext cx="7120375"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households</a:t>
            </a:r>
            <a:r>
              <a:rPr lang="en-US" sz="1800" b="0" i="0" u="none" strike="noStrike" dirty="0">
                <a:solidFill>
                  <a:srgbClr val="58585B"/>
                </a:solidFill>
                <a:latin typeface="Arial Narrow" panose="020B0606020202030204" pitchFamily="34" charset="0"/>
              </a:rPr>
              <a:t> are</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expected to return in the six months following data collection, as reported by four KIs.</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2363432"/>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returns </a:t>
            </a:r>
            <a:r>
              <a:rPr lang="en-GB" sz="1600" b="1" dirty="0">
                <a:solidFill>
                  <a:srgbClr val="58585A"/>
                </a:solidFill>
                <a:latin typeface="Trade Gothic LT Std Bold" panose="020B0804050502020204" pitchFamily="34" charset="0"/>
              </a:rPr>
              <a:t>(out of 29 KIs)* </a:t>
            </a:r>
            <a:endParaRPr lang="en-US" sz="1600" b="1" dirty="0">
              <a:solidFill>
                <a:srgbClr val="58585A"/>
              </a:solidFill>
              <a:latin typeface="Trade Gothic LT Std Bold" panose="020B0804050502020204" pitchFamily="34" charset="0"/>
            </a:endParaRPr>
          </a:p>
        </p:txBody>
      </p:sp>
      <p:sp>
        <p:nvSpPr>
          <p:cNvPr id="19" name="Rectangle 18">
            <a:extLst>
              <a:ext uri="{FF2B5EF4-FFF2-40B4-BE49-F238E27FC236}">
                <a16:creationId xmlns:a16="http://schemas.microsoft.com/office/drawing/2014/main" id="{26F91C3C-9042-45C2-8582-05900CA49BF9}"/>
              </a:ext>
            </a:extLst>
          </p:cNvPr>
          <p:cNvSpPr/>
          <p:nvPr/>
        </p:nvSpPr>
        <p:spPr>
          <a:xfrm>
            <a:off x="462375" y="4616013"/>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Barriers for expected returns </a:t>
            </a:r>
            <a:r>
              <a:rPr lang="en-GB" sz="1600" b="1" dirty="0">
                <a:solidFill>
                  <a:srgbClr val="58585A"/>
                </a:solidFill>
                <a:latin typeface="Trade Gothic LT Std Bold" panose="020B0804050502020204" pitchFamily="34" charset="0"/>
              </a:rPr>
              <a:t>(out of 40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2708232"/>
            <a:ext cx="5312297" cy="1815882"/>
          </a:xfrm>
          <a:prstGeom prst="rect">
            <a:avLst/>
          </a:prstGeom>
        </p:spPr>
        <p:txBody>
          <a:bodyPr wrap="square">
            <a:spAutoFit/>
          </a:bodyPr>
          <a:lstStyle/>
          <a:p>
            <a:pPr marR="26970" algn="l" rtl="0"/>
            <a:r>
              <a:rPr lang="en-US" sz="1600" i="0" u="none" strike="noStrike" dirty="0">
                <a:solidFill>
                  <a:srgbClr val="58585B"/>
                </a:solidFill>
                <a:latin typeface="Arial Narrow" panose="020B0606020202030204" pitchFamily="34" charset="0"/>
              </a:rPr>
              <a:t>Sense of increased safety and security                 	                </a:t>
            </a:r>
            <a:r>
              <a:rPr lang="en-US" sz="1600" b="1" i="0" u="none" strike="noStrike" dirty="0">
                <a:solidFill>
                  <a:srgbClr val="58585B"/>
                </a:solidFill>
                <a:latin typeface="Arial Narrow" panose="020B0606020202030204" pitchFamily="34" charset="0"/>
              </a:rPr>
              <a:t>8 KIs</a:t>
            </a:r>
          </a:p>
          <a:p>
            <a:pPr marR="26970" algn="l" rtl="0"/>
            <a:r>
              <a:rPr lang="en-GB" sz="1600" i="0" u="none" strike="noStrike" dirty="0">
                <a:solidFill>
                  <a:srgbClr val="58585B"/>
                </a:solidFill>
                <a:latin typeface="Arial Narrow" panose="020B0606020202030204" pitchFamily="34" charset="0"/>
              </a:rPr>
              <a:t>Camp closures</a:t>
            </a:r>
            <a:r>
              <a:rPr lang="en-GB" sz="1600" b="1" i="0" u="none" strike="noStrike" dirty="0">
                <a:solidFill>
                  <a:srgbClr val="58585B"/>
                </a:solidFill>
                <a:latin typeface="Arial Narrow" panose="020B0606020202030204" pitchFamily="34" charset="0"/>
              </a:rPr>
              <a:t>			                8 KIs</a:t>
            </a:r>
          </a:p>
          <a:p>
            <a:pPr marR="26970" algn="l" rtl="0"/>
            <a:r>
              <a:rPr lang="en-US" sz="1600" i="0" u="none" strike="noStrike" dirty="0">
                <a:solidFill>
                  <a:srgbClr val="58585B"/>
                </a:solidFill>
                <a:latin typeface="Arial Narrow" panose="020B0606020202030204" pitchFamily="34" charset="0"/>
              </a:rPr>
              <a:t>Increased access to jobs and services                                 </a:t>
            </a:r>
            <a:r>
              <a:rPr lang="en-US" sz="120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6 KIs</a:t>
            </a:r>
          </a:p>
          <a:p>
            <a:pPr marR="26970" algn="l" rtl="0"/>
            <a:r>
              <a:rPr lang="en-US" sz="1600" i="0" u="none" strike="noStrike" dirty="0">
                <a:solidFill>
                  <a:srgbClr val="58585B"/>
                </a:solidFill>
                <a:latin typeface="Arial Narrow" panose="020B0606020202030204" pitchFamily="34" charset="0"/>
              </a:rPr>
              <a:t>Following the return of other family members	                </a:t>
            </a:r>
            <a:r>
              <a:rPr lang="en-US" sz="1600" b="1" i="0" u="none" strike="noStrike" dirty="0">
                <a:solidFill>
                  <a:srgbClr val="58585B"/>
                </a:solidFill>
                <a:latin typeface="Arial Narrow" panose="020B0606020202030204" pitchFamily="34" charset="0"/>
              </a:rPr>
              <a:t>5 KIs</a:t>
            </a:r>
          </a:p>
          <a:p>
            <a:pPr marR="26970" algn="l" rtl="0"/>
            <a:r>
              <a:rPr lang="en-US" sz="1600" i="0" u="none" strike="noStrike" dirty="0">
                <a:solidFill>
                  <a:srgbClr val="58585B"/>
                </a:solidFill>
                <a:latin typeface="Arial Narrow" panose="020B0606020202030204" pitchFamily="34" charset="0"/>
              </a:rPr>
              <a:t>Nostalgia about previous life</a:t>
            </a:r>
            <a:r>
              <a:rPr lang="en-US" sz="1600" b="1" i="0" u="none" strike="noStrike" dirty="0">
                <a:solidFill>
                  <a:srgbClr val="58585B"/>
                </a:solidFill>
                <a:latin typeface="Arial Narrow" panose="020B0606020202030204" pitchFamily="34" charset="0"/>
              </a:rPr>
              <a:t>		                4 KIs</a:t>
            </a:r>
          </a:p>
          <a:p>
            <a:pPr marR="26970" algn="l" rtl="0"/>
            <a:r>
              <a:rPr lang="en-US" sz="1600" i="0" u="none" strike="noStrike" dirty="0">
                <a:solidFill>
                  <a:srgbClr val="58585B"/>
                </a:solidFill>
                <a:latin typeface="Arial Narrow" panose="020B0606020202030204" pitchFamily="34" charset="0"/>
              </a:rPr>
              <a:t>Difficult conditions in the </a:t>
            </a:r>
            <a:r>
              <a:rPr lang="en-US" sz="1600" i="0" u="none" strike="noStrike" dirty="0" err="1">
                <a:solidFill>
                  <a:srgbClr val="58585B"/>
                </a:solidFill>
                <a:latin typeface="Arial Narrow" panose="020B0606020202030204" pitchFamily="34" charset="0"/>
              </a:rPr>
              <a:t>AoD</a:t>
            </a:r>
            <a:r>
              <a:rPr lang="en-US" sz="160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4 KIs</a:t>
            </a:r>
          </a:p>
          <a:p>
            <a:pPr marR="26970" algn="l" rtl="0"/>
            <a:r>
              <a:rPr lang="en-US" sz="1600" i="0" u="none" strike="noStrike" dirty="0">
                <a:solidFill>
                  <a:srgbClr val="58585B"/>
                </a:solidFill>
                <a:latin typeface="Arial Narrow" panose="020B0606020202030204" pitchFamily="34" charset="0"/>
              </a:rPr>
              <a:t>Processing of security clearance to return                             </a:t>
            </a:r>
            <a:r>
              <a:rPr lang="en-US" sz="1600" b="1" i="0" u="none" strike="noStrike" dirty="0">
                <a:solidFill>
                  <a:srgbClr val="58585B"/>
                </a:solidFill>
                <a:latin typeface="Arial Narrow" panose="020B0606020202030204" pitchFamily="34" charset="0"/>
              </a:rPr>
              <a:t>3 KIs</a:t>
            </a:r>
            <a:endParaRPr lang="en-US" sz="1600" b="1" dirty="0">
              <a:solidFill>
                <a:srgbClr val="58585A"/>
              </a:solidFill>
              <a:latin typeface="Arial Narrow" panose="020B0606020202030204" pitchFamily="34" charset="0"/>
            </a:endParaRPr>
          </a:p>
        </p:txBody>
      </p:sp>
      <p:sp>
        <p:nvSpPr>
          <p:cNvPr id="23" name="Rectangle 22"/>
          <p:cNvSpPr/>
          <p:nvPr/>
        </p:nvSpPr>
        <p:spPr>
          <a:xfrm>
            <a:off x="643660" y="4980044"/>
            <a:ext cx="6278135" cy="1077218"/>
          </a:xfrm>
          <a:prstGeom prst="rect">
            <a:avLst/>
          </a:prstGeom>
        </p:spPr>
        <p:txBody>
          <a:bodyPr wrap="square">
            <a:spAutoFit/>
          </a:bodyPr>
          <a:lstStyle/>
          <a:p>
            <a:pPr marR="26970" algn="l" rtl="0"/>
            <a:r>
              <a:rPr lang="en-US" sz="1600" i="0" u="none" strike="noStrike" dirty="0">
                <a:solidFill>
                  <a:srgbClr val="58585B"/>
                </a:solidFill>
                <a:latin typeface="Arial Narrow" panose="020B0606020202030204" pitchFamily="34" charset="0"/>
              </a:rPr>
              <a:t>Destroyed/damaged housing	               	              </a:t>
            </a:r>
            <a:r>
              <a:rPr lang="en-US" sz="1600" b="1" i="0" u="none" strike="noStrike" dirty="0">
                <a:solidFill>
                  <a:srgbClr val="58585B"/>
                </a:solidFill>
                <a:latin typeface="Arial Narrow" panose="020B0606020202030204" pitchFamily="34" charset="0"/>
              </a:rPr>
              <a:t>22 KIs</a:t>
            </a:r>
          </a:p>
          <a:p>
            <a:pPr marR="26970" algn="l" rtl="0"/>
            <a:r>
              <a:rPr lang="en-US" sz="1600" i="0" u="none" strike="noStrike" dirty="0">
                <a:solidFill>
                  <a:srgbClr val="58585B"/>
                </a:solidFill>
                <a:latin typeface="Arial Narrow" panose="020B0606020202030204" pitchFamily="34" charset="0"/>
              </a:rPr>
              <a:t>Lack of services	            	                                  </a:t>
            </a:r>
            <a:r>
              <a:rPr lang="en-US" sz="1600" b="1" i="0" u="none" strike="noStrike" dirty="0">
                <a:solidFill>
                  <a:srgbClr val="58585B"/>
                </a:solidFill>
                <a:latin typeface="Arial Narrow" panose="020B0606020202030204" pitchFamily="34" charset="0"/>
              </a:rPr>
              <a:t>21 KIs</a:t>
            </a:r>
          </a:p>
          <a:p>
            <a:pPr marR="26970" algn="l" rtl="0"/>
            <a:r>
              <a:rPr lang="en-US" sz="1600" i="0" u="none" strike="noStrike" dirty="0">
                <a:solidFill>
                  <a:srgbClr val="58585B"/>
                </a:solidFill>
                <a:latin typeface="Arial Narrow" panose="020B0606020202030204" pitchFamily="34" charset="0"/>
              </a:rPr>
              <a:t>Lack of job opportunities	        	                	              </a:t>
            </a:r>
            <a:r>
              <a:rPr lang="en-US" sz="1600" b="1" i="0" u="none" strike="noStrike" dirty="0">
                <a:solidFill>
                  <a:srgbClr val="58585B"/>
                </a:solidFill>
                <a:latin typeface="Arial Narrow" panose="020B0606020202030204" pitchFamily="34" charset="0"/>
              </a:rPr>
              <a:t>20 KIs</a:t>
            </a:r>
          </a:p>
          <a:p>
            <a:pPr marR="26970" algn="l" rtl="0"/>
            <a:r>
              <a:rPr lang="en-US" sz="1600" i="0" u="none" strike="noStrike" dirty="0">
                <a:solidFill>
                  <a:srgbClr val="58585B"/>
                </a:solidFill>
                <a:latin typeface="Arial Narrow" panose="020B0606020202030204" pitchFamily="34" charset="0"/>
              </a:rPr>
              <a:t>Lack of documentation to claim properties</a:t>
            </a:r>
            <a:r>
              <a:rPr lang="en-US" sz="1600" b="1" i="0" u="none" strike="noStrike" dirty="0">
                <a:solidFill>
                  <a:srgbClr val="58585B"/>
                </a:solidFill>
                <a:latin typeface="Arial Narrow" panose="020B0606020202030204" pitchFamily="34" charset="0"/>
              </a:rPr>
              <a:t>	              11 KIs</a:t>
            </a: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id="{9B78AE59-6D4D-4D9E-B703-350270063C30}"/>
              </a:ext>
            </a:extLst>
          </p:cNvPr>
          <p:cNvSpPr/>
          <p:nvPr/>
        </p:nvSpPr>
        <p:spPr>
          <a:xfrm>
            <a:off x="462375" y="1826410"/>
            <a:ext cx="973343"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100-217</a:t>
            </a:r>
            <a:endParaRPr lang="en-US" sz="3600" dirty="0"/>
          </a:p>
        </p:txBody>
      </p:sp>
      <p:pic>
        <p:nvPicPr>
          <p:cNvPr id="7" name="Picture 6">
            <a:extLst>
              <a:ext uri="{FF2B5EF4-FFF2-40B4-BE49-F238E27FC236}">
                <a16:creationId xmlns:a16="http://schemas.microsoft.com/office/drawing/2014/main" id="{42B6AEF5-C374-40FF-974F-C4A23FA8F295}"/>
              </a:ext>
            </a:extLst>
          </p:cNvPr>
          <p:cNvPicPr>
            <a:picLocks noChangeAspect="1"/>
          </p:cNvPicPr>
          <p:nvPr/>
        </p:nvPicPr>
        <p:blipFill>
          <a:blip r:embed="rId4"/>
          <a:stretch>
            <a:fillRect/>
          </a:stretch>
        </p:blipFill>
        <p:spPr>
          <a:xfrm>
            <a:off x="5703847" y="2786727"/>
            <a:ext cx="1107194" cy="1691640"/>
          </a:xfrm>
          <a:prstGeom prst="rect">
            <a:avLst/>
          </a:prstGeom>
        </p:spPr>
      </p:pic>
      <p:pic>
        <p:nvPicPr>
          <p:cNvPr id="11" name="Picture 10">
            <a:extLst>
              <a:ext uri="{FF2B5EF4-FFF2-40B4-BE49-F238E27FC236}">
                <a16:creationId xmlns:a16="http://schemas.microsoft.com/office/drawing/2014/main" id="{2605954B-8B5A-4B9F-B3AD-197D84460C38}"/>
              </a:ext>
            </a:extLst>
          </p:cNvPr>
          <p:cNvPicPr>
            <a:picLocks noChangeAspect="1"/>
          </p:cNvPicPr>
          <p:nvPr/>
        </p:nvPicPr>
        <p:blipFill>
          <a:blip r:embed="rId5"/>
          <a:stretch>
            <a:fillRect/>
          </a:stretch>
        </p:blipFill>
        <p:spPr>
          <a:xfrm>
            <a:off x="5676746" y="5049594"/>
            <a:ext cx="1134295" cy="960120"/>
          </a:xfrm>
          <a:prstGeom prst="rect">
            <a:avLst/>
          </a:prstGeom>
        </p:spPr>
      </p:pic>
    </p:spTree>
    <p:extLst>
      <p:ext uri="{BB962C8B-B14F-4D97-AF65-F5344CB8AC3E}">
        <p14:creationId xmlns:p14="http://schemas.microsoft.com/office/powerpoint/2010/main" val="77475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1" i="0" u="none" strike="noStrike" baseline="30000" dirty="0">
                <a:solidFill>
                  <a:srgbClr val="EE5859"/>
                </a:solidFill>
                <a:latin typeface="Trade Gothic LT Std Bold" panose="020B0804050502020204" pitchFamily="34" charset="0"/>
              </a:rPr>
              <a:t> </a:t>
            </a:r>
            <a:r>
              <a:rPr lang="en-GB" sz="2000" b="1" i="0" u="none" strike="noStrike" dirty="0">
                <a:solidFill>
                  <a:srgbClr val="EE5859"/>
                </a:solidFill>
                <a:latin typeface="Trade Gothic LT Std Bold" panose="020B0804050502020204" pitchFamily="34" charset="0"/>
              </a:rPr>
              <a:t>Expected host community departures</a:t>
            </a:r>
          </a:p>
        </p:txBody>
      </p:sp>
      <p:sp>
        <p:nvSpPr>
          <p:cNvPr id="9" name="Rectangle 8">
            <a:extLst>
              <a:ext uri="{FF2B5EF4-FFF2-40B4-BE49-F238E27FC236}">
                <a16:creationId xmlns:a16="http://schemas.microsoft.com/office/drawing/2014/main" id="{549ADD18-B0DC-40A5-9483-A312187E75B7}"/>
              </a:ext>
            </a:extLst>
          </p:cNvPr>
          <p:cNvSpPr/>
          <p:nvPr/>
        </p:nvSpPr>
        <p:spPr>
          <a:xfrm>
            <a:off x="462376" y="1813691"/>
            <a:ext cx="8239664" cy="338554"/>
          </a:xfrm>
          <a:prstGeom prst="rect">
            <a:avLst/>
          </a:prstGeom>
        </p:spPr>
        <p:txBody>
          <a:bodyPr wrap="square">
            <a:spAutoFit/>
          </a:bodyPr>
          <a:lstStyle/>
          <a:p>
            <a:pPr algn="just"/>
            <a:r>
              <a:rPr lang="en-US" sz="1600" b="1" i="0" u="none" strike="noStrike" dirty="0">
                <a:solidFill>
                  <a:srgbClr val="58585A"/>
                </a:solidFill>
                <a:latin typeface="Arial Narrow" panose="020B0606020202030204" pitchFamily="34" charset="0"/>
              </a:rPr>
              <a:t>No expected host community departures </a:t>
            </a:r>
            <a:r>
              <a:rPr lang="en-US" sz="1600" dirty="0">
                <a:solidFill>
                  <a:srgbClr val="58585A"/>
                </a:solidFill>
                <a:latin typeface="Arial Narrow" panose="020B0606020202030204" pitchFamily="34" charset="0"/>
              </a:rPr>
              <a:t>reported </a:t>
            </a:r>
            <a:r>
              <a:rPr lang="en-US" sz="1600" i="0" u="none" strike="noStrike" dirty="0">
                <a:solidFill>
                  <a:srgbClr val="58585A"/>
                </a:solidFill>
                <a:latin typeface="Arial Narrow" panose="020B0606020202030204" pitchFamily="34" charset="0"/>
              </a:rPr>
              <a:t>by</a:t>
            </a:r>
            <a:r>
              <a:rPr lang="en-US" sz="1600" b="1" i="0" u="none" strike="noStrike"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15</a:t>
            </a:r>
            <a:r>
              <a:rPr lang="en-US" sz="1600" b="0" i="0" u="none" strike="noStrike" baseline="0" dirty="0">
                <a:solidFill>
                  <a:srgbClr val="58585A"/>
                </a:solidFill>
                <a:latin typeface="Arial Narrow" panose="020B0606020202030204" pitchFamily="34" charset="0"/>
              </a:rPr>
              <a:t> KIs (out of 40 KIs)</a:t>
            </a:r>
            <a:endParaRPr lang="en-US" sz="1600" dirty="0">
              <a:solidFill>
                <a:srgbClr val="58585A"/>
              </a:solidFill>
              <a:latin typeface="Arial Narrow" panose="020B0606020202030204" pitchFamily="34" charset="0"/>
            </a:endParaRP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3666639"/>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host community departures </a:t>
            </a:r>
            <a:r>
              <a:rPr lang="en-GB" sz="1600" b="1" dirty="0">
                <a:solidFill>
                  <a:srgbClr val="58585A"/>
                </a:solidFill>
                <a:latin typeface="Trade Gothic LT Std Bold" panose="020B0804050502020204" pitchFamily="34" charset="0"/>
              </a:rPr>
              <a:t>(out of 35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4011439"/>
            <a:ext cx="6671540" cy="1323439"/>
          </a:xfrm>
          <a:prstGeom prst="rect">
            <a:avLst/>
          </a:prstGeom>
        </p:spPr>
        <p:txBody>
          <a:bodyPr wrap="square">
            <a:spAutoFit/>
          </a:bodyPr>
          <a:lstStyle/>
          <a:p>
            <a:pPr marR="26970" algn="l" rtl="0"/>
            <a:r>
              <a:rPr lang="en-US" sz="1600" i="0" u="none" strike="noStrike" dirty="0">
                <a:solidFill>
                  <a:srgbClr val="58585B"/>
                </a:solidFill>
                <a:latin typeface="Arial Narrow" panose="020B0606020202030204" pitchFamily="34" charset="0"/>
              </a:rPr>
              <a:t>Lack of services</a:t>
            </a:r>
            <a:r>
              <a:rPr lang="en-US" sz="1600" b="1" i="0" u="none" strike="noStrike" dirty="0">
                <a:solidFill>
                  <a:srgbClr val="58585B"/>
                </a:solidFill>
                <a:latin typeface="Arial Narrow" panose="020B0606020202030204" pitchFamily="34" charset="0"/>
              </a:rPr>
              <a:t>	  	            	            25 KIs</a:t>
            </a:r>
          </a:p>
          <a:p>
            <a:pPr marR="26970" algn="l" rtl="0"/>
            <a:r>
              <a:rPr lang="en-US" sz="1600" i="0" u="none" strike="noStrike" dirty="0">
                <a:solidFill>
                  <a:srgbClr val="58585B"/>
                </a:solidFill>
                <a:latin typeface="Arial Narrow" panose="020B0606020202030204" pitchFamily="34" charset="0"/>
              </a:rPr>
              <a:t>Lack of job opportunities</a:t>
            </a:r>
            <a:r>
              <a:rPr lang="en-US" sz="1600" b="1" i="0" u="none" strike="noStrike" dirty="0">
                <a:solidFill>
                  <a:srgbClr val="58585B"/>
                </a:solidFill>
                <a:latin typeface="Arial Narrow" panose="020B0606020202030204" pitchFamily="34" charset="0"/>
              </a:rPr>
              <a:t>		                                22 KIs </a:t>
            </a:r>
          </a:p>
          <a:p>
            <a:pPr marR="26970" algn="l" rtl="0"/>
            <a:r>
              <a:rPr lang="en-US" sz="1600" i="0" u="none" strike="noStrike" dirty="0">
                <a:solidFill>
                  <a:srgbClr val="58585B"/>
                </a:solidFill>
                <a:latin typeface="Arial Narrow" panose="020B0606020202030204" pitchFamily="34" charset="0"/>
              </a:rPr>
              <a:t>Lack of specialized medical treatment</a:t>
            </a:r>
            <a:r>
              <a:rPr lang="en-US" sz="1600" b="1" i="0" u="none" strike="noStrike" dirty="0">
                <a:solidFill>
                  <a:srgbClr val="58585B"/>
                </a:solidFill>
                <a:latin typeface="Arial Narrow" panose="020B0606020202030204" pitchFamily="34" charset="0"/>
              </a:rPr>
              <a:t>	              7 KIs</a:t>
            </a:r>
          </a:p>
          <a:p>
            <a:pPr marR="26970" algn="l" rtl="0"/>
            <a:r>
              <a:rPr lang="en-US" sz="1600" i="0" u="none" strike="noStrike" dirty="0">
                <a:solidFill>
                  <a:srgbClr val="58585B"/>
                </a:solidFill>
                <a:latin typeface="Arial Narrow" panose="020B0606020202030204" pitchFamily="34" charset="0"/>
              </a:rPr>
              <a:t>Lack of security</a:t>
            </a:r>
            <a:r>
              <a:rPr lang="en-US" sz="1600" b="1" i="0" u="none" strike="noStrike" dirty="0">
                <a:solidFill>
                  <a:srgbClr val="58585B"/>
                </a:solidFill>
                <a:latin typeface="Arial Narrow" panose="020B0606020202030204" pitchFamily="34" charset="0"/>
              </a:rPr>
              <a:t>		                                  4 KIs</a:t>
            </a:r>
          </a:p>
          <a:p>
            <a:pPr marR="26970" algn="l" rtl="0"/>
            <a:r>
              <a:rPr lang="en-US" sz="1600" i="0" u="none" strike="noStrike" dirty="0">
                <a:solidFill>
                  <a:srgbClr val="58585B"/>
                </a:solidFill>
                <a:latin typeface="Arial Narrow" panose="020B0606020202030204" pitchFamily="34" charset="0"/>
              </a:rPr>
              <a:t>Arrival of security forces</a:t>
            </a:r>
            <a:r>
              <a:rPr lang="en-US" sz="1600" b="1" i="0" u="none" strike="noStrike" dirty="0">
                <a:solidFill>
                  <a:srgbClr val="58585B"/>
                </a:solidFill>
                <a:latin typeface="Arial Narrow" panose="020B0606020202030204" pitchFamily="34" charset="0"/>
              </a:rPr>
              <a:t>		                                  2 KIs</a:t>
            </a: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4" name="Picture 3">
            <a:extLst>
              <a:ext uri="{FF2B5EF4-FFF2-40B4-BE49-F238E27FC236}">
                <a16:creationId xmlns:a16="http://schemas.microsoft.com/office/drawing/2014/main" id="{E1430DCF-7C51-4414-9D78-8AF68FC2128E}"/>
              </a:ext>
            </a:extLst>
          </p:cNvPr>
          <p:cNvPicPr>
            <a:picLocks noChangeAspect="1"/>
          </p:cNvPicPr>
          <p:nvPr/>
        </p:nvPicPr>
        <p:blipFill>
          <a:blip r:embed="rId4"/>
          <a:stretch>
            <a:fillRect/>
          </a:stretch>
        </p:blipFill>
        <p:spPr>
          <a:xfrm>
            <a:off x="5512713" y="4060685"/>
            <a:ext cx="1239385" cy="1234440"/>
          </a:xfrm>
          <a:prstGeom prst="rect">
            <a:avLst/>
          </a:prstGeom>
        </p:spPr>
      </p:pic>
      <p:sp>
        <p:nvSpPr>
          <p:cNvPr id="25" name="TextBox 24">
            <a:extLst>
              <a:ext uri="{FF2B5EF4-FFF2-40B4-BE49-F238E27FC236}">
                <a16:creationId xmlns:a16="http://schemas.microsoft.com/office/drawing/2014/main" id="{3E2732B0-B464-468A-BF87-0E965338B37C}"/>
              </a:ext>
            </a:extLst>
          </p:cNvPr>
          <p:cNvSpPr txBox="1"/>
          <p:nvPr/>
        </p:nvSpPr>
        <p:spPr>
          <a:xfrm>
            <a:off x="453608" y="2315461"/>
            <a:ext cx="8248432" cy="369332"/>
          </a:xfrm>
          <a:prstGeom prst="rect">
            <a:avLst/>
          </a:prstGeom>
          <a:noFill/>
        </p:spPr>
        <p:txBody>
          <a:bodyPr wrap="square">
            <a:spAutoFit/>
          </a:bodyPr>
          <a:lstStyle/>
          <a:p>
            <a:pPr marR="0" algn="just" rtl="0"/>
            <a:r>
              <a:rPr lang="en-US" sz="1600" b="0" i="0" u="none" strike="noStrike" baseline="0" dirty="0">
                <a:solidFill>
                  <a:srgbClr val="58585B"/>
                </a:solidFill>
                <a:latin typeface="Arial Narrow" panose="020B0606020202030204" pitchFamily="34" charset="0"/>
              </a:rPr>
              <a:t>The majority of the KIs (25 KIs) did not know about expected departure movements.</a:t>
            </a:r>
          </a:p>
        </p:txBody>
      </p:sp>
      <p:sp>
        <p:nvSpPr>
          <p:cNvPr id="26" name="TextBox 25">
            <a:extLst>
              <a:ext uri="{FF2B5EF4-FFF2-40B4-BE49-F238E27FC236}">
                <a16:creationId xmlns:a16="http://schemas.microsoft.com/office/drawing/2014/main" id="{4239F3A0-945A-49E7-9679-C6089A87AA9A}"/>
              </a:ext>
            </a:extLst>
          </p:cNvPr>
          <p:cNvSpPr txBox="1"/>
          <p:nvPr/>
        </p:nvSpPr>
        <p:spPr>
          <a:xfrm>
            <a:off x="462376" y="2878263"/>
            <a:ext cx="8239664" cy="646331"/>
          </a:xfrm>
          <a:prstGeom prst="rect">
            <a:avLst/>
          </a:prstGeom>
          <a:noFill/>
        </p:spPr>
        <p:txBody>
          <a:bodyPr wrap="square">
            <a:spAutoFit/>
          </a:bodyPr>
          <a:lstStyle/>
          <a:p>
            <a:pPr marR="0" algn="just" rtl="0"/>
            <a:r>
              <a:rPr lang="en-US" sz="1600" b="0" i="0" u="none" strike="noStrike" baseline="0" dirty="0">
                <a:solidFill>
                  <a:srgbClr val="58585B"/>
                </a:solidFill>
                <a:latin typeface="Arial Narrow" panose="020B0606020202030204" pitchFamily="34" charset="0"/>
              </a:rPr>
              <a:t>However, 35 KIs (out of 40 KIs) reported that there are drivers that might result in further departures. The rest of the KIs did not know (5 KIs), or refused to answer (1 KI).</a:t>
            </a:r>
          </a:p>
        </p:txBody>
      </p:sp>
    </p:spTree>
    <p:extLst>
      <p:ext uri="{BB962C8B-B14F-4D97-AF65-F5344CB8AC3E}">
        <p14:creationId xmlns:p14="http://schemas.microsoft.com/office/powerpoint/2010/main" val="946245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1" i="0" u="none" strike="noStrike" dirty="0">
                <a:solidFill>
                  <a:srgbClr val="EE5859"/>
                </a:solidFill>
                <a:latin typeface="Trade Gothic LT Std Bold" panose="020B0804050502020204" pitchFamily="34" charset="0"/>
              </a:rPr>
              <a:t> </a:t>
            </a:r>
            <a:r>
              <a:rPr lang="en-GB" sz="2000" b="1" i="0" u="none" strike="noStrike" dirty="0">
                <a:solidFill>
                  <a:srgbClr val="EE5859"/>
                </a:solidFill>
                <a:latin typeface="Trade Gothic LT Std Bold" panose="020B0804050502020204" pitchFamily="34" charset="0"/>
              </a:rPr>
              <a:t>Expected IDP departures</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GB" sz="3200" baseline="30000" dirty="0"/>
              <a:t>Expected movements – data reported by KIs</a:t>
            </a:r>
          </a:p>
        </p:txBody>
      </p:sp>
      <p:sp>
        <p:nvSpPr>
          <p:cNvPr id="19" name="Rectangle 18">
            <a:extLst>
              <a:ext uri="{FF2B5EF4-FFF2-40B4-BE49-F238E27FC236}">
                <a16:creationId xmlns:a16="http://schemas.microsoft.com/office/drawing/2014/main" id="{26F91C3C-9042-45C2-8582-05900CA49BF9}"/>
              </a:ext>
            </a:extLst>
          </p:cNvPr>
          <p:cNvSpPr/>
          <p:nvPr/>
        </p:nvSpPr>
        <p:spPr>
          <a:xfrm>
            <a:off x="462375" y="4609656"/>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IDP arrivals </a:t>
            </a:r>
            <a:r>
              <a:rPr lang="en-GB" sz="1600" b="1" dirty="0">
                <a:solidFill>
                  <a:srgbClr val="58585A"/>
                </a:solidFill>
                <a:latin typeface="Trade Gothic LT Std Bold" panose="020B0804050502020204" pitchFamily="34" charset="0"/>
              </a:rPr>
              <a:t>(out of 29 KIs)* </a:t>
            </a:r>
            <a:endParaRPr lang="en-US" sz="1600" b="1" dirty="0">
              <a:solidFill>
                <a:srgbClr val="58585A"/>
              </a:solidFill>
              <a:latin typeface="Trade Gothic LT Std Bold" panose="020B0804050502020204" pitchFamily="34" charset="0"/>
            </a:endParaRPr>
          </a:p>
        </p:txBody>
      </p:sp>
      <p:sp>
        <p:nvSpPr>
          <p:cNvPr id="23" name="Rectangle 22"/>
          <p:cNvSpPr/>
          <p:nvPr/>
        </p:nvSpPr>
        <p:spPr>
          <a:xfrm>
            <a:off x="643660" y="4978943"/>
            <a:ext cx="6278135" cy="1077218"/>
          </a:xfrm>
          <a:prstGeom prst="rect">
            <a:avLst/>
          </a:prstGeom>
        </p:spPr>
        <p:txBody>
          <a:bodyPr wrap="square">
            <a:spAutoFit/>
          </a:bodyPr>
          <a:lstStyle/>
          <a:p>
            <a:pPr marR="26970" algn="l" rtl="0"/>
            <a:r>
              <a:rPr lang="en-US" sz="1600" i="0" u="none" strike="noStrike" dirty="0">
                <a:solidFill>
                  <a:srgbClr val="58585B"/>
                </a:solidFill>
                <a:latin typeface="Arial Narrow" panose="020B0606020202030204" pitchFamily="34" charset="0"/>
              </a:rPr>
              <a:t>Sense of increased safety and security</a:t>
            </a:r>
            <a:r>
              <a:rPr lang="en-US" sz="1600" b="1" i="0" u="none" strike="noStrike" dirty="0">
                <a:solidFill>
                  <a:srgbClr val="58585B"/>
                </a:solidFill>
                <a:latin typeface="Arial Narrow" panose="020B0606020202030204" pitchFamily="34" charset="0"/>
              </a:rPr>
              <a:t>                          </a:t>
            </a:r>
            <a:r>
              <a:rPr lang="en-US" sz="1400" b="1"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10 KIs</a:t>
            </a:r>
          </a:p>
          <a:p>
            <a:pPr marR="26970" algn="l" rtl="0"/>
            <a:r>
              <a:rPr lang="en-US" sz="1600" i="0" u="none" strike="noStrike" dirty="0">
                <a:solidFill>
                  <a:srgbClr val="58585B"/>
                </a:solidFill>
                <a:latin typeface="Arial Narrow" panose="020B0606020202030204" pitchFamily="34" charset="0"/>
              </a:rPr>
              <a:t>Availability of  jobs and services</a:t>
            </a:r>
            <a:r>
              <a:rPr lang="en-US" sz="1600" b="1" i="0" u="none" strike="noStrike" dirty="0">
                <a:solidFill>
                  <a:srgbClr val="58585B"/>
                </a:solidFill>
                <a:latin typeface="Arial Narrow" panose="020B0606020202030204" pitchFamily="34" charset="0"/>
              </a:rPr>
              <a:t>		              3 KIs</a:t>
            </a:r>
          </a:p>
          <a:p>
            <a:pPr marR="26970" algn="l" rtl="0"/>
            <a:r>
              <a:rPr lang="en-GB" sz="1600" u="none" strike="noStrike" dirty="0">
                <a:solidFill>
                  <a:srgbClr val="58585B"/>
                </a:solidFill>
                <a:latin typeface="Arial Narrow" panose="020B0606020202030204" pitchFamily="34" charset="0"/>
              </a:rPr>
              <a:t>Camp closures</a:t>
            </a:r>
            <a:r>
              <a:rPr lang="en-GB" sz="1600" b="1" i="0" u="none" strike="noStrike" dirty="0">
                <a:solidFill>
                  <a:srgbClr val="58585B"/>
                </a:solidFill>
                <a:latin typeface="Arial Narrow" panose="020B0606020202030204" pitchFamily="34" charset="0"/>
              </a:rPr>
              <a:t>			              2 KIs</a:t>
            </a:r>
          </a:p>
          <a:p>
            <a:pPr marR="26970" algn="l" rtl="0"/>
            <a:r>
              <a:rPr lang="en-US" sz="1600" i="0" u="none" strike="noStrike" dirty="0">
                <a:solidFill>
                  <a:srgbClr val="58585B"/>
                </a:solidFill>
                <a:latin typeface="Arial Narrow" panose="020B0606020202030204" pitchFamily="34" charset="0"/>
              </a:rPr>
              <a:t>Arrival of other family members</a:t>
            </a:r>
            <a:r>
              <a:rPr lang="en-US" sz="1600" b="1" i="0" u="none" strike="noStrike" dirty="0">
                <a:solidFill>
                  <a:srgbClr val="58585B"/>
                </a:solidFill>
                <a:latin typeface="Arial Narrow" panose="020B0606020202030204" pitchFamily="34" charset="0"/>
              </a:rPr>
              <a:t>	               	              2 KIs</a:t>
            </a: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0" name="TextBox 19">
            <a:extLst>
              <a:ext uri="{FF2B5EF4-FFF2-40B4-BE49-F238E27FC236}">
                <a16:creationId xmlns:a16="http://schemas.microsoft.com/office/drawing/2014/main" id="{F8D6F6E6-065E-4437-B53E-716DC6638895}"/>
              </a:ext>
            </a:extLst>
          </p:cNvPr>
          <p:cNvSpPr txBox="1"/>
          <p:nvPr/>
        </p:nvSpPr>
        <p:spPr>
          <a:xfrm>
            <a:off x="386176" y="2700292"/>
            <a:ext cx="4572000" cy="523220"/>
          </a:xfrm>
          <a:prstGeom prst="rect">
            <a:avLst/>
          </a:prstGeom>
          <a:noFill/>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1" i="0" u="none" strike="noStrike" dirty="0">
                <a:solidFill>
                  <a:srgbClr val="EE5859"/>
                </a:solidFill>
                <a:latin typeface="Trade Gothic LT Std Bold" panose="020B0804050502020204" pitchFamily="34" charset="0"/>
              </a:rPr>
              <a:t> </a:t>
            </a:r>
            <a:r>
              <a:rPr lang="en-GB" sz="2000" b="1" i="0" u="none" strike="noStrike" dirty="0">
                <a:solidFill>
                  <a:srgbClr val="EE5859"/>
                </a:solidFill>
                <a:latin typeface="Trade Gothic LT Std Bold" panose="020B0804050502020204" pitchFamily="34" charset="0"/>
              </a:rPr>
              <a:t>Expected IDP arrivals</a:t>
            </a:r>
          </a:p>
        </p:txBody>
      </p:sp>
      <p:sp>
        <p:nvSpPr>
          <p:cNvPr id="18" name="Rectangle 17">
            <a:extLst>
              <a:ext uri="{FF2B5EF4-FFF2-40B4-BE49-F238E27FC236}">
                <a16:creationId xmlns:a16="http://schemas.microsoft.com/office/drawing/2014/main" id="{3105277B-28D1-40B1-A3AC-97D30E890786}"/>
              </a:ext>
            </a:extLst>
          </p:cNvPr>
          <p:cNvSpPr/>
          <p:nvPr/>
        </p:nvSpPr>
        <p:spPr>
          <a:xfrm>
            <a:off x="1420049" y="3308253"/>
            <a:ext cx="7281992" cy="615553"/>
          </a:xfrm>
          <a:prstGeom prst="rect">
            <a:avLst/>
          </a:prstGeom>
        </p:spPr>
        <p:txBody>
          <a:bodyPr wrap="square">
            <a:spAutoFit/>
          </a:bodyPr>
          <a:lstStyle/>
          <a:p>
            <a:pPr algn="just"/>
            <a:r>
              <a:rPr lang="en-US" sz="1600" b="1" i="0" u="none" strike="noStrike" dirty="0">
                <a:solidFill>
                  <a:srgbClr val="58585B"/>
                </a:solidFill>
                <a:latin typeface="Arial Narrow" panose="020B0606020202030204" pitchFamily="34" charset="0"/>
              </a:rPr>
              <a:t>IDP households</a:t>
            </a:r>
            <a:r>
              <a:rPr lang="en-US" sz="1600" b="0" i="0" u="none" strike="noStrike" dirty="0">
                <a:solidFill>
                  <a:srgbClr val="58585B"/>
                </a:solidFill>
                <a:latin typeface="Arial Narrow" panose="020B0606020202030204" pitchFamily="34" charset="0"/>
              </a:rPr>
              <a:t> are</a:t>
            </a:r>
            <a:r>
              <a:rPr lang="en-US" sz="1600" b="1" i="0" u="none" strike="noStrike" dirty="0">
                <a:solidFill>
                  <a:srgbClr val="58585B"/>
                </a:solidFill>
                <a:latin typeface="Arial Narrow" panose="020B0606020202030204" pitchFamily="34" charset="0"/>
              </a:rPr>
              <a:t> </a:t>
            </a:r>
            <a:r>
              <a:rPr lang="en-US" sz="1600" b="0" i="0" u="none" strike="noStrike" dirty="0">
                <a:solidFill>
                  <a:srgbClr val="58585B"/>
                </a:solidFill>
                <a:latin typeface="Arial Narrow" panose="020B0606020202030204" pitchFamily="34" charset="0"/>
              </a:rPr>
              <a:t>expected to arrive to</a:t>
            </a:r>
            <a:r>
              <a:rPr lang="en-US" sz="1600" b="1" i="0" u="none" strike="noStrike" dirty="0">
                <a:solidFill>
                  <a:srgbClr val="58585B"/>
                </a:solidFill>
                <a:latin typeface="Arial Narrow" panose="020B0606020202030204" pitchFamily="34" charset="0"/>
              </a:rPr>
              <a:t> </a:t>
            </a:r>
            <a:r>
              <a:rPr lang="en-US" sz="1600" b="0" i="0" u="none" strike="noStrike" dirty="0">
                <a:solidFill>
                  <a:srgbClr val="58585B"/>
                </a:solidFill>
                <a:latin typeface="Arial Narrow" panose="020B0606020202030204" pitchFamily="34" charset="0"/>
              </a:rPr>
              <a:t>Markaz </a:t>
            </a:r>
            <a:r>
              <a:rPr lang="en-US" sz="1600" b="0" i="0" u="none" strike="noStrike" dirty="0" err="1">
                <a:solidFill>
                  <a:srgbClr val="58585B"/>
                </a:solidFill>
                <a:latin typeface="Arial Narrow" panose="020B0606020202030204" pitchFamily="34" charset="0"/>
              </a:rPr>
              <a:t>Daquq</a:t>
            </a:r>
            <a:r>
              <a:rPr lang="en-US" sz="1600" b="0" i="0" u="none" strike="noStrike" dirty="0">
                <a:solidFill>
                  <a:srgbClr val="58585B"/>
                </a:solidFill>
                <a:latin typeface="Arial Narrow" panose="020B0606020202030204" pitchFamily="34" charset="0"/>
              </a:rPr>
              <a:t> in the six months following data collection, as reported by 1 KI.</a:t>
            </a:r>
            <a:endParaRPr lang="en-US" sz="1800" b="0" i="0" u="none" strike="noStrike" dirty="0">
              <a:solidFill>
                <a:srgbClr val="58585B"/>
              </a:solidFill>
              <a:latin typeface="Arial Narrow" panose="020B0606020202030204" pitchFamily="34" charset="0"/>
            </a:endParaRPr>
          </a:p>
        </p:txBody>
      </p:sp>
      <p:sp>
        <p:nvSpPr>
          <p:cNvPr id="24" name="Rectangle 23">
            <a:extLst>
              <a:ext uri="{FF2B5EF4-FFF2-40B4-BE49-F238E27FC236}">
                <a16:creationId xmlns:a16="http://schemas.microsoft.com/office/drawing/2014/main" id="{3D1B6138-50E2-4703-B83A-0F76D0816AB7}"/>
              </a:ext>
            </a:extLst>
          </p:cNvPr>
          <p:cNvSpPr/>
          <p:nvPr/>
        </p:nvSpPr>
        <p:spPr>
          <a:xfrm>
            <a:off x="462375" y="3261012"/>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25-30</a:t>
            </a:r>
            <a:endParaRPr lang="en-US" sz="3600" dirty="0"/>
          </a:p>
        </p:txBody>
      </p:sp>
      <p:sp>
        <p:nvSpPr>
          <p:cNvPr id="17" name="Rectangle 16">
            <a:extLst>
              <a:ext uri="{FF2B5EF4-FFF2-40B4-BE49-F238E27FC236}">
                <a16:creationId xmlns:a16="http://schemas.microsoft.com/office/drawing/2014/main" id="{95730618-FD4E-47A6-98C3-B755E1B10759}"/>
              </a:ext>
            </a:extLst>
          </p:cNvPr>
          <p:cNvSpPr/>
          <p:nvPr/>
        </p:nvSpPr>
        <p:spPr>
          <a:xfrm>
            <a:off x="1411808" y="1805448"/>
            <a:ext cx="7281992" cy="830997"/>
          </a:xfrm>
          <a:prstGeom prst="rect">
            <a:avLst/>
          </a:prstGeom>
        </p:spPr>
        <p:txBody>
          <a:bodyPr wrap="square">
            <a:spAutoFit/>
          </a:bodyPr>
          <a:lstStyle/>
          <a:p>
            <a:pPr algn="just"/>
            <a:r>
              <a:rPr lang="en-US" sz="1600" b="1" i="0" u="none" strike="noStrike" dirty="0">
                <a:solidFill>
                  <a:srgbClr val="58585B"/>
                </a:solidFill>
                <a:latin typeface="Arial Narrow" panose="020B0606020202030204" pitchFamily="34" charset="0"/>
              </a:rPr>
              <a:t>IDP households</a:t>
            </a:r>
            <a:r>
              <a:rPr lang="en-US" sz="1600" b="0" i="0" u="none" strike="noStrike" dirty="0">
                <a:solidFill>
                  <a:srgbClr val="58585B"/>
                </a:solidFill>
                <a:latin typeface="Arial Narrow" panose="020B0606020202030204" pitchFamily="34" charset="0"/>
              </a:rPr>
              <a:t> are</a:t>
            </a:r>
            <a:r>
              <a:rPr lang="en-US" sz="1600" b="1" i="0" u="none" strike="noStrike" dirty="0">
                <a:solidFill>
                  <a:srgbClr val="58585B"/>
                </a:solidFill>
                <a:latin typeface="Arial Narrow" panose="020B0606020202030204" pitchFamily="34" charset="0"/>
              </a:rPr>
              <a:t> </a:t>
            </a:r>
            <a:r>
              <a:rPr lang="en-US" sz="1600" b="0" i="0" u="none" strike="noStrike" dirty="0">
                <a:solidFill>
                  <a:srgbClr val="58585B"/>
                </a:solidFill>
                <a:latin typeface="Arial Narrow" panose="020B0606020202030204" pitchFamily="34" charset="0"/>
              </a:rPr>
              <a:t>expected to depart from</a:t>
            </a:r>
            <a:r>
              <a:rPr lang="en-US" sz="1600" b="1" i="0" u="none" strike="noStrike" dirty="0">
                <a:solidFill>
                  <a:srgbClr val="58585B"/>
                </a:solidFill>
                <a:latin typeface="Arial Narrow" panose="020B0606020202030204" pitchFamily="34" charset="0"/>
              </a:rPr>
              <a:t> </a:t>
            </a:r>
            <a:r>
              <a:rPr lang="en-US" sz="1600" b="0" i="0" u="none" strike="noStrike" dirty="0">
                <a:solidFill>
                  <a:srgbClr val="58585B"/>
                </a:solidFill>
                <a:latin typeface="Arial Narrow" panose="020B0606020202030204" pitchFamily="34" charset="0"/>
              </a:rPr>
              <a:t>Markaz </a:t>
            </a:r>
            <a:r>
              <a:rPr lang="en-US" sz="1600" b="0" i="0" u="none" strike="noStrike" dirty="0" err="1">
                <a:solidFill>
                  <a:srgbClr val="58585B"/>
                </a:solidFill>
                <a:latin typeface="Arial Narrow" panose="020B0606020202030204" pitchFamily="34" charset="0"/>
              </a:rPr>
              <a:t>Daquq</a:t>
            </a:r>
            <a:r>
              <a:rPr lang="en-US" sz="1600" b="0" i="0" u="none" strike="noStrike" dirty="0">
                <a:solidFill>
                  <a:srgbClr val="58585B"/>
                </a:solidFill>
                <a:latin typeface="Arial Narrow" panose="020B0606020202030204" pitchFamily="34" charset="0"/>
              </a:rPr>
              <a:t> in the six months following data collection to their </a:t>
            </a:r>
            <a:r>
              <a:rPr lang="en-US" sz="1600" b="0" i="0" u="none" strike="noStrike" dirty="0" err="1">
                <a:solidFill>
                  <a:srgbClr val="58585B"/>
                </a:solidFill>
                <a:latin typeface="Arial Narrow" panose="020B0606020202030204" pitchFamily="34" charset="0"/>
              </a:rPr>
              <a:t>AoO</a:t>
            </a:r>
            <a:r>
              <a:rPr lang="en-US" sz="1600" b="0" i="0" u="none" strike="noStrike" dirty="0">
                <a:solidFill>
                  <a:srgbClr val="58585B"/>
                </a:solidFill>
                <a:latin typeface="Arial Narrow" panose="020B0606020202030204" pitchFamily="34" charset="0"/>
              </a:rPr>
              <a:t> due to the perceived increase safety and security in their </a:t>
            </a:r>
            <a:r>
              <a:rPr lang="en-US" sz="1600" b="0" i="0" u="none" strike="noStrike" dirty="0" err="1">
                <a:solidFill>
                  <a:srgbClr val="58585B"/>
                </a:solidFill>
                <a:latin typeface="Arial Narrow" panose="020B0606020202030204" pitchFamily="34" charset="0"/>
              </a:rPr>
              <a:t>AoO</a:t>
            </a:r>
            <a:r>
              <a:rPr lang="en-US" sz="1600" b="0" i="0" u="none" strike="noStrike" dirty="0">
                <a:solidFill>
                  <a:srgbClr val="58585B"/>
                </a:solidFill>
                <a:latin typeface="Arial Narrow" panose="020B0606020202030204" pitchFamily="34" charset="0"/>
              </a:rPr>
              <a:t>, as reported by 1 KI. </a:t>
            </a:r>
          </a:p>
        </p:txBody>
      </p:sp>
      <p:sp>
        <p:nvSpPr>
          <p:cNvPr id="21" name="Rectangle 20">
            <a:extLst>
              <a:ext uri="{FF2B5EF4-FFF2-40B4-BE49-F238E27FC236}">
                <a16:creationId xmlns:a16="http://schemas.microsoft.com/office/drawing/2014/main" id="{6DA9F3AA-3288-49D0-872C-6BDF0A76D47E}"/>
              </a:ext>
            </a:extLst>
          </p:cNvPr>
          <p:cNvSpPr/>
          <p:nvPr/>
        </p:nvSpPr>
        <p:spPr>
          <a:xfrm>
            <a:off x="454134" y="1818167"/>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13-15</a:t>
            </a:r>
            <a:endParaRPr lang="en-US" sz="3600" dirty="0"/>
          </a:p>
        </p:txBody>
      </p:sp>
      <p:pic>
        <p:nvPicPr>
          <p:cNvPr id="6" name="Picture 5">
            <a:extLst>
              <a:ext uri="{FF2B5EF4-FFF2-40B4-BE49-F238E27FC236}">
                <a16:creationId xmlns:a16="http://schemas.microsoft.com/office/drawing/2014/main" id="{DF0C7338-EE3E-4044-A863-47288D6D3169}"/>
              </a:ext>
            </a:extLst>
          </p:cNvPr>
          <p:cNvPicPr>
            <a:picLocks noChangeAspect="1"/>
          </p:cNvPicPr>
          <p:nvPr/>
        </p:nvPicPr>
        <p:blipFill>
          <a:blip r:embed="rId4"/>
          <a:stretch>
            <a:fillRect/>
          </a:stretch>
        </p:blipFill>
        <p:spPr>
          <a:xfrm>
            <a:off x="5515190" y="5038948"/>
            <a:ext cx="691019" cy="986797"/>
          </a:xfrm>
          <a:prstGeom prst="rect">
            <a:avLst/>
          </a:prstGeom>
        </p:spPr>
      </p:pic>
      <p:sp>
        <p:nvSpPr>
          <p:cNvPr id="15" name="TextBox 14">
            <a:extLst>
              <a:ext uri="{FF2B5EF4-FFF2-40B4-BE49-F238E27FC236}">
                <a16:creationId xmlns:a16="http://schemas.microsoft.com/office/drawing/2014/main" id="{5D004F40-4DE9-4236-8526-D5C6C9BCFD82}"/>
              </a:ext>
            </a:extLst>
          </p:cNvPr>
          <p:cNvSpPr txBox="1"/>
          <p:nvPr/>
        </p:nvSpPr>
        <p:spPr>
          <a:xfrm>
            <a:off x="454133" y="4051665"/>
            <a:ext cx="8139617" cy="369332"/>
          </a:xfrm>
          <a:prstGeom prst="rect">
            <a:avLst/>
          </a:prstGeom>
          <a:noFill/>
        </p:spPr>
        <p:txBody>
          <a:bodyPr wrap="square">
            <a:spAutoFit/>
          </a:bodyPr>
          <a:lstStyle/>
          <a:p>
            <a:r>
              <a:rPr lang="en-US" dirty="0">
                <a:solidFill>
                  <a:srgbClr val="58585A"/>
                </a:solidFill>
                <a:latin typeface="Arial Narrow" panose="020B0606020202030204" pitchFamily="34" charset="0"/>
              </a:rPr>
              <a:t>Although only 1 KI reported expected IDP arrivals, 29 KIs were able report  drivers for arrivals.</a:t>
            </a:r>
          </a:p>
        </p:txBody>
      </p:sp>
    </p:spTree>
    <p:extLst>
      <p:ext uri="{BB962C8B-B14F-4D97-AF65-F5344CB8AC3E}">
        <p14:creationId xmlns:p14="http://schemas.microsoft.com/office/powerpoint/2010/main" val="25880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Primary community needs </a:t>
            </a:r>
            <a:r>
              <a:rPr lang="en-GB" sz="3200" baseline="30000" dirty="0"/>
              <a:t>– data reported by KIs</a:t>
            </a:r>
            <a:endParaRPr lang="en-GB" sz="3200" dirty="0"/>
          </a:p>
        </p:txBody>
      </p:sp>
      <p:sp>
        <p:nvSpPr>
          <p:cNvPr id="24" name="Rectangle 23">
            <a:extLst>
              <a:ext uri="{FF2B5EF4-FFF2-40B4-BE49-F238E27FC236}">
                <a16:creationId xmlns:a16="http://schemas.microsoft.com/office/drawing/2014/main" id="{AB92D53F-3651-4F27-A8F8-560C927906D9}"/>
              </a:ext>
            </a:extLst>
          </p:cNvPr>
          <p:cNvSpPr/>
          <p:nvPr/>
        </p:nvSpPr>
        <p:spPr>
          <a:xfrm>
            <a:off x="756881" y="2037798"/>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2022922" y="1735289"/>
            <a:ext cx="1441420"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Primary need</a:t>
            </a:r>
            <a:endParaRPr lang="en-US" b="1" dirty="0"/>
          </a:p>
        </p:txBody>
      </p:sp>
      <p:sp>
        <p:nvSpPr>
          <p:cNvPr id="11" name="Rectangle 10"/>
          <p:cNvSpPr/>
          <p:nvPr/>
        </p:nvSpPr>
        <p:spPr>
          <a:xfrm>
            <a:off x="3894898" y="1735289"/>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Livelihoods</a:t>
            </a:r>
          </a:p>
        </p:txBody>
      </p:sp>
      <p:sp>
        <p:nvSpPr>
          <p:cNvPr id="13" name="Rectangle 12"/>
          <p:cNvSpPr/>
          <p:nvPr/>
        </p:nvSpPr>
        <p:spPr>
          <a:xfrm>
            <a:off x="2022922" y="2175303"/>
            <a:ext cx="1710725"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Secondary need</a:t>
            </a:r>
            <a:endParaRPr lang="en-US" dirty="0"/>
          </a:p>
        </p:txBody>
      </p:sp>
      <p:sp>
        <p:nvSpPr>
          <p:cNvPr id="15" name="Rectangle 14"/>
          <p:cNvSpPr/>
          <p:nvPr/>
        </p:nvSpPr>
        <p:spPr>
          <a:xfrm>
            <a:off x="3894898" y="2167561"/>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Education</a:t>
            </a:r>
          </a:p>
        </p:txBody>
      </p:sp>
      <p:sp>
        <p:nvSpPr>
          <p:cNvPr id="16" name="Rectangle 15"/>
          <p:cNvSpPr/>
          <p:nvPr/>
        </p:nvSpPr>
        <p:spPr>
          <a:xfrm>
            <a:off x="2022922" y="2672045"/>
            <a:ext cx="1658679" cy="369332"/>
          </a:xfrm>
          <a:prstGeom prst="rect">
            <a:avLst/>
          </a:prstGeom>
        </p:spPr>
        <p:txBody>
          <a:bodyPr wrap="square">
            <a:spAutoFit/>
          </a:bodyPr>
          <a:lstStyle/>
          <a:p>
            <a:pPr lvl="0"/>
            <a:r>
              <a:rPr lang="en-US" b="1" dirty="0">
                <a:solidFill>
                  <a:srgbClr val="EE5859"/>
                </a:solidFill>
                <a:latin typeface="Trade Gothic LT Std Bold" panose="020B0804050502020204" pitchFamily="34" charset="0"/>
              </a:rPr>
              <a:t>Tertiary need</a:t>
            </a:r>
            <a:r>
              <a:rPr lang="en-US" dirty="0"/>
              <a:t> </a:t>
            </a:r>
          </a:p>
        </p:txBody>
      </p:sp>
      <p:sp>
        <p:nvSpPr>
          <p:cNvPr id="17" name="Rectangle 16"/>
          <p:cNvSpPr/>
          <p:nvPr/>
        </p:nvSpPr>
        <p:spPr>
          <a:xfrm>
            <a:off x="3894898" y="2648485"/>
            <a:ext cx="4928691" cy="338554"/>
          </a:xfrm>
          <a:prstGeom prst="rect">
            <a:avLst/>
          </a:prstGeom>
        </p:spPr>
        <p:txBody>
          <a:bodyPr wrap="square">
            <a:spAutoFit/>
          </a:bodyPr>
          <a:lstStyle/>
          <a:p>
            <a:r>
              <a:rPr lang="en-US" sz="1600" dirty="0">
                <a:solidFill>
                  <a:srgbClr val="58585B"/>
                </a:solidFill>
                <a:latin typeface="Arial Narrow" panose="020B0606020202030204" pitchFamily="34" charset="0"/>
              </a:rPr>
              <a:t>W</a:t>
            </a:r>
            <a:r>
              <a:rPr lang="en-US" sz="1600" i="0" u="none" strike="noStrike" dirty="0">
                <a:solidFill>
                  <a:srgbClr val="58585B"/>
                </a:solidFill>
                <a:latin typeface="Arial Narrow" panose="020B0606020202030204" pitchFamily="34" charset="0"/>
              </a:rPr>
              <a:t>ater and sanitation</a:t>
            </a:r>
          </a:p>
        </p:txBody>
      </p:sp>
      <p:sp>
        <p:nvSpPr>
          <p:cNvPr id="18" name="Rectangle 17"/>
          <p:cNvSpPr/>
          <p:nvPr/>
        </p:nvSpPr>
        <p:spPr>
          <a:xfrm>
            <a:off x="422072" y="3225984"/>
            <a:ext cx="5676554"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sz="2000" dirty="0">
                <a:solidFill>
                  <a:srgbClr val="EE5859"/>
                </a:solidFill>
                <a:latin typeface="Arial" panose="020B0604020202020204" pitchFamily="34" charset="0"/>
              </a:rPr>
              <a:t> </a:t>
            </a:r>
            <a:r>
              <a:rPr lang="en-US" sz="2000" b="1" dirty="0">
                <a:solidFill>
                  <a:srgbClr val="EE5859"/>
                </a:solidFill>
                <a:latin typeface="Trade Gothic LT Std Bold" panose="020B0804050502020204" pitchFamily="34" charset="0"/>
              </a:rPr>
              <a:t>Primary community needs per respondent group</a:t>
            </a:r>
            <a:r>
              <a:rPr lang="en-US" b="1" dirty="0">
                <a:solidFill>
                  <a:srgbClr val="58585A"/>
                </a:solidFill>
                <a:latin typeface="Trade Gothic LT Std Bold" panose="020B0804050502020204" pitchFamily="34" charset="0"/>
              </a:rPr>
              <a:t>*</a:t>
            </a:r>
          </a:p>
        </p:txBody>
      </p:sp>
      <p:sp>
        <p:nvSpPr>
          <p:cNvPr id="26" name="Rectangle 2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p:cNvSpPr/>
          <p:nvPr/>
        </p:nvSpPr>
        <p:spPr>
          <a:xfrm>
            <a:off x="129844" y="3736060"/>
            <a:ext cx="1741182" cy="584775"/>
          </a:xfrm>
          <a:prstGeom prst="rect">
            <a:avLst/>
          </a:prstGeom>
        </p:spPr>
        <p:txBody>
          <a:bodyPr wrap="none">
            <a:spAutoFit/>
          </a:bodyPr>
          <a:lstStyle/>
          <a:p>
            <a:r>
              <a:rPr lang="en-US" sz="1600" b="1" dirty="0">
                <a:solidFill>
                  <a:srgbClr val="58585B"/>
                </a:solidFill>
                <a:latin typeface="Arial Narrow" panose="020B0606020202030204" pitchFamily="34" charset="0"/>
              </a:rPr>
              <a:t>Community leaders</a:t>
            </a:r>
          </a:p>
          <a:p>
            <a:r>
              <a:rPr lang="en-US" sz="1600" b="1" dirty="0">
                <a:solidFill>
                  <a:srgbClr val="58585B"/>
                </a:solidFill>
                <a:latin typeface="Arial Narrow" panose="020B0606020202030204" pitchFamily="34" charset="0"/>
              </a:rPr>
              <a:t> </a:t>
            </a:r>
            <a:r>
              <a:rPr lang="en-US" sz="1400" b="1" dirty="0">
                <a:solidFill>
                  <a:srgbClr val="58585B"/>
                </a:solidFill>
                <a:latin typeface="Arial Narrow" panose="020B0606020202030204" pitchFamily="34" charset="0"/>
              </a:rPr>
              <a:t>(out of 15 KIs)</a:t>
            </a:r>
          </a:p>
        </p:txBody>
      </p:sp>
      <p:sp>
        <p:nvSpPr>
          <p:cNvPr id="20" name="Rectangle 19"/>
          <p:cNvSpPr/>
          <p:nvPr/>
        </p:nvSpPr>
        <p:spPr>
          <a:xfrm>
            <a:off x="109877" y="4425517"/>
            <a:ext cx="1360324"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Education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Water and sanitation</a:t>
            </a:r>
          </a:p>
          <a:p>
            <a:pPr marR="0" algn="just" rtl="0"/>
            <a:r>
              <a:rPr lang="en-US" sz="1200" b="0" i="0" u="none" strike="noStrike" dirty="0">
                <a:solidFill>
                  <a:srgbClr val="58585B"/>
                </a:solidFill>
                <a:latin typeface="Arial Narrow" panose="020B0606020202030204" pitchFamily="34" charset="0"/>
              </a:rPr>
              <a:t>Healthcare</a:t>
            </a:r>
            <a:endParaRPr lang="en-US" sz="1200" dirty="0">
              <a:solidFill>
                <a:srgbClr val="58585A"/>
              </a:solidFill>
            </a:endParaRPr>
          </a:p>
        </p:txBody>
      </p:sp>
      <p:sp>
        <p:nvSpPr>
          <p:cNvPr id="27" name="Rectangle 26"/>
          <p:cNvSpPr/>
          <p:nvPr/>
        </p:nvSpPr>
        <p:spPr>
          <a:xfrm>
            <a:off x="1335614" y="4431131"/>
            <a:ext cx="720021"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14 KIs</a:t>
            </a:r>
            <a:endParaRPr lang="en-US" sz="1200" b="0" i="0" u="none" strike="noStrike" dirty="0">
              <a:solidFill>
                <a:srgbClr val="58585A"/>
              </a:solidFill>
              <a:latin typeface="Arial Narrow" panose="020B0606020202030204" pitchFamily="34" charset="0"/>
            </a:endParaRPr>
          </a:p>
          <a:p>
            <a:pPr marR="0" algn="just" rtl="0"/>
            <a:r>
              <a:rPr lang="en-US" sz="1200" b="1" i="0" u="none" strike="noStrike" dirty="0">
                <a:solidFill>
                  <a:srgbClr val="58585A"/>
                </a:solidFill>
                <a:latin typeface="Arial Narrow" panose="020B0606020202030204" pitchFamily="34" charset="0"/>
              </a:rPr>
              <a:t>13 KIs</a:t>
            </a:r>
          </a:p>
          <a:p>
            <a:pPr marR="0" algn="just" rtl="0"/>
            <a:r>
              <a:rPr lang="en-US" sz="1200" b="1" i="0" u="none" strike="noStrike" dirty="0">
                <a:solidFill>
                  <a:srgbClr val="58585A"/>
                </a:solidFill>
                <a:latin typeface="Arial Narrow" panose="020B0606020202030204" pitchFamily="34" charset="0"/>
              </a:rPr>
              <a:t>12 KIs</a:t>
            </a:r>
            <a:endParaRPr lang="en-US" sz="1200" dirty="0">
              <a:solidFill>
                <a:srgbClr val="58585A"/>
              </a:solidFill>
            </a:endParaRPr>
          </a:p>
        </p:txBody>
      </p:sp>
      <p:sp>
        <p:nvSpPr>
          <p:cNvPr id="29" name="Rectangle 28"/>
          <p:cNvSpPr/>
          <p:nvPr/>
        </p:nvSpPr>
        <p:spPr>
          <a:xfrm>
            <a:off x="4742885" y="3811563"/>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Returnees</a:t>
            </a:r>
          </a:p>
          <a:p>
            <a:r>
              <a:rPr lang="en-US" sz="1400" b="1" dirty="0">
                <a:solidFill>
                  <a:srgbClr val="58585B"/>
                </a:solidFill>
                <a:latin typeface="Arial Narrow" panose="020B0606020202030204" pitchFamily="34" charset="0"/>
              </a:rPr>
              <a:t>(out of 10 KIs) </a:t>
            </a:r>
          </a:p>
        </p:txBody>
      </p:sp>
      <p:sp>
        <p:nvSpPr>
          <p:cNvPr id="30" name="Rectangle 29"/>
          <p:cNvSpPr/>
          <p:nvPr/>
        </p:nvSpPr>
        <p:spPr>
          <a:xfrm>
            <a:off x="2492186" y="4430801"/>
            <a:ext cx="1485544" cy="646331"/>
          </a:xfrm>
          <a:prstGeom prst="rect">
            <a:avLst/>
          </a:prstGeom>
        </p:spPr>
        <p:txBody>
          <a:bodyPr wrap="square">
            <a:spAutoFit/>
          </a:bodyPr>
          <a:lstStyle/>
          <a:p>
            <a:pPr algn="just"/>
            <a:r>
              <a:rPr lang="en-US" sz="1200" b="0" i="0" u="none" strike="noStrike" dirty="0">
                <a:solidFill>
                  <a:srgbClr val="58585B"/>
                </a:solidFill>
                <a:latin typeface="Arial Narrow" panose="020B0606020202030204" pitchFamily="34" charset="0"/>
              </a:rPr>
              <a:t>Water and sanitation</a:t>
            </a:r>
            <a:endParaRPr lang="en-US" sz="1200" dirty="0">
              <a:solidFill>
                <a:srgbClr val="58585A"/>
              </a:solidFill>
            </a:endParaRPr>
          </a:p>
          <a:p>
            <a:pPr marR="0" algn="just" rtl="0"/>
            <a:r>
              <a:rPr lang="en-US" sz="1200" b="0" i="0" u="none" strike="noStrike" dirty="0">
                <a:solidFill>
                  <a:srgbClr val="58585B"/>
                </a:solidFill>
                <a:latin typeface="Arial Narrow" panose="020B0606020202030204" pitchFamily="34" charset="0"/>
              </a:rPr>
              <a:t>Education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Healthcare</a:t>
            </a:r>
            <a:endParaRPr lang="en-US" sz="1200" dirty="0">
              <a:solidFill>
                <a:srgbClr val="58585A"/>
              </a:solidFill>
            </a:endParaRPr>
          </a:p>
        </p:txBody>
      </p:sp>
      <p:cxnSp>
        <p:nvCxnSpPr>
          <p:cNvPr id="33" name="Straight Connector 32">
            <a:extLst>
              <a:ext uri="{FF2B5EF4-FFF2-40B4-BE49-F238E27FC236}">
                <a16:creationId xmlns:a16="http://schemas.microsoft.com/office/drawing/2014/main" id="{ADDB7769-4C35-47C3-AC70-64EFC860457A}"/>
              </a:ext>
            </a:extLst>
          </p:cNvPr>
          <p:cNvCxnSpPr>
            <a:cxnSpLocks/>
          </p:cNvCxnSpPr>
          <p:nvPr/>
        </p:nvCxnSpPr>
        <p:spPr>
          <a:xfrm rot="16200000">
            <a:off x="1677351"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DDB7769-4C35-47C3-AC70-64EFC860457A}"/>
              </a:ext>
            </a:extLst>
          </p:cNvPr>
          <p:cNvCxnSpPr>
            <a:cxnSpLocks/>
          </p:cNvCxnSpPr>
          <p:nvPr/>
        </p:nvCxnSpPr>
        <p:spPr>
          <a:xfrm rot="16200000">
            <a:off x="3976863" y="4450268"/>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Rectangle 34"/>
          <p:cNvSpPr/>
          <p:nvPr/>
        </p:nvSpPr>
        <p:spPr>
          <a:xfrm>
            <a:off x="6805606" y="3817518"/>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IDPs</a:t>
            </a:r>
          </a:p>
          <a:p>
            <a:r>
              <a:rPr lang="en-US" sz="1400" b="1" dirty="0">
                <a:solidFill>
                  <a:srgbClr val="58585B"/>
                </a:solidFill>
                <a:latin typeface="Arial Narrow" panose="020B0606020202030204" pitchFamily="34" charset="0"/>
              </a:rPr>
              <a:t>(out of 10 KIs) </a:t>
            </a:r>
          </a:p>
        </p:txBody>
      </p:sp>
      <p:sp>
        <p:nvSpPr>
          <p:cNvPr id="36" name="Rectangle 35"/>
          <p:cNvSpPr/>
          <p:nvPr/>
        </p:nvSpPr>
        <p:spPr>
          <a:xfrm>
            <a:off x="4752811" y="4436483"/>
            <a:ext cx="1341715"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Livelihoods</a:t>
            </a:r>
          </a:p>
          <a:p>
            <a:pPr marR="0" algn="just" rtl="0"/>
            <a:r>
              <a:rPr lang="en-US" sz="1200" dirty="0">
                <a:solidFill>
                  <a:srgbClr val="58585B"/>
                </a:solidFill>
                <a:latin typeface="Arial Narrow" panose="020B0606020202030204" pitchFamily="34" charset="0"/>
              </a:rPr>
              <a:t>Infrastructure</a:t>
            </a:r>
            <a:endParaRPr lang="en-US" sz="1200" b="1" i="0" u="none" strike="noStrike" dirty="0">
              <a:solidFill>
                <a:srgbClr val="94A0A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Electricity</a:t>
            </a:r>
            <a:endParaRPr lang="en-US" sz="1200" dirty="0">
              <a:solidFill>
                <a:srgbClr val="58585A"/>
              </a:solidFill>
            </a:endParaRPr>
          </a:p>
        </p:txBody>
      </p:sp>
      <p:sp>
        <p:nvSpPr>
          <p:cNvPr id="2" name="Rectangle 1">
            <a:extLst>
              <a:ext uri="{FF2B5EF4-FFF2-40B4-BE49-F238E27FC236}">
                <a16:creationId xmlns:a16="http://schemas.microsoft.com/office/drawing/2014/main" id="{B41C8CE9-69AB-4DD9-8A12-B31008B382CB}"/>
              </a:ext>
            </a:extLst>
          </p:cNvPr>
          <p:cNvSpPr/>
          <p:nvPr/>
        </p:nvSpPr>
        <p:spPr>
          <a:xfrm>
            <a:off x="384389" y="1340706"/>
            <a:ext cx="6214778"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Top reported primary, secondary and tertiary needs </a:t>
            </a:r>
            <a:r>
              <a:rPr lang="en-US" sz="1400" b="1" dirty="0">
                <a:solidFill>
                  <a:srgbClr val="58585A"/>
                </a:solidFill>
                <a:latin typeface="Trade Gothic LT Std Bold" panose="020B0804050502020204" pitchFamily="34" charset="0"/>
              </a:rPr>
              <a:t>(out of 40 KIs) </a:t>
            </a:r>
          </a:p>
        </p:txBody>
      </p:sp>
      <p:sp>
        <p:nvSpPr>
          <p:cNvPr id="9" name="Rectangle 8">
            <a:extLst>
              <a:ext uri="{FF2B5EF4-FFF2-40B4-BE49-F238E27FC236}">
                <a16:creationId xmlns:a16="http://schemas.microsoft.com/office/drawing/2014/main" id="{12D546FE-1689-43BE-B953-5F32A7A85844}"/>
              </a:ext>
            </a:extLst>
          </p:cNvPr>
          <p:cNvSpPr/>
          <p:nvPr/>
        </p:nvSpPr>
        <p:spPr>
          <a:xfrm>
            <a:off x="3807819" y="4425517"/>
            <a:ext cx="544240" cy="644290"/>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5 KIs</a:t>
            </a:r>
          </a:p>
          <a:p>
            <a:pPr marR="0" algn="just" rtl="0"/>
            <a:r>
              <a:rPr lang="en-US" sz="1200" b="1" i="0" u="none" strike="noStrike" dirty="0">
                <a:solidFill>
                  <a:srgbClr val="58585A"/>
                </a:solidFill>
                <a:latin typeface="Arial Narrow" panose="020B0606020202030204" pitchFamily="34" charset="0"/>
              </a:rPr>
              <a:t>4 KIs</a:t>
            </a:r>
          </a:p>
          <a:p>
            <a:pPr marR="0" algn="just" rtl="0"/>
            <a:r>
              <a:rPr lang="en-US" sz="1200" b="1" i="0" u="none" strike="noStrike" dirty="0">
                <a:solidFill>
                  <a:srgbClr val="58585A"/>
                </a:solidFill>
                <a:latin typeface="Arial Narrow" panose="020B0606020202030204" pitchFamily="34" charset="0"/>
              </a:rPr>
              <a:t>3 KIs</a:t>
            </a:r>
            <a:endParaRPr lang="en-US" sz="1200" dirty="0">
              <a:solidFill>
                <a:srgbClr val="58585A"/>
              </a:solidFill>
            </a:endParaRPr>
          </a:p>
        </p:txBody>
      </p:sp>
      <p:sp>
        <p:nvSpPr>
          <p:cNvPr id="21" name="Rectangle 20">
            <a:extLst>
              <a:ext uri="{FF2B5EF4-FFF2-40B4-BE49-F238E27FC236}">
                <a16:creationId xmlns:a16="http://schemas.microsoft.com/office/drawing/2014/main" id="{505783D1-006C-43DF-A7F9-6DBBE115DBF1}"/>
              </a:ext>
            </a:extLst>
          </p:cNvPr>
          <p:cNvSpPr/>
          <p:nvPr/>
        </p:nvSpPr>
        <p:spPr>
          <a:xfrm>
            <a:off x="5817872" y="4452840"/>
            <a:ext cx="577757" cy="646331"/>
          </a:xfrm>
          <a:prstGeom prst="rect">
            <a:avLst/>
          </a:prstGeom>
        </p:spPr>
        <p:txBody>
          <a:bodyPr wrap="square">
            <a:spAutoFit/>
          </a:bodyPr>
          <a:lstStyle/>
          <a:p>
            <a:pPr marR="0" algn="r" rtl="0"/>
            <a:r>
              <a:rPr lang="en-US" sz="1200" b="1" i="0" u="none" strike="noStrike" dirty="0">
                <a:solidFill>
                  <a:srgbClr val="58585A"/>
                </a:solidFill>
                <a:latin typeface="Arial Narrow" panose="020B0606020202030204" pitchFamily="34" charset="0"/>
              </a:rPr>
              <a:t>10 KIs</a:t>
            </a:r>
          </a:p>
          <a:p>
            <a:pPr marR="0" algn="r" rtl="0"/>
            <a:r>
              <a:rPr lang="en-US" sz="1200" b="1" i="0" u="none" strike="noStrike" dirty="0">
                <a:solidFill>
                  <a:srgbClr val="58585A"/>
                </a:solidFill>
                <a:latin typeface="Arial Narrow" panose="020B0606020202030204" pitchFamily="34" charset="0"/>
              </a:rPr>
              <a:t>8 KIs</a:t>
            </a:r>
          </a:p>
          <a:p>
            <a:pPr marR="0" algn="r" rtl="0"/>
            <a:r>
              <a:rPr lang="en-US" sz="1200" b="1" i="0" u="none" strike="noStrike" dirty="0">
                <a:solidFill>
                  <a:srgbClr val="58585A"/>
                </a:solidFill>
                <a:latin typeface="Arial Narrow" panose="020B0606020202030204" pitchFamily="34" charset="0"/>
              </a:rPr>
              <a:t>5 KIs</a:t>
            </a:r>
            <a:endParaRPr lang="en-US" sz="1200" dirty="0">
              <a:solidFill>
                <a:srgbClr val="58585A"/>
              </a:solidFill>
            </a:endParaRPr>
          </a:p>
        </p:txBody>
      </p:sp>
      <p:sp>
        <p:nvSpPr>
          <p:cNvPr id="22" name="Rectangle 21">
            <a:extLst>
              <a:ext uri="{FF2B5EF4-FFF2-40B4-BE49-F238E27FC236}">
                <a16:creationId xmlns:a16="http://schemas.microsoft.com/office/drawing/2014/main" id="{0FAD20D2-DEE5-43E6-81F2-C8AB017F6347}"/>
              </a:ext>
            </a:extLst>
          </p:cNvPr>
          <p:cNvSpPr/>
          <p:nvPr/>
        </p:nvSpPr>
        <p:spPr>
          <a:xfrm>
            <a:off x="2523839" y="3791965"/>
            <a:ext cx="1130438" cy="553998"/>
          </a:xfrm>
          <a:prstGeom prst="rect">
            <a:avLst/>
          </a:prstGeom>
        </p:spPr>
        <p:txBody>
          <a:bodyPr wrap="none">
            <a:spAutoFit/>
          </a:bodyPr>
          <a:lstStyle/>
          <a:p>
            <a:r>
              <a:rPr lang="en-US" sz="1600" b="1" dirty="0" err="1">
                <a:solidFill>
                  <a:srgbClr val="58585B"/>
                </a:solidFill>
                <a:latin typeface="Arial Narrow" panose="020B0606020202030204" pitchFamily="34" charset="0"/>
              </a:rPr>
              <a:t>Remainees</a:t>
            </a:r>
            <a:endParaRPr lang="en-US" sz="1600" b="1" dirty="0">
              <a:solidFill>
                <a:srgbClr val="58585B"/>
              </a:solidFill>
              <a:latin typeface="Arial Narrow" panose="020B0606020202030204" pitchFamily="34" charset="0"/>
            </a:endParaRPr>
          </a:p>
          <a:p>
            <a:r>
              <a:rPr lang="en-US" sz="1400" b="1" dirty="0">
                <a:solidFill>
                  <a:srgbClr val="58585B"/>
                </a:solidFill>
                <a:latin typeface="Arial Narrow" panose="020B0606020202030204" pitchFamily="34" charset="0"/>
              </a:rPr>
              <a:t>(out of 5 KIs) </a:t>
            </a:r>
          </a:p>
        </p:txBody>
      </p:sp>
      <p:cxnSp>
        <p:nvCxnSpPr>
          <p:cNvPr id="23" name="Straight Connector 22">
            <a:extLst>
              <a:ext uri="{FF2B5EF4-FFF2-40B4-BE49-F238E27FC236}">
                <a16:creationId xmlns:a16="http://schemas.microsoft.com/office/drawing/2014/main" id="{35E33A61-479B-4D26-8793-8344DD1F91F3}"/>
              </a:ext>
            </a:extLst>
          </p:cNvPr>
          <p:cNvCxnSpPr>
            <a:cxnSpLocks/>
          </p:cNvCxnSpPr>
          <p:nvPr/>
        </p:nvCxnSpPr>
        <p:spPr>
          <a:xfrm rot="16200000">
            <a:off x="6074086"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Rectangle 50">
            <a:extLst>
              <a:ext uri="{FF2B5EF4-FFF2-40B4-BE49-F238E27FC236}">
                <a16:creationId xmlns:a16="http://schemas.microsoft.com/office/drawing/2014/main" id="{89F1461F-AD73-44F6-BB7E-56E488E7ACCF}"/>
              </a:ext>
            </a:extLst>
          </p:cNvPr>
          <p:cNvSpPr/>
          <p:nvPr/>
        </p:nvSpPr>
        <p:spPr>
          <a:xfrm>
            <a:off x="6859792" y="4447533"/>
            <a:ext cx="1408669"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Livelihoods  </a:t>
            </a:r>
          </a:p>
          <a:p>
            <a:pPr marR="0" algn="just" rtl="0"/>
            <a:r>
              <a:rPr lang="en-US" sz="1200" b="0" i="0" u="none" strike="noStrike" dirty="0">
                <a:solidFill>
                  <a:srgbClr val="58585B"/>
                </a:solidFill>
                <a:latin typeface="Arial Narrow" panose="020B0606020202030204" pitchFamily="34" charset="0"/>
              </a:rPr>
              <a:t>Electricity </a:t>
            </a:r>
          </a:p>
          <a:p>
            <a:pPr algn="just"/>
            <a:r>
              <a:rPr lang="en-US" sz="1200" b="0" i="0" u="none" strike="noStrike" dirty="0">
                <a:solidFill>
                  <a:srgbClr val="58585B"/>
                </a:solidFill>
                <a:latin typeface="Arial Narrow" panose="020B0606020202030204" pitchFamily="34" charset="0"/>
              </a:rPr>
              <a:t>Water and sanitation</a:t>
            </a:r>
            <a:endParaRPr lang="en-US" sz="1200" dirty="0">
              <a:solidFill>
                <a:srgbClr val="58585A"/>
              </a:solidFill>
            </a:endParaRPr>
          </a:p>
          <a:p>
            <a:pPr marR="0" algn="just" rtl="0"/>
            <a:endParaRPr lang="en-US" sz="1200" dirty="0">
              <a:solidFill>
                <a:srgbClr val="58585A"/>
              </a:solidFill>
            </a:endParaRPr>
          </a:p>
        </p:txBody>
      </p:sp>
      <p:sp>
        <p:nvSpPr>
          <p:cNvPr id="53" name="Rectangle 52">
            <a:extLst>
              <a:ext uri="{FF2B5EF4-FFF2-40B4-BE49-F238E27FC236}">
                <a16:creationId xmlns:a16="http://schemas.microsoft.com/office/drawing/2014/main" id="{7EA6ECC5-3DBA-4CE9-A57D-929552848823}"/>
              </a:ext>
            </a:extLst>
          </p:cNvPr>
          <p:cNvSpPr/>
          <p:nvPr/>
        </p:nvSpPr>
        <p:spPr>
          <a:xfrm>
            <a:off x="8107315" y="4457533"/>
            <a:ext cx="577757"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9 KIs</a:t>
            </a:r>
            <a:r>
              <a:rPr lang="en-US" sz="1200" b="0" i="0" u="none" strike="noStrike" dirty="0">
                <a:solidFill>
                  <a:srgbClr val="58585A"/>
                </a:solidFill>
                <a:latin typeface="Arial Narrow" panose="020B0606020202030204" pitchFamily="34" charset="0"/>
              </a:rPr>
              <a:t>  </a:t>
            </a:r>
          </a:p>
          <a:p>
            <a:pPr marR="0" algn="just" rtl="0"/>
            <a:r>
              <a:rPr lang="en-US" sz="1200" b="1" i="0" u="none" strike="noStrike" dirty="0">
                <a:solidFill>
                  <a:srgbClr val="58585A"/>
                </a:solidFill>
                <a:latin typeface="Arial Narrow" panose="020B0606020202030204" pitchFamily="34" charset="0"/>
              </a:rPr>
              <a:t>8 KIs</a:t>
            </a:r>
          </a:p>
          <a:p>
            <a:pPr marR="0" algn="just" rtl="0"/>
            <a:r>
              <a:rPr lang="en-US" sz="1200" b="1" i="0" u="none" strike="noStrike" dirty="0">
                <a:solidFill>
                  <a:srgbClr val="58585A"/>
                </a:solidFill>
                <a:latin typeface="Arial Narrow" panose="020B0606020202030204" pitchFamily="34" charset="0"/>
              </a:rPr>
              <a:t>5 KIs</a:t>
            </a:r>
            <a:endParaRPr lang="en-US" sz="1200" dirty="0">
              <a:solidFill>
                <a:srgbClr val="58585A"/>
              </a:solidFill>
            </a:endParaRPr>
          </a:p>
        </p:txBody>
      </p:sp>
      <p:pic>
        <p:nvPicPr>
          <p:cNvPr id="37" name="Picture 36">
            <a:extLst>
              <a:ext uri="{FF2B5EF4-FFF2-40B4-BE49-F238E27FC236}">
                <a16:creationId xmlns:a16="http://schemas.microsoft.com/office/drawing/2014/main" id="{CA6EF80A-4093-4427-9180-4D5DAFCA9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46" name="TextBox 45">
            <a:extLst>
              <a:ext uri="{FF2B5EF4-FFF2-40B4-BE49-F238E27FC236}">
                <a16:creationId xmlns:a16="http://schemas.microsoft.com/office/drawing/2014/main" id="{E81A5C72-BAD0-435D-943E-59A2D0C581C9}"/>
              </a:ext>
            </a:extLst>
          </p:cNvPr>
          <p:cNvSpPr txBox="1"/>
          <p:nvPr/>
        </p:nvSpPr>
        <p:spPr>
          <a:xfrm>
            <a:off x="368639" y="5285928"/>
            <a:ext cx="8368410" cy="830997"/>
          </a:xfrm>
          <a:prstGeom prst="rect">
            <a:avLst/>
          </a:prstGeom>
          <a:noFill/>
        </p:spPr>
        <p:txBody>
          <a:bodyPr wrap="square">
            <a:spAutoFit/>
          </a:bodyPr>
          <a:lstStyle/>
          <a:p>
            <a:pPr marR="0" algn="just" rtl="0"/>
            <a:r>
              <a:rPr lang="en-US" sz="1600" b="0" i="1" u="none" strike="noStrike" dirty="0">
                <a:solidFill>
                  <a:srgbClr val="ED5959"/>
                </a:solidFill>
                <a:latin typeface="Arial Narrow" panose="020B0606020202030204" pitchFamily="34" charset="0"/>
              </a:rPr>
              <a:t>“Developing the infrastructure [in Markaz </a:t>
            </a:r>
            <a:r>
              <a:rPr lang="en-US" sz="1600" b="0" i="1" u="none" strike="noStrike" dirty="0" err="1">
                <a:solidFill>
                  <a:srgbClr val="ED5959"/>
                </a:solidFill>
                <a:latin typeface="Arial Narrow" panose="020B0606020202030204" pitchFamily="34" charset="0"/>
              </a:rPr>
              <a:t>Daquq</a:t>
            </a:r>
            <a:r>
              <a:rPr lang="en-US" sz="1600" b="0" i="1" u="none" strike="noStrike" dirty="0">
                <a:solidFill>
                  <a:srgbClr val="ED5959"/>
                </a:solidFill>
                <a:latin typeface="Arial Narrow" panose="020B0606020202030204" pitchFamily="34" charset="0"/>
              </a:rPr>
              <a:t>], mainly the rehabilitation of the roads, will improve the movement of community members and mostly facilitate their access to work.”</a:t>
            </a:r>
          </a:p>
          <a:p>
            <a:pPr marR="0" algn="r" rtl="0"/>
            <a:r>
              <a:rPr lang="en-US" sz="1600" b="0" i="0" u="none" strike="noStrike" dirty="0">
                <a:solidFill>
                  <a:srgbClr val="58585B"/>
                </a:solidFill>
                <a:latin typeface="Arial Narrow" panose="020B0606020202030204" pitchFamily="34" charset="0"/>
              </a:rPr>
              <a:t>- Male returnee KI - </a:t>
            </a:r>
          </a:p>
        </p:txBody>
      </p:sp>
      <p:pic>
        <p:nvPicPr>
          <p:cNvPr id="4" name="Picture 3">
            <a:extLst>
              <a:ext uri="{FF2B5EF4-FFF2-40B4-BE49-F238E27FC236}">
                <a16:creationId xmlns:a16="http://schemas.microsoft.com/office/drawing/2014/main" id="{6CE5732E-B13F-41DC-8975-CFD58E567452}"/>
              </a:ext>
            </a:extLst>
          </p:cNvPr>
          <p:cNvPicPr>
            <a:picLocks noChangeAspect="1"/>
          </p:cNvPicPr>
          <p:nvPr/>
        </p:nvPicPr>
        <p:blipFill>
          <a:blip r:embed="rId4"/>
          <a:stretch>
            <a:fillRect/>
          </a:stretch>
        </p:blipFill>
        <p:spPr>
          <a:xfrm>
            <a:off x="1831391" y="4486094"/>
            <a:ext cx="500358" cy="548640"/>
          </a:xfrm>
          <a:prstGeom prst="rect">
            <a:avLst/>
          </a:prstGeom>
        </p:spPr>
      </p:pic>
      <p:pic>
        <p:nvPicPr>
          <p:cNvPr id="39" name="Picture 38">
            <a:extLst>
              <a:ext uri="{FF2B5EF4-FFF2-40B4-BE49-F238E27FC236}">
                <a16:creationId xmlns:a16="http://schemas.microsoft.com/office/drawing/2014/main" id="{A69420EF-2995-42A3-B32A-B529E2486981}"/>
              </a:ext>
            </a:extLst>
          </p:cNvPr>
          <p:cNvPicPr preferRelativeResize="0">
            <a:picLocks/>
          </p:cNvPicPr>
          <p:nvPr/>
        </p:nvPicPr>
        <p:blipFill>
          <a:blip r:embed="rId5"/>
          <a:stretch>
            <a:fillRect/>
          </a:stretch>
        </p:blipFill>
        <p:spPr>
          <a:xfrm>
            <a:off x="8540457" y="4498451"/>
            <a:ext cx="274320" cy="548640"/>
          </a:xfrm>
          <a:prstGeom prst="rect">
            <a:avLst/>
          </a:prstGeom>
        </p:spPr>
      </p:pic>
      <p:pic>
        <p:nvPicPr>
          <p:cNvPr id="6" name="Picture 5">
            <a:extLst>
              <a:ext uri="{FF2B5EF4-FFF2-40B4-BE49-F238E27FC236}">
                <a16:creationId xmlns:a16="http://schemas.microsoft.com/office/drawing/2014/main" id="{EA95CCC4-A9F2-4B31-A9E9-B13CC4E8F7F0}"/>
              </a:ext>
            </a:extLst>
          </p:cNvPr>
          <p:cNvPicPr>
            <a:picLocks noChangeAspect="1"/>
          </p:cNvPicPr>
          <p:nvPr/>
        </p:nvPicPr>
        <p:blipFill>
          <a:blip r:embed="rId6"/>
          <a:stretch>
            <a:fillRect/>
          </a:stretch>
        </p:blipFill>
        <p:spPr>
          <a:xfrm>
            <a:off x="4262076" y="4416162"/>
            <a:ext cx="295595" cy="603504"/>
          </a:xfrm>
          <a:prstGeom prst="rect">
            <a:avLst/>
          </a:prstGeom>
        </p:spPr>
      </p:pic>
      <p:pic>
        <p:nvPicPr>
          <p:cNvPr id="12" name="Picture 11">
            <a:extLst>
              <a:ext uri="{FF2B5EF4-FFF2-40B4-BE49-F238E27FC236}">
                <a16:creationId xmlns:a16="http://schemas.microsoft.com/office/drawing/2014/main" id="{DCE8050B-CEC3-4755-B0C1-C8488BD496C1}"/>
              </a:ext>
            </a:extLst>
          </p:cNvPr>
          <p:cNvPicPr preferRelativeResize="0">
            <a:picLocks/>
          </p:cNvPicPr>
          <p:nvPr/>
        </p:nvPicPr>
        <p:blipFill>
          <a:blip r:embed="rId7"/>
          <a:stretch>
            <a:fillRect/>
          </a:stretch>
        </p:blipFill>
        <p:spPr>
          <a:xfrm>
            <a:off x="6381639" y="4486524"/>
            <a:ext cx="365760" cy="548640"/>
          </a:xfrm>
          <a:prstGeom prst="rect">
            <a:avLst/>
          </a:prstGeom>
        </p:spPr>
      </p:pic>
    </p:spTree>
    <p:extLst>
      <p:ext uri="{BB962C8B-B14F-4D97-AF65-F5344CB8AC3E}">
        <p14:creationId xmlns:p14="http://schemas.microsoft.com/office/powerpoint/2010/main" val="115342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a:t>
            </a:r>
          </a:p>
        </p:txBody>
      </p:sp>
      <p:sp>
        <p:nvSpPr>
          <p:cNvPr id="2" name="Rectangle 1">
            <a:extLst>
              <a:ext uri="{FF2B5EF4-FFF2-40B4-BE49-F238E27FC236}">
                <a16:creationId xmlns:a16="http://schemas.microsoft.com/office/drawing/2014/main" id="{84742812-FA5A-408C-B492-A2598672527F}"/>
              </a:ext>
            </a:extLst>
          </p:cNvPr>
          <p:cNvSpPr/>
          <p:nvPr/>
        </p:nvSpPr>
        <p:spPr>
          <a:xfrm>
            <a:off x="807981" y="2791447"/>
            <a:ext cx="5172399" cy="923330"/>
          </a:xfrm>
          <a:prstGeom prst="rect">
            <a:avLst/>
          </a:prstGeom>
        </p:spPr>
        <p:txBody>
          <a:bodyPr wrap="square">
            <a:spAutoFit/>
          </a:bodyPr>
          <a:lstStyle/>
          <a:p>
            <a:pPr marR="0" algn="just" rtl="0"/>
            <a:r>
              <a:rPr lang="en-GB" sz="1800" b="0" i="0" u="none" strike="noStrike" dirty="0">
                <a:solidFill>
                  <a:srgbClr val="58585B"/>
                </a:solidFill>
                <a:latin typeface="Arial Narrow" panose="020B0606020202030204" pitchFamily="34" charset="0"/>
              </a:rPr>
              <a:t>Owned tenure			</a:t>
            </a:r>
            <a:r>
              <a:rPr lang="en-GB" sz="1800" b="1" i="0" u="none" strike="noStrike" dirty="0">
                <a:solidFill>
                  <a:srgbClr val="EE5859"/>
                </a:solidFill>
                <a:latin typeface="Arial Narrow" panose="020B0606020202030204" pitchFamily="34" charset="0"/>
              </a:rPr>
              <a:t>27 KIs</a:t>
            </a:r>
            <a:endParaRPr lang="en-GB" sz="1800" b="1" i="0" u="none" strike="noStrike"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Verbal rental agreement	 	  </a:t>
            </a:r>
            <a:r>
              <a:rPr lang="en-US" sz="1800" b="1" i="0" u="none" strike="noStrike" dirty="0">
                <a:solidFill>
                  <a:srgbClr val="D2CBB8"/>
                </a:solidFill>
                <a:latin typeface="Arial Narrow" panose="020B0606020202030204" pitchFamily="34" charset="0"/>
              </a:rPr>
              <a:t>7 KIs</a:t>
            </a:r>
            <a:endParaRPr lang="en-US" sz="1800" b="1" i="0" u="none" strike="noStrike" dirty="0">
              <a:solidFill>
                <a:srgbClr val="94A0A9"/>
              </a:solidFill>
              <a:latin typeface="Arial Narrow" panose="020B0606020202030204" pitchFamily="34" charset="0"/>
            </a:endParaRPr>
          </a:p>
          <a:p>
            <a:pPr marR="0" algn="just" rtl="0"/>
            <a:r>
              <a:rPr lang="en-GB" sz="1800" b="0" i="0" u="none" strike="noStrike" dirty="0">
                <a:solidFill>
                  <a:srgbClr val="58585B"/>
                </a:solidFill>
                <a:latin typeface="Arial Narrow" panose="020B0606020202030204" pitchFamily="34" charset="0"/>
              </a:rPr>
              <a:t>Illegal tenure occupation		  </a:t>
            </a:r>
            <a:r>
              <a:rPr lang="en-GB" sz="1800" b="1" i="0" u="none" strike="noStrike" dirty="0">
                <a:solidFill>
                  <a:srgbClr val="58585B"/>
                </a:solidFill>
                <a:latin typeface="Arial Narrow" panose="020B0606020202030204" pitchFamily="34" charset="0"/>
              </a:rPr>
              <a:t>6 KIs</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id="{3322A68E-9A25-48F4-808A-03E9F73173B3}"/>
              </a:ext>
            </a:extLst>
          </p:cNvPr>
          <p:cNvSpPr/>
          <p:nvPr/>
        </p:nvSpPr>
        <p:spPr>
          <a:xfrm>
            <a:off x="479117" y="1834581"/>
            <a:ext cx="8278708" cy="830997"/>
          </a:xfrm>
          <a:prstGeom prst="rect">
            <a:avLst/>
          </a:prstGeom>
        </p:spPr>
        <p:txBody>
          <a:bodyPr wrap="square">
            <a:spAutoFit/>
          </a:bodyPr>
          <a:lstStyle/>
          <a:p>
            <a:pPr marR="0" algn="just" rtl="0"/>
            <a:r>
              <a:rPr lang="en-US" b="0" i="0" u="none" strike="noStrike" dirty="0">
                <a:solidFill>
                  <a:srgbClr val="58585A"/>
                </a:solidFill>
                <a:latin typeface="Arial Narrow" panose="020B0606020202030204" pitchFamily="34" charset="0"/>
              </a:rPr>
              <a:t>The majority of families in the area reportedly reside in houses (39 out of 40 KIs).</a:t>
            </a:r>
          </a:p>
        </p:txBody>
      </p:sp>
      <p:sp>
        <p:nvSpPr>
          <p:cNvPr id="7" name="Rectangle 6">
            <a:extLst>
              <a:ext uri="{FF2B5EF4-FFF2-40B4-BE49-F238E27FC236}">
                <a16:creationId xmlns:a16="http://schemas.microsoft.com/office/drawing/2014/main" id="{5BD2FB52-1F85-44C2-B649-5620BE751E8C}"/>
              </a:ext>
            </a:extLst>
          </p:cNvPr>
          <p:cNvSpPr/>
          <p:nvPr/>
        </p:nvSpPr>
        <p:spPr>
          <a:xfrm>
            <a:off x="462375" y="2404870"/>
            <a:ext cx="4339650"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housing agreement </a:t>
            </a:r>
            <a:r>
              <a:rPr lang="en-US" sz="1600" b="1" dirty="0">
                <a:solidFill>
                  <a:srgbClr val="58585B"/>
                </a:solidFill>
                <a:latin typeface="Trade Gothic LT Std Bold" panose="020B0804050502020204" pitchFamily="34" charset="0"/>
              </a:rPr>
              <a:t>(out of 40 KIs)</a:t>
            </a:r>
          </a:p>
        </p:txBody>
      </p:sp>
      <p:sp>
        <p:nvSpPr>
          <p:cNvPr id="17" name="Rectangle 16">
            <a:extLst>
              <a:ext uri="{FF2B5EF4-FFF2-40B4-BE49-F238E27FC236}">
                <a16:creationId xmlns:a16="http://schemas.microsoft.com/office/drawing/2014/main" id="{DF8F15F4-0D2C-4BE8-B74A-AFED1E5EF945}"/>
              </a:ext>
            </a:extLst>
          </p:cNvPr>
          <p:cNvSpPr/>
          <p:nvPr/>
        </p:nvSpPr>
        <p:spPr>
          <a:xfrm>
            <a:off x="479117" y="4394920"/>
            <a:ext cx="1659429" cy="369332"/>
          </a:xfrm>
          <a:prstGeom prst="rect">
            <a:avLst/>
          </a:prstGeom>
        </p:spPr>
        <p:txBody>
          <a:bodyPr wrap="square">
            <a:spAutoFit/>
          </a:bodyPr>
          <a:lstStyle/>
          <a:p>
            <a:r>
              <a:rPr lang="en-GB" b="1" dirty="0">
                <a:solidFill>
                  <a:srgbClr val="EE5859"/>
                </a:solidFill>
                <a:latin typeface="Trade Gothic LT Std Bold" panose="020B0804050502020204" pitchFamily="34" charset="0"/>
              </a:rPr>
              <a:t>Risk of eviction</a:t>
            </a:r>
          </a:p>
        </p:txBody>
      </p:sp>
      <p:sp>
        <p:nvSpPr>
          <p:cNvPr id="18" name="Rectangle 17">
            <a:extLst>
              <a:ext uri="{FF2B5EF4-FFF2-40B4-BE49-F238E27FC236}">
                <a16:creationId xmlns:a16="http://schemas.microsoft.com/office/drawing/2014/main" id="{B18779CF-7D5C-41BB-85A0-B5BC356F17D0}"/>
              </a:ext>
            </a:extLst>
          </p:cNvPr>
          <p:cNvSpPr/>
          <p:nvPr/>
        </p:nvSpPr>
        <p:spPr>
          <a:xfrm>
            <a:off x="479117" y="4879638"/>
            <a:ext cx="8222920" cy="646331"/>
          </a:xfrm>
          <a:prstGeom prst="rect">
            <a:avLst/>
          </a:prstGeom>
        </p:spPr>
        <p:txBody>
          <a:bodyPr wrap="square">
            <a:spAutoFit/>
          </a:bodyPr>
          <a:lstStyle/>
          <a:p>
            <a:pPr algn="just"/>
            <a:r>
              <a:rPr lang="en-US" sz="1800" b="0" i="0" u="none" strike="noStrike" dirty="0">
                <a:solidFill>
                  <a:srgbClr val="58585B"/>
                </a:solidFill>
                <a:latin typeface="Arial Narrow" panose="020B0606020202030204" pitchFamily="34" charset="0"/>
              </a:rPr>
              <a:t>IDPs and returnees were persistently reported to be more at risk of eviction (22 KIs out of 40). </a:t>
            </a:r>
          </a:p>
          <a:p>
            <a:pPr marR="0" algn="just" rtl="0"/>
            <a:endParaRPr lang="en-US" sz="1800" b="0" i="0" u="none" strike="noStrike" dirty="0">
              <a:solidFill>
                <a:srgbClr val="58585B"/>
              </a:solidFill>
              <a:latin typeface="Arial Narrow" panose="020B0606020202030204" pitchFamily="34" charset="0"/>
            </a:endParaRPr>
          </a:p>
        </p:txBody>
      </p:sp>
      <p:pic>
        <p:nvPicPr>
          <p:cNvPr id="12" name="Picture 11">
            <a:extLst>
              <a:ext uri="{FF2B5EF4-FFF2-40B4-BE49-F238E27FC236}">
                <a16:creationId xmlns:a16="http://schemas.microsoft.com/office/drawing/2014/main" id="{6B82BC84-0B4D-4DA9-A53A-3B4266DFB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8" name="Picture 7">
            <a:extLst>
              <a:ext uri="{FF2B5EF4-FFF2-40B4-BE49-F238E27FC236}">
                <a16:creationId xmlns:a16="http://schemas.microsoft.com/office/drawing/2014/main" id="{4B881FAA-E3A6-40F3-9F51-984CF9E38545}"/>
              </a:ext>
            </a:extLst>
          </p:cNvPr>
          <p:cNvPicPr>
            <a:picLocks noChangeAspect="1"/>
          </p:cNvPicPr>
          <p:nvPr/>
        </p:nvPicPr>
        <p:blipFill>
          <a:blip r:embed="rId4"/>
          <a:stretch>
            <a:fillRect/>
          </a:stretch>
        </p:blipFill>
        <p:spPr>
          <a:xfrm>
            <a:off x="5311226" y="2533471"/>
            <a:ext cx="1371791" cy="1428949"/>
          </a:xfrm>
          <a:prstGeom prst="rect">
            <a:avLst/>
          </a:prstGeom>
        </p:spPr>
      </p:pic>
    </p:spTree>
    <p:extLst>
      <p:ext uri="{BB962C8B-B14F-4D97-AF65-F5344CB8AC3E}">
        <p14:creationId xmlns:p14="http://schemas.microsoft.com/office/powerpoint/2010/main" val="120031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 rehabilitation</a:t>
            </a:r>
            <a:endParaRPr lang="en-US" sz="1400" b="1" dirty="0">
              <a:solidFill>
                <a:srgbClr val="EE5859"/>
              </a:solidFill>
              <a:latin typeface="Trade Gothic LT Std Bold"/>
            </a:endParaRPr>
          </a:p>
        </p:txBody>
      </p:sp>
      <p:sp>
        <p:nvSpPr>
          <p:cNvPr id="14" name="Rectangle 13">
            <a:extLst>
              <a:ext uri="{FF2B5EF4-FFF2-40B4-BE49-F238E27FC236}">
                <a16:creationId xmlns:a16="http://schemas.microsoft.com/office/drawing/2014/main" id="{583338AD-3494-428B-A8C5-47FBD9CA4C5E}"/>
              </a:ext>
            </a:extLst>
          </p:cNvPr>
          <p:cNvSpPr/>
          <p:nvPr/>
        </p:nvSpPr>
        <p:spPr>
          <a:xfrm>
            <a:off x="462375" y="1978954"/>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30%-40%</a:t>
            </a:r>
          </a:p>
        </p:txBody>
      </p:sp>
      <p:sp>
        <p:nvSpPr>
          <p:cNvPr id="15" name="Rectangle 14">
            <a:extLst>
              <a:ext uri="{FF2B5EF4-FFF2-40B4-BE49-F238E27FC236}">
                <a16:creationId xmlns:a16="http://schemas.microsoft.com/office/drawing/2014/main" id="{D1E0ADB5-013C-416D-8677-FD30A03273FC}"/>
              </a:ext>
            </a:extLst>
          </p:cNvPr>
          <p:cNvSpPr/>
          <p:nvPr/>
        </p:nvSpPr>
        <p:spPr>
          <a:xfrm>
            <a:off x="1699568" y="1889830"/>
            <a:ext cx="6982057"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of</a:t>
            </a:r>
            <a:r>
              <a:rPr lang="en-US" sz="1800" b="1" i="0" u="none" strike="noStrike" dirty="0">
                <a:solidFill>
                  <a:srgbClr val="58585B"/>
                </a:solidFill>
                <a:latin typeface="Arial Narrow" panose="020B0606020202030204" pitchFamily="34" charset="0"/>
              </a:rPr>
              <a:t> houses</a:t>
            </a:r>
            <a:r>
              <a:rPr lang="en-US" sz="1800" b="0" i="0" u="none" strike="noStrike" dirty="0">
                <a:solidFill>
                  <a:srgbClr val="58585B"/>
                </a:solidFill>
                <a:latin typeface="Arial Narrow" panose="020B0606020202030204" pitchFamily="34" charset="0"/>
              </a:rPr>
              <a:t>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were reportedly damaged during military operations in 2014, as reported by 29 KIs (out of 40 KIs).</a:t>
            </a:r>
          </a:p>
        </p:txBody>
      </p:sp>
      <p:sp>
        <p:nvSpPr>
          <p:cNvPr id="6" name="Rectangle 5">
            <a:extLst>
              <a:ext uri="{FF2B5EF4-FFF2-40B4-BE49-F238E27FC236}">
                <a16:creationId xmlns:a16="http://schemas.microsoft.com/office/drawing/2014/main" id="{4227E565-6395-46A9-A6B8-F66730D52CE5}"/>
              </a:ext>
            </a:extLst>
          </p:cNvPr>
          <p:cNvSpPr/>
          <p:nvPr/>
        </p:nvSpPr>
        <p:spPr>
          <a:xfrm>
            <a:off x="462375" y="2944852"/>
            <a:ext cx="8239662" cy="369332"/>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IDPs and returnees were reported having less access to housing rehabilitation 20 KIs out 40).</a:t>
            </a:r>
          </a:p>
        </p:txBody>
      </p:sp>
      <p:sp>
        <p:nvSpPr>
          <p:cNvPr id="8" name="Rectangle 7">
            <a:extLst>
              <a:ext uri="{FF2B5EF4-FFF2-40B4-BE49-F238E27FC236}">
                <a16:creationId xmlns:a16="http://schemas.microsoft.com/office/drawing/2014/main" id="{9110703B-2D3F-41F8-A15E-696AB7526BCA}"/>
              </a:ext>
            </a:extLst>
          </p:cNvPr>
          <p:cNvSpPr/>
          <p:nvPr/>
        </p:nvSpPr>
        <p:spPr>
          <a:xfrm>
            <a:off x="462375" y="4033700"/>
            <a:ext cx="8135029"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rehabilitation assistance </a:t>
            </a:r>
            <a:r>
              <a:rPr lang="en-US" sz="1600" b="1" dirty="0">
                <a:solidFill>
                  <a:srgbClr val="58585B"/>
                </a:solidFill>
                <a:latin typeface="Trade Gothic LT Std Bold" panose="020B0804050502020204" pitchFamily="34" charset="0"/>
              </a:rPr>
              <a:t>(out of 24 KIs)*</a:t>
            </a:r>
            <a:endParaRPr lang="en-US" dirty="0"/>
          </a:p>
        </p:txBody>
      </p:sp>
      <p:sp>
        <p:nvSpPr>
          <p:cNvPr id="9" name="Rectangle 8">
            <a:extLst>
              <a:ext uri="{FF2B5EF4-FFF2-40B4-BE49-F238E27FC236}">
                <a16:creationId xmlns:a16="http://schemas.microsoft.com/office/drawing/2014/main" id="{EBB3DB0C-EDF9-4D96-A3EB-3F1BF59257B2}"/>
              </a:ext>
            </a:extLst>
          </p:cNvPr>
          <p:cNvSpPr/>
          <p:nvPr/>
        </p:nvSpPr>
        <p:spPr>
          <a:xfrm>
            <a:off x="546595" y="4464848"/>
            <a:ext cx="6576100" cy="1077218"/>
          </a:xfrm>
          <a:prstGeom prst="rect">
            <a:avLst/>
          </a:prstGeom>
        </p:spPr>
        <p:txBody>
          <a:bodyPr wrap="square">
            <a:spAutoFit/>
          </a:bodyPr>
          <a:lstStyle/>
          <a:p>
            <a:pPr marR="0" algn="just" rtl="0"/>
            <a:r>
              <a:rPr lang="en-US" sz="1600" b="0" i="0" u="none" strike="noStrike" dirty="0">
                <a:solidFill>
                  <a:srgbClr val="58585B"/>
                </a:solidFill>
                <a:latin typeface="Arial Narrow" panose="020B0606020202030204" pitchFamily="34" charset="0"/>
              </a:rPr>
              <a:t>Assistance perceived to target specific </a:t>
            </a:r>
            <a:r>
              <a:rPr lang="en-US" sz="1600" b="0" i="0" u="none" strike="noStrike" dirty="0" err="1">
                <a:solidFill>
                  <a:srgbClr val="58585B"/>
                </a:solidFill>
                <a:latin typeface="Arial Narrow" panose="020B0606020202030204" pitchFamily="34" charset="0"/>
              </a:rPr>
              <a:t>neighbourhoods</a:t>
            </a:r>
            <a:r>
              <a:rPr lang="en-US" sz="1600" b="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20 KIs</a:t>
            </a:r>
          </a:p>
          <a:p>
            <a:pPr marR="0" algn="just" rtl="0"/>
            <a:r>
              <a:rPr lang="en-US" sz="1600" b="0" i="0" u="none" strike="noStrike" dirty="0">
                <a:solidFill>
                  <a:srgbClr val="58585B"/>
                </a:solidFill>
                <a:latin typeface="Arial Narrow" panose="020B0606020202030204" pitchFamily="34" charset="0"/>
              </a:rPr>
              <a:t>Criteria of selection for support is too specific   	                                 </a:t>
            </a:r>
            <a:r>
              <a:rPr lang="en-US" sz="1600" b="1" i="0" u="none" strike="noStrike" dirty="0">
                <a:solidFill>
                  <a:srgbClr val="58585B"/>
                </a:solidFill>
                <a:latin typeface="Arial Narrow" panose="020B0606020202030204" pitchFamily="34" charset="0"/>
              </a:rPr>
              <a:t>20 KIs</a:t>
            </a:r>
          </a:p>
          <a:p>
            <a:pPr marR="0" algn="just" rtl="0"/>
            <a:r>
              <a:rPr lang="en-GB" sz="1600" b="0" i="0" u="none" strike="noStrike" dirty="0">
                <a:solidFill>
                  <a:srgbClr val="58585B"/>
                </a:solidFill>
                <a:latin typeface="Arial Narrow" panose="020B0606020202030204" pitchFamily="34" charset="0"/>
              </a:rPr>
              <a:t>Less connections				             </a:t>
            </a:r>
            <a:r>
              <a:rPr lang="en-GB" sz="1600" b="1" i="0" u="none" strike="noStrike" dirty="0">
                <a:solidFill>
                  <a:srgbClr val="58585B"/>
                </a:solidFill>
                <a:latin typeface="Arial Narrow" panose="020B0606020202030204" pitchFamily="34" charset="0"/>
              </a:rPr>
              <a:t>17 KIs</a:t>
            </a:r>
          </a:p>
          <a:p>
            <a:pPr marR="0" algn="just" rtl="0"/>
            <a:r>
              <a:rPr lang="en-US" sz="1600" b="0" i="0" u="none" strike="noStrike" dirty="0">
                <a:solidFill>
                  <a:srgbClr val="58585B"/>
                </a:solidFill>
                <a:latin typeface="Arial Narrow" panose="020B0606020202030204" pitchFamily="34" charset="0"/>
              </a:rPr>
              <a:t>Did not know	</a:t>
            </a:r>
            <a:r>
              <a:rPr lang="en-US" sz="1600" b="1" i="0" u="none" strike="noStrike" dirty="0">
                <a:solidFill>
                  <a:srgbClr val="58585B"/>
                </a:solidFill>
                <a:latin typeface="Arial Narrow" panose="020B0606020202030204" pitchFamily="34" charset="0"/>
              </a:rPr>
              <a:t>			               4 KIs</a:t>
            </a:r>
            <a:endParaRPr lang="en-US" sz="1600" dirty="0">
              <a:solidFill>
                <a:srgbClr val="58585A"/>
              </a:solidFill>
            </a:endParaRPr>
          </a:p>
        </p:txBody>
      </p:sp>
      <p:sp>
        <p:nvSpPr>
          <p:cNvPr id="17" name="Rectangle 16">
            <a:extLst>
              <a:ext uri="{FF2B5EF4-FFF2-40B4-BE49-F238E27FC236}">
                <a16:creationId xmlns:a16="http://schemas.microsoft.com/office/drawing/2014/main"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Title 1">
            <a:extLst>
              <a:ext uri="{FF2B5EF4-FFF2-40B4-BE49-F238E27FC236}">
                <a16:creationId xmlns:a16="http://schemas.microsoft.com/office/drawing/2014/main"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on access to services and assistance – data reported by KIs</a:t>
            </a:r>
            <a:endParaRPr lang="en-GB" sz="3200" dirty="0"/>
          </a:p>
        </p:txBody>
      </p:sp>
      <p:pic>
        <p:nvPicPr>
          <p:cNvPr id="13" name="Picture 12">
            <a:extLst>
              <a:ext uri="{FF2B5EF4-FFF2-40B4-BE49-F238E27FC236}">
                <a16:creationId xmlns:a16="http://schemas.microsoft.com/office/drawing/2014/main" id="{E21B5E2F-3320-49FC-9CEB-427C02782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5" name="Picture 4">
            <a:extLst>
              <a:ext uri="{FF2B5EF4-FFF2-40B4-BE49-F238E27FC236}">
                <a16:creationId xmlns:a16="http://schemas.microsoft.com/office/drawing/2014/main" id="{37651B5F-82B7-49F7-BF72-1C5A2DF23845}"/>
              </a:ext>
            </a:extLst>
          </p:cNvPr>
          <p:cNvPicPr preferRelativeResize="0">
            <a:picLocks/>
          </p:cNvPicPr>
          <p:nvPr/>
        </p:nvPicPr>
        <p:blipFill>
          <a:blip r:embed="rId4"/>
          <a:stretch>
            <a:fillRect/>
          </a:stretch>
        </p:blipFill>
        <p:spPr>
          <a:xfrm>
            <a:off x="6409478" y="4480346"/>
            <a:ext cx="914400" cy="1005840"/>
          </a:xfrm>
          <a:prstGeom prst="rect">
            <a:avLst/>
          </a:prstGeom>
        </p:spPr>
      </p:pic>
    </p:spTree>
    <p:extLst>
      <p:ext uri="{BB962C8B-B14F-4D97-AF65-F5344CB8AC3E}">
        <p14:creationId xmlns:p14="http://schemas.microsoft.com/office/powerpoint/2010/main" val="93475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C4BD4-31DB-466A-9BE4-AD0668DDAB39}"/>
              </a:ext>
            </a:extLst>
          </p:cNvPr>
          <p:cNvSpPr/>
          <p:nvPr/>
        </p:nvSpPr>
        <p:spPr>
          <a:xfrm>
            <a:off x="395337" y="1278299"/>
            <a:ext cx="3884397"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basic public services</a:t>
            </a:r>
          </a:p>
        </p:txBody>
      </p:sp>
      <p:sp>
        <p:nvSpPr>
          <p:cNvPr id="12" name="Title 1">
            <a:extLst>
              <a:ext uri="{FF2B5EF4-FFF2-40B4-BE49-F238E27FC236}">
                <a16:creationId xmlns:a16="http://schemas.microsoft.com/office/drawing/2014/main"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9F78F469-18F7-4EB3-9635-EDF1C5C83DA4}"/>
              </a:ext>
            </a:extLst>
          </p:cNvPr>
          <p:cNvSpPr/>
          <p:nvPr/>
        </p:nvSpPr>
        <p:spPr>
          <a:xfrm>
            <a:off x="1459497" y="1882748"/>
            <a:ext cx="7192441" cy="646331"/>
          </a:xfrm>
          <a:prstGeom prst="rect">
            <a:avLst/>
          </a:prstGeom>
        </p:spPr>
        <p:txBody>
          <a:bodyPr wrap="square">
            <a:spAutoFit/>
          </a:bodyPr>
          <a:lstStyle/>
          <a:p>
            <a:pPr marR="0" algn="just" rtl="0"/>
            <a:r>
              <a:rPr lang="en-US" sz="1800" i="0" u="none" strike="noStrike" dirty="0">
                <a:solidFill>
                  <a:srgbClr val="58585B"/>
                </a:solidFill>
                <a:latin typeface="Arial Narrow" panose="020B0606020202030204" pitchFamily="34" charset="0"/>
              </a:rPr>
              <a:t>(out of 40) </a:t>
            </a:r>
            <a:r>
              <a:rPr lang="en-US" sz="1800" b="0" i="0" u="none" strike="noStrike" dirty="0">
                <a:solidFill>
                  <a:srgbClr val="58585B"/>
                </a:solidFill>
                <a:latin typeface="Arial Narrow" panose="020B0606020202030204" pitchFamily="34" charset="0"/>
              </a:rPr>
              <a:t>reported </a:t>
            </a:r>
            <a:r>
              <a:rPr lang="en-US" sz="1800" b="1" i="0" u="none" strike="noStrike" dirty="0">
                <a:solidFill>
                  <a:srgbClr val="58585B"/>
                </a:solidFill>
                <a:latin typeface="Arial Narrow" panose="020B0606020202030204" pitchFamily="34" charset="0"/>
              </a:rPr>
              <a:t>unequal</a:t>
            </a:r>
            <a:r>
              <a:rPr lang="en-US" sz="1800" b="0" i="0" u="none" strike="noStrike" dirty="0">
                <a:solidFill>
                  <a:srgbClr val="58585B"/>
                </a:solidFill>
                <a:latin typeface="Arial Narrow" panose="020B0606020202030204" pitchFamily="34" charset="0"/>
              </a:rPr>
              <a:t> access to basic public services namely healthcare, water and sanitation.</a:t>
            </a:r>
          </a:p>
        </p:txBody>
      </p:sp>
      <p:sp>
        <p:nvSpPr>
          <p:cNvPr id="17" name="Rectangle 16">
            <a:extLst>
              <a:ext uri="{FF2B5EF4-FFF2-40B4-BE49-F238E27FC236}">
                <a16:creationId xmlns:a16="http://schemas.microsoft.com/office/drawing/2014/main" id="{51B47FA0-C698-474D-869A-938D27CB570B}"/>
              </a:ext>
            </a:extLst>
          </p:cNvPr>
          <p:cNvSpPr/>
          <p:nvPr/>
        </p:nvSpPr>
        <p:spPr>
          <a:xfrm>
            <a:off x="627813" y="4286397"/>
            <a:ext cx="8096866" cy="1477328"/>
          </a:xfrm>
          <a:prstGeom prst="rect">
            <a:avLst/>
          </a:prstGeom>
        </p:spPr>
        <p:txBody>
          <a:bodyPr wrap="square">
            <a:spAutoFit/>
          </a:bodyPr>
          <a:lstStyle/>
          <a:p>
            <a:pPr marR="0" algn="just" rtl="0">
              <a:spcAft>
                <a:spcPts val="1200"/>
              </a:spcAft>
            </a:pPr>
            <a:r>
              <a:rPr lang="en-US" sz="1800" b="0" i="0" u="none" strike="noStrike" dirty="0">
                <a:solidFill>
                  <a:srgbClr val="58585B"/>
                </a:solidFill>
                <a:latin typeface="Arial Narrow" panose="020B0606020202030204" pitchFamily="34" charset="0"/>
              </a:rPr>
              <a:t>All KIs (40 KIs) reported that access to public judicial mechanisms was </a:t>
            </a:r>
            <a:r>
              <a:rPr lang="en-US" sz="1800" b="1" i="0" u="none" strike="noStrike" dirty="0">
                <a:solidFill>
                  <a:srgbClr val="58585B"/>
                </a:solidFill>
                <a:latin typeface="Arial Narrow" panose="020B0606020202030204" pitchFamily="34" charset="0"/>
              </a:rPr>
              <a:t>equal</a:t>
            </a:r>
            <a:r>
              <a:rPr lang="en-US" sz="1800" b="0" i="0" u="none" strike="noStrike" dirty="0">
                <a:solidFill>
                  <a:srgbClr val="58585B"/>
                </a:solidFill>
                <a:latin typeface="Arial Narrow" panose="020B0606020202030204" pitchFamily="34" charset="0"/>
              </a:rPr>
              <a:t> for all population groups.</a:t>
            </a:r>
          </a:p>
          <a:p>
            <a:pPr marR="0" algn="just" rtl="0">
              <a:spcAft>
                <a:spcPts val="1200"/>
              </a:spcAft>
            </a:pPr>
            <a:r>
              <a:rPr lang="en-US" sz="1800" b="0" i="0" u="none" strike="noStrike" dirty="0">
                <a:solidFill>
                  <a:srgbClr val="58585B"/>
                </a:solidFill>
                <a:latin typeface="Arial Narrow" panose="020B0606020202030204" pitchFamily="34" charset="0"/>
              </a:rPr>
              <a:t>There were </a:t>
            </a:r>
            <a:r>
              <a:rPr lang="en-US" sz="1800" b="1" i="0" u="none" strike="noStrike" dirty="0">
                <a:solidFill>
                  <a:srgbClr val="58585B"/>
                </a:solidFill>
                <a:latin typeface="Arial Narrow" panose="020B0606020202030204" pitchFamily="34" charset="0"/>
              </a:rPr>
              <a:t>no governmental offices reported to be closed</a:t>
            </a:r>
            <a:r>
              <a:rPr lang="en-US" sz="1800" b="0" i="0" u="none" strike="noStrike" dirty="0">
                <a:solidFill>
                  <a:srgbClr val="58585B"/>
                </a:solidFill>
                <a:latin typeface="Arial Narrow" panose="020B0606020202030204" pitchFamily="34" charset="0"/>
              </a:rPr>
              <a:t>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a:t>
            </a:r>
          </a:p>
          <a:p>
            <a:pPr marR="0" algn="just" rtl="0">
              <a:spcAft>
                <a:spcPts val="1200"/>
              </a:spcAft>
            </a:pPr>
            <a:r>
              <a:rPr lang="en-US" sz="1800" b="0" i="0" u="none" strike="noStrike" dirty="0">
                <a:solidFill>
                  <a:srgbClr val="58585B"/>
                </a:solidFill>
                <a:latin typeface="Arial Narrow" panose="020B0606020202030204" pitchFamily="34" charset="0"/>
              </a:rPr>
              <a:t>All population groups reportedly </a:t>
            </a:r>
            <a:r>
              <a:rPr lang="en-US" sz="1800" b="1" i="0" u="none" strike="noStrike" dirty="0">
                <a:solidFill>
                  <a:srgbClr val="58585B"/>
                </a:solidFill>
                <a:latin typeface="Arial Narrow" panose="020B0606020202030204" pitchFamily="34" charset="0"/>
              </a:rPr>
              <a:t>had access to documentation</a:t>
            </a:r>
            <a:r>
              <a:rPr lang="en-US" sz="1800" b="0" i="0" u="none" strike="noStrike" dirty="0">
                <a:solidFill>
                  <a:srgbClr val="58585B"/>
                </a:solidFill>
                <a:latin typeface="Arial Narrow" panose="020B0606020202030204" pitchFamily="34" charset="0"/>
              </a:rPr>
              <a:t> in the departments nearest to them.</a:t>
            </a:r>
          </a:p>
        </p:txBody>
      </p:sp>
      <p:sp>
        <p:nvSpPr>
          <p:cNvPr id="24" name="Rectangle 23">
            <a:extLst>
              <a:ext uri="{FF2B5EF4-FFF2-40B4-BE49-F238E27FC236}">
                <a16:creationId xmlns:a16="http://schemas.microsoft.com/office/drawing/2014/main" id="{889FB5CE-346D-4E25-841C-97F44347012D}"/>
              </a:ext>
            </a:extLst>
          </p:cNvPr>
          <p:cNvSpPr/>
          <p:nvPr/>
        </p:nvSpPr>
        <p:spPr>
          <a:xfrm>
            <a:off x="401706" y="3810910"/>
            <a:ext cx="4555305"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public judicial mechanisms</a:t>
            </a:r>
          </a:p>
        </p:txBody>
      </p:sp>
      <p:pic>
        <p:nvPicPr>
          <p:cNvPr id="13" name="Picture 12">
            <a:extLst>
              <a:ext uri="{FF2B5EF4-FFF2-40B4-BE49-F238E27FC236}">
                <a16:creationId xmlns:a16="http://schemas.microsoft.com/office/drawing/2014/main" id="{19D35E8A-1FB8-4C1E-BA9A-E4D9C7D64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id="{60D6764F-FC99-4F52-BA21-3D205250E9A5}"/>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a:extLst>
              <a:ext uri="{FF2B5EF4-FFF2-40B4-BE49-F238E27FC236}">
                <a16:creationId xmlns:a16="http://schemas.microsoft.com/office/drawing/2014/main" id="{457C608F-ACD9-488F-824D-EF2AD0BB90CA}"/>
              </a:ext>
            </a:extLst>
          </p:cNvPr>
          <p:cNvSpPr/>
          <p:nvPr/>
        </p:nvSpPr>
        <p:spPr>
          <a:xfrm>
            <a:off x="527832" y="2016237"/>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20 KIs</a:t>
            </a:r>
          </a:p>
        </p:txBody>
      </p:sp>
      <p:sp>
        <p:nvSpPr>
          <p:cNvPr id="21" name="TextBox 20">
            <a:extLst>
              <a:ext uri="{FF2B5EF4-FFF2-40B4-BE49-F238E27FC236}">
                <a16:creationId xmlns:a16="http://schemas.microsoft.com/office/drawing/2014/main" id="{436A7A1C-9DF0-4923-8124-4CADE1B0418E}"/>
              </a:ext>
            </a:extLst>
          </p:cNvPr>
          <p:cNvSpPr txBox="1"/>
          <p:nvPr/>
        </p:nvSpPr>
        <p:spPr>
          <a:xfrm>
            <a:off x="627813" y="2679609"/>
            <a:ext cx="8096866" cy="923330"/>
          </a:xfrm>
          <a:prstGeom prst="rect">
            <a:avLst/>
          </a:prstGeom>
          <a:noFill/>
        </p:spPr>
        <p:txBody>
          <a:bodyPr wrap="square">
            <a:spAutoFit/>
          </a:bodyPr>
          <a:lstStyle/>
          <a:p>
            <a:pPr algn="just"/>
            <a:r>
              <a:rPr lang="en-US" sz="1800" b="1" i="0" u="none" strike="noStrike" dirty="0">
                <a:solidFill>
                  <a:srgbClr val="58585B"/>
                </a:solidFill>
                <a:latin typeface="Arial Narrow" panose="020B0606020202030204" pitchFamily="34" charset="0"/>
              </a:rPr>
              <a:t>IDPs</a:t>
            </a:r>
            <a:r>
              <a:rPr lang="en-US" sz="1800" b="0" i="0" u="none" strike="noStrike" dirty="0">
                <a:solidFill>
                  <a:srgbClr val="58585B"/>
                </a:solidFill>
                <a:latin typeface="Arial Narrow" panose="020B0606020202030204" pitchFamily="34" charset="0"/>
              </a:rPr>
              <a:t> and </a:t>
            </a:r>
            <a:r>
              <a:rPr lang="en-US" sz="1800" b="1" i="0" u="none" strike="noStrike" dirty="0">
                <a:solidFill>
                  <a:srgbClr val="58585B"/>
                </a:solidFill>
                <a:latin typeface="Arial Narrow" panose="020B0606020202030204" pitchFamily="34" charset="0"/>
              </a:rPr>
              <a:t>returnees </a:t>
            </a:r>
            <a:r>
              <a:rPr lang="en-US" sz="1800" b="0" i="0" u="none" strike="noStrike" dirty="0">
                <a:solidFill>
                  <a:srgbClr val="58585B"/>
                </a:solidFill>
                <a:latin typeface="Arial Narrow" panose="020B0606020202030204" pitchFamily="34" charset="0"/>
              </a:rPr>
              <a:t>have less access to basic public services due to having </a:t>
            </a:r>
            <a:r>
              <a:rPr lang="en-US" sz="1800" b="1" i="0" u="none" strike="noStrike" dirty="0">
                <a:solidFill>
                  <a:srgbClr val="58585B"/>
                </a:solidFill>
                <a:latin typeface="Arial Narrow" panose="020B0606020202030204" pitchFamily="34" charset="0"/>
              </a:rPr>
              <a:t>less connections </a:t>
            </a:r>
            <a:r>
              <a:rPr lang="en-US" sz="1800" i="0" u="none" strike="noStrike" dirty="0">
                <a:solidFill>
                  <a:srgbClr val="58585B"/>
                </a:solidFill>
                <a:latin typeface="Arial Narrow" panose="020B0606020202030204" pitchFamily="34" charset="0"/>
              </a:rPr>
              <a:t>(20 KIs) </a:t>
            </a:r>
            <a:r>
              <a:rPr lang="en-US" sz="1800" b="0" i="0" u="none" strike="noStrike" dirty="0">
                <a:solidFill>
                  <a:srgbClr val="58585B"/>
                </a:solidFill>
                <a:latin typeface="Arial Narrow" panose="020B0606020202030204" pitchFamily="34" charset="0"/>
              </a:rPr>
              <a:t>and</a:t>
            </a:r>
            <a:r>
              <a:rPr lang="en-US" sz="1800" b="1" i="0" u="none" strike="noStrike" dirty="0">
                <a:solidFill>
                  <a:srgbClr val="58585B"/>
                </a:solidFill>
                <a:latin typeface="Arial Narrow" panose="020B0606020202030204" pitchFamily="34" charset="0"/>
              </a:rPr>
              <a:t> the vulnerability criteria for support is perceived as too specific </a:t>
            </a:r>
            <a:r>
              <a:rPr lang="en-US" sz="1800" b="0" i="0" u="none" strike="noStrike" dirty="0">
                <a:solidFill>
                  <a:srgbClr val="58585B"/>
                </a:solidFill>
                <a:latin typeface="Arial Narrow" panose="020B0606020202030204" pitchFamily="34" charset="0"/>
              </a:rPr>
              <a:t>(1 KI).</a:t>
            </a:r>
          </a:p>
        </p:txBody>
      </p:sp>
    </p:spTree>
    <p:extLst>
      <p:ext uri="{BB962C8B-B14F-4D97-AF65-F5344CB8AC3E}">
        <p14:creationId xmlns:p14="http://schemas.microsoft.com/office/powerpoint/2010/main" val="127678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9B385-8FAA-444C-8A6E-06F4F68BB3AA}"/>
              </a:ext>
            </a:extLst>
          </p:cNvPr>
          <p:cNvSpPr/>
          <p:nvPr/>
        </p:nvSpPr>
        <p:spPr>
          <a:xfrm>
            <a:off x="508096" y="1275773"/>
            <a:ext cx="8635904" cy="769441"/>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humanitarian aid and presence of non=governmental organisations    </a:t>
            </a:r>
          </a:p>
          <a:p>
            <a:r>
              <a:rPr lang="en-GB" sz="2000" b="1" dirty="0">
                <a:solidFill>
                  <a:srgbClr val="EE5859"/>
                </a:solidFill>
                <a:latin typeface="Trade Gothic LT Std Bold"/>
              </a:rPr>
              <a:t>    (NGOs)</a:t>
            </a:r>
          </a:p>
        </p:txBody>
      </p:sp>
      <p:sp>
        <p:nvSpPr>
          <p:cNvPr id="15" name="Rectangle 14">
            <a:extLst>
              <a:ext uri="{FF2B5EF4-FFF2-40B4-BE49-F238E27FC236}">
                <a16:creationId xmlns:a16="http://schemas.microsoft.com/office/drawing/2014/main" id="{ADA9022D-509D-4163-B58B-A50F1E00754B}"/>
              </a:ext>
            </a:extLst>
          </p:cNvPr>
          <p:cNvSpPr/>
          <p:nvPr/>
        </p:nvSpPr>
        <p:spPr>
          <a:xfrm>
            <a:off x="651668" y="4238751"/>
            <a:ext cx="8045940" cy="369332"/>
          </a:xfrm>
          <a:prstGeom prst="rect">
            <a:avLst/>
          </a:prstGeom>
        </p:spPr>
        <p:txBody>
          <a:bodyPr wrap="square">
            <a:spAutoFit/>
          </a:bodyPr>
          <a:lstStyle/>
          <a:p>
            <a:pPr algn="just"/>
            <a:r>
              <a:rPr lang="en-US" b="1" dirty="0">
                <a:solidFill>
                  <a:srgbClr val="EE5859"/>
                </a:solidFill>
                <a:latin typeface="Trade Gothic LT Std Bold" panose="020B0804050502020204" pitchFamily="34" charset="0"/>
              </a:rPr>
              <a:t>Reported most needed projects or activities in Markaz </a:t>
            </a:r>
            <a:r>
              <a:rPr lang="en-US" b="1" dirty="0" err="1">
                <a:solidFill>
                  <a:srgbClr val="EE5859"/>
                </a:solidFill>
                <a:latin typeface="Trade Gothic LT Std Bold" panose="020B0804050502020204" pitchFamily="34" charset="0"/>
              </a:rPr>
              <a:t>Daquq</a:t>
            </a:r>
            <a:r>
              <a:rPr lang="en-US" b="1" dirty="0">
                <a:solidFill>
                  <a:srgbClr val="EE5859"/>
                </a:solidFill>
                <a:latin typeface="Trade Gothic LT Std Bold" panose="020B0804050502020204" pitchFamily="34" charset="0"/>
              </a:rPr>
              <a:t> </a:t>
            </a:r>
            <a:r>
              <a:rPr lang="en-US" sz="1600" b="1" dirty="0">
                <a:solidFill>
                  <a:srgbClr val="58595A"/>
                </a:solidFill>
                <a:latin typeface="Trade Gothic LT Std Bold" panose="020B0804050502020204" pitchFamily="34" charset="0"/>
              </a:rPr>
              <a:t>(out of 40 KIs)</a:t>
            </a:r>
            <a:endParaRPr lang="en-GB" sz="1600" b="1" dirty="0">
              <a:solidFill>
                <a:srgbClr val="EE5859"/>
              </a:solidFill>
              <a:latin typeface="Trade Gothic LT Std Bold" panose="020B0804050502020204" pitchFamily="34" charset="0"/>
            </a:endParaRPr>
          </a:p>
        </p:txBody>
      </p:sp>
      <p:sp>
        <p:nvSpPr>
          <p:cNvPr id="18" name="Rectangle 17">
            <a:extLst>
              <a:ext uri="{FF2B5EF4-FFF2-40B4-BE49-F238E27FC236}">
                <a16:creationId xmlns:a16="http://schemas.microsoft.com/office/drawing/2014/main" id="{B7506D5B-E1E8-4FF4-BB9F-81643A084010}"/>
              </a:ext>
            </a:extLst>
          </p:cNvPr>
          <p:cNvSpPr/>
          <p:nvPr/>
        </p:nvSpPr>
        <p:spPr>
          <a:xfrm>
            <a:off x="4873946" y="4607412"/>
            <a:ext cx="3133232" cy="1754326"/>
          </a:xfrm>
          <a:prstGeom prst="rect">
            <a:avLst/>
          </a:prstGeom>
        </p:spPr>
        <p:txBody>
          <a:bodyPr wrap="square">
            <a:spAutoFit/>
          </a:bodyPr>
          <a:lstStyle/>
          <a:p>
            <a:pPr marR="0" algn="just" rtl="0"/>
            <a:r>
              <a:rPr lang="en-US" sz="1600" b="0" i="0" u="none" strike="noStrike" dirty="0">
                <a:solidFill>
                  <a:srgbClr val="58585B"/>
                </a:solidFill>
                <a:latin typeface="Arial Narrow" panose="020B0606020202030204" pitchFamily="34" charset="0"/>
              </a:rPr>
              <a:t>Livelihoods</a:t>
            </a:r>
            <a:endParaRPr lang="en-US" sz="1600" b="1" i="0" u="none" strike="noStrike" dirty="0">
              <a:solidFill>
                <a:srgbClr val="94A0A9"/>
              </a:solidFill>
              <a:latin typeface="Arial Narrow" panose="020B0606020202030204" pitchFamily="34" charset="0"/>
            </a:endParaRPr>
          </a:p>
          <a:p>
            <a:pPr marR="0" algn="just" rtl="0"/>
            <a:r>
              <a:rPr lang="en-US" sz="1600" b="0" i="0" u="none" strike="noStrike" dirty="0">
                <a:solidFill>
                  <a:srgbClr val="58585B"/>
                </a:solidFill>
                <a:latin typeface="Arial Narrow" panose="020B0606020202030204" pitchFamily="34" charset="0"/>
              </a:rPr>
              <a:t>Rehabilitation</a:t>
            </a:r>
            <a:endParaRPr lang="en-US" sz="1600" b="0" i="0" u="none" strike="noStrike" dirty="0">
              <a:solidFill>
                <a:srgbClr val="ED5959"/>
              </a:solidFill>
              <a:latin typeface="Arial Narrow" panose="020B0606020202030204" pitchFamily="34" charset="0"/>
            </a:endParaRPr>
          </a:p>
          <a:p>
            <a:pPr marR="0" algn="just" rtl="0"/>
            <a:r>
              <a:rPr lang="en-US" sz="1600" b="0" i="0" u="none" strike="noStrike" dirty="0">
                <a:solidFill>
                  <a:srgbClr val="58585B"/>
                </a:solidFill>
                <a:latin typeface="Arial Narrow" panose="020B0606020202030204" pitchFamily="34" charset="0"/>
              </a:rPr>
              <a:t>Water and sanitation </a:t>
            </a:r>
          </a:p>
          <a:p>
            <a:pPr marR="0" algn="just" rtl="0"/>
            <a:r>
              <a:rPr lang="en-US" sz="1600" b="0" i="0" u="none" strike="noStrike" dirty="0">
                <a:solidFill>
                  <a:srgbClr val="58585B"/>
                </a:solidFill>
                <a:latin typeface="Arial Narrow" panose="020B0606020202030204" pitchFamily="34" charset="0"/>
              </a:rPr>
              <a:t>Social cohesion</a:t>
            </a:r>
          </a:p>
          <a:p>
            <a:pPr marR="0" algn="just" rtl="0"/>
            <a:r>
              <a:rPr lang="en-US" sz="1600" b="0" i="0" u="none" strike="noStrike" dirty="0">
                <a:solidFill>
                  <a:srgbClr val="58585B"/>
                </a:solidFill>
                <a:latin typeface="Arial Narrow" panose="020B0606020202030204" pitchFamily="34" charset="0"/>
              </a:rPr>
              <a:t>Psycho-social support</a:t>
            </a:r>
          </a:p>
          <a:p>
            <a:pPr marR="0" algn="just" rtl="0"/>
            <a:r>
              <a:rPr lang="en-US" sz="1600" b="0" i="0" u="none" strike="noStrike" dirty="0">
                <a:solidFill>
                  <a:srgbClr val="58585B"/>
                </a:solidFill>
                <a:latin typeface="Arial Narrow" panose="020B0606020202030204" pitchFamily="34" charset="0"/>
              </a:rPr>
              <a:t>Monthly cash assistance</a:t>
            </a:r>
          </a:p>
        </p:txBody>
      </p:sp>
      <p:sp>
        <p:nvSpPr>
          <p:cNvPr id="19" name="Rectangle 18">
            <a:extLst>
              <a:ext uri="{FF2B5EF4-FFF2-40B4-BE49-F238E27FC236}">
                <a16:creationId xmlns:a16="http://schemas.microsoft.com/office/drawing/2014/main" id="{9745A5D4-8279-4FED-A451-88B3E15D5228}"/>
              </a:ext>
            </a:extLst>
          </p:cNvPr>
          <p:cNvSpPr/>
          <p:nvPr/>
        </p:nvSpPr>
        <p:spPr>
          <a:xfrm>
            <a:off x="7463546" y="4633697"/>
            <a:ext cx="845508" cy="1569660"/>
          </a:xfrm>
          <a:prstGeom prst="rect">
            <a:avLst/>
          </a:prstGeom>
        </p:spPr>
        <p:txBody>
          <a:bodyPr wrap="square">
            <a:spAutoFit/>
          </a:bodyPr>
          <a:lstStyle/>
          <a:p>
            <a:pPr marR="0" algn="just" rtl="0"/>
            <a:r>
              <a:rPr lang="en-US" sz="1600" b="1" i="0" u="none" strike="noStrike" dirty="0">
                <a:solidFill>
                  <a:srgbClr val="58585B"/>
                </a:solidFill>
                <a:latin typeface="Arial Narrow" panose="020B0606020202030204" pitchFamily="34" charset="0"/>
              </a:rPr>
              <a:t>26 KIs</a:t>
            </a:r>
            <a:endParaRPr lang="en-US" sz="1600" b="1" i="0" u="none" strike="noStrike" dirty="0">
              <a:solidFill>
                <a:srgbClr val="94A0A9"/>
              </a:solidFill>
              <a:latin typeface="Arial Narrow" panose="020B0606020202030204" pitchFamily="34" charset="0"/>
            </a:endParaRPr>
          </a:p>
          <a:p>
            <a:pPr marR="0" algn="just" rtl="0"/>
            <a:r>
              <a:rPr lang="en-US" sz="1600" b="0" i="0" u="none" strike="noStrike" dirty="0">
                <a:solidFill>
                  <a:srgbClr val="58585B"/>
                </a:solidFill>
                <a:latin typeface="Arial Narrow" panose="020B0606020202030204" pitchFamily="34" charset="0"/>
              </a:rPr>
              <a:t>  </a:t>
            </a:r>
            <a:r>
              <a:rPr lang="en-US" sz="1600" b="1" i="0" u="none" strike="noStrike" dirty="0">
                <a:solidFill>
                  <a:srgbClr val="95A0A9"/>
                </a:solidFill>
                <a:latin typeface="Arial Narrow" panose="020B0606020202030204" pitchFamily="34" charset="0"/>
              </a:rPr>
              <a:t>6 KIs</a:t>
            </a:r>
          </a:p>
          <a:p>
            <a:pPr marR="0" algn="just" rtl="0"/>
            <a:r>
              <a:rPr lang="en-US" sz="1600" b="1" i="0" u="none" strike="noStrike" dirty="0">
                <a:solidFill>
                  <a:srgbClr val="EE5859"/>
                </a:solidFill>
                <a:latin typeface="Arial Narrow" panose="020B0606020202030204" pitchFamily="34" charset="0"/>
              </a:rPr>
              <a:t>  </a:t>
            </a:r>
            <a:r>
              <a:rPr lang="en-US" sz="1600" b="1" i="0" u="none" strike="noStrike" dirty="0">
                <a:solidFill>
                  <a:srgbClr val="F6A4A4"/>
                </a:solidFill>
                <a:latin typeface="Arial Narrow" panose="020B0606020202030204" pitchFamily="34" charset="0"/>
              </a:rPr>
              <a:t>4 KIs</a:t>
            </a:r>
          </a:p>
          <a:p>
            <a:pPr marR="0" algn="just" rtl="0"/>
            <a:r>
              <a:rPr lang="en-US" sz="1600" b="1" i="0" u="none" strike="noStrike" dirty="0">
                <a:solidFill>
                  <a:srgbClr val="EE5859"/>
                </a:solidFill>
                <a:latin typeface="Arial Narrow" panose="020B0606020202030204" pitchFamily="34" charset="0"/>
              </a:rPr>
              <a:t>  </a:t>
            </a:r>
            <a:r>
              <a:rPr lang="en-US" sz="1600" b="1" i="0" u="none" strike="noStrike" dirty="0">
                <a:solidFill>
                  <a:srgbClr val="D1D2D4"/>
                </a:solidFill>
                <a:latin typeface="Arial Narrow" panose="020B0606020202030204" pitchFamily="34" charset="0"/>
              </a:rPr>
              <a:t>2 KIs</a:t>
            </a:r>
            <a:endParaRPr lang="en-US" sz="1600" b="1" i="0" u="none" strike="noStrike" dirty="0">
              <a:solidFill>
                <a:srgbClr val="EE5859"/>
              </a:solidFill>
              <a:latin typeface="Arial Narrow" panose="020B0606020202030204" pitchFamily="34" charset="0"/>
            </a:endParaRPr>
          </a:p>
          <a:p>
            <a:pPr marR="0" algn="just" rtl="0"/>
            <a:r>
              <a:rPr lang="en-US" sz="1600" b="1" i="0" u="none" strike="noStrike" dirty="0">
                <a:solidFill>
                  <a:srgbClr val="F89E59"/>
                </a:solidFill>
                <a:latin typeface="Arial Narrow" panose="020B0606020202030204" pitchFamily="34" charset="0"/>
              </a:rPr>
              <a:t>  </a:t>
            </a:r>
            <a:r>
              <a:rPr lang="en-US" sz="1600" b="1" i="0" u="none" strike="noStrike" dirty="0">
                <a:solidFill>
                  <a:srgbClr val="EE5859"/>
                </a:solidFill>
                <a:latin typeface="Arial Narrow" panose="020B0606020202030204" pitchFamily="34" charset="0"/>
              </a:rPr>
              <a:t>1 KI</a:t>
            </a:r>
          </a:p>
          <a:p>
            <a:pPr marR="0" algn="just" rtl="0"/>
            <a:r>
              <a:rPr lang="en-US" sz="1600" b="1" i="0" u="none" strike="noStrike" dirty="0">
                <a:solidFill>
                  <a:srgbClr val="EE5859"/>
                </a:solidFill>
                <a:latin typeface="Arial Narrow" panose="020B0606020202030204" pitchFamily="34" charset="0"/>
              </a:rPr>
              <a:t>  </a:t>
            </a:r>
            <a:r>
              <a:rPr lang="en-US" sz="1600" b="1" i="0" u="none" strike="noStrike" dirty="0">
                <a:solidFill>
                  <a:srgbClr val="D2CBB8"/>
                </a:solidFill>
                <a:latin typeface="Arial Narrow" panose="020B0606020202030204" pitchFamily="34" charset="0"/>
              </a:rPr>
              <a:t>1 KI</a:t>
            </a:r>
            <a:endParaRPr lang="en-US" sz="1600" dirty="0">
              <a:solidFill>
                <a:srgbClr val="F08C8F"/>
              </a:solidFill>
            </a:endParaRPr>
          </a:p>
        </p:txBody>
      </p:sp>
      <p:sp>
        <p:nvSpPr>
          <p:cNvPr id="23" name="Title 1">
            <a:extLst>
              <a:ext uri="{FF2B5EF4-FFF2-40B4-BE49-F238E27FC236}">
                <a16:creationId xmlns:a16="http://schemas.microsoft.com/office/drawing/2014/main"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on access to services and assistance – data reported by KIs</a:t>
            </a:r>
            <a:endParaRPr lang="en-GB" sz="3200" dirty="0"/>
          </a:p>
        </p:txBody>
      </p:sp>
      <p:pic>
        <p:nvPicPr>
          <p:cNvPr id="11" name="Picture 10">
            <a:extLst>
              <a:ext uri="{FF2B5EF4-FFF2-40B4-BE49-F238E27FC236}">
                <a16:creationId xmlns:a16="http://schemas.microsoft.com/office/drawing/2014/main" id="{62486B96-0092-4E1B-A685-B7FBCA8E9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3" name="TextBox 12">
            <a:extLst>
              <a:ext uri="{FF2B5EF4-FFF2-40B4-BE49-F238E27FC236}">
                <a16:creationId xmlns:a16="http://schemas.microsoft.com/office/drawing/2014/main" id="{A552B198-F791-4F58-8985-580D003DD9BA}"/>
              </a:ext>
            </a:extLst>
          </p:cNvPr>
          <p:cNvSpPr txBox="1"/>
          <p:nvPr/>
        </p:nvSpPr>
        <p:spPr>
          <a:xfrm>
            <a:off x="1470794" y="1997708"/>
            <a:ext cx="7226813" cy="646331"/>
          </a:xfrm>
          <a:prstGeom prst="rect">
            <a:avLst/>
          </a:prstGeom>
          <a:noFill/>
        </p:spPr>
        <p:txBody>
          <a:bodyPr wrap="square">
            <a:spAutoFit/>
          </a:bodyPr>
          <a:lstStyle/>
          <a:p>
            <a:pPr marR="0" algn="just" rtl="0"/>
            <a:r>
              <a:rPr lang="en-US" sz="1800" i="0" u="none" strike="noStrike" dirty="0">
                <a:solidFill>
                  <a:srgbClr val="58585B"/>
                </a:solidFill>
                <a:latin typeface="Arial Narrow" panose="020B0606020202030204" pitchFamily="34" charset="0"/>
              </a:rPr>
              <a:t>(out of 40) </a:t>
            </a:r>
            <a:r>
              <a:rPr lang="en-US" sz="1800" b="0" i="0" u="none" strike="noStrike" dirty="0">
                <a:solidFill>
                  <a:srgbClr val="58585B"/>
                </a:solidFill>
                <a:latin typeface="Arial Narrow" panose="020B0606020202030204" pitchFamily="34" charset="0"/>
              </a:rPr>
              <a:t>reported that there are NGOs implementing activities and projects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a:t>
            </a:r>
          </a:p>
        </p:txBody>
      </p:sp>
      <p:sp>
        <p:nvSpPr>
          <p:cNvPr id="14" name="Rectangle 13">
            <a:extLst>
              <a:ext uri="{FF2B5EF4-FFF2-40B4-BE49-F238E27FC236}">
                <a16:creationId xmlns:a16="http://schemas.microsoft.com/office/drawing/2014/main" id="{CE1B9AD1-1508-4DFF-9C7D-2E674615AA9E}"/>
              </a:ext>
            </a:extLst>
          </p:cNvPr>
          <p:cNvSpPr/>
          <p:nvPr/>
        </p:nvSpPr>
        <p:spPr>
          <a:xfrm>
            <a:off x="680194" y="2076793"/>
            <a:ext cx="790601"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7 KIs</a:t>
            </a:r>
          </a:p>
        </p:txBody>
      </p:sp>
      <p:sp>
        <p:nvSpPr>
          <p:cNvPr id="17" name="TextBox 16">
            <a:extLst>
              <a:ext uri="{FF2B5EF4-FFF2-40B4-BE49-F238E27FC236}">
                <a16:creationId xmlns:a16="http://schemas.microsoft.com/office/drawing/2014/main" id="{AEA4EA1C-7C5C-4CB1-9011-49001ADC3535}"/>
              </a:ext>
            </a:extLst>
          </p:cNvPr>
          <p:cNvSpPr txBox="1"/>
          <p:nvPr/>
        </p:nvSpPr>
        <p:spPr>
          <a:xfrm>
            <a:off x="808409" y="3222861"/>
            <a:ext cx="4572000" cy="830997"/>
          </a:xfrm>
          <a:prstGeom prst="rect">
            <a:avLst/>
          </a:prstGeom>
          <a:noFill/>
        </p:spPr>
        <p:txBody>
          <a:bodyPr wrap="square">
            <a:spAutoFit/>
          </a:bodyPr>
          <a:lstStyle/>
          <a:p>
            <a:pPr marR="0" algn="just" rtl="0"/>
            <a:r>
              <a:rPr lang="en-US" sz="1600" b="0" i="0" u="none" strike="noStrike" dirty="0">
                <a:solidFill>
                  <a:srgbClr val="58585B"/>
                </a:solidFill>
                <a:latin typeface="Arial Narrow" panose="020B0606020202030204" pitchFamily="34" charset="0"/>
              </a:rPr>
              <a:t>Non-food items (NFI) distributions	                    </a:t>
            </a:r>
            <a:r>
              <a:rPr lang="en-US" sz="1600" b="1" i="0" u="none" strike="noStrike" dirty="0">
                <a:solidFill>
                  <a:srgbClr val="95A0A9"/>
                </a:solidFill>
                <a:latin typeface="Arial Narrow" panose="020B0606020202030204" pitchFamily="34" charset="0"/>
              </a:rPr>
              <a:t>5 KIs</a:t>
            </a:r>
            <a:endParaRPr lang="en-US" sz="1600" b="1" i="0" u="none" strike="noStrike" dirty="0">
              <a:solidFill>
                <a:srgbClr val="58585B"/>
              </a:solidFill>
              <a:latin typeface="Arial Narrow" panose="020B0606020202030204" pitchFamily="34" charset="0"/>
            </a:endParaRPr>
          </a:p>
          <a:p>
            <a:pPr marR="0" algn="just" rtl="0"/>
            <a:r>
              <a:rPr lang="en-US" sz="1600" b="0" i="0" u="none" strike="noStrike" dirty="0">
                <a:solidFill>
                  <a:srgbClr val="58585B"/>
                </a:solidFill>
                <a:latin typeface="Arial Narrow" panose="020B0606020202030204" pitchFamily="34" charset="0"/>
              </a:rPr>
              <a:t>Food security </a:t>
            </a:r>
            <a:r>
              <a:rPr lang="en-US" sz="1600" b="0" i="0" u="none" strike="noStrike" dirty="0" err="1">
                <a:solidFill>
                  <a:srgbClr val="58585B"/>
                </a:solidFill>
                <a:latin typeface="Arial Narrow" panose="020B0606020202030204" pitchFamily="34" charset="0"/>
              </a:rPr>
              <a:t>programmes</a:t>
            </a:r>
            <a:r>
              <a:rPr lang="en-US" sz="1600" b="0" i="0" u="none" strike="noStrike" dirty="0">
                <a:solidFill>
                  <a:srgbClr val="58585B"/>
                </a:solidFill>
                <a:latin typeface="Arial Narrow" panose="020B0606020202030204" pitchFamily="34" charset="0"/>
              </a:rPr>
              <a:t>	 	</a:t>
            </a:r>
            <a:r>
              <a:rPr lang="en-US" sz="1600" b="1" i="0" u="none" strike="noStrike" dirty="0">
                <a:solidFill>
                  <a:srgbClr val="EE5859"/>
                </a:solidFill>
                <a:latin typeface="Arial Narrow" panose="020B0606020202030204" pitchFamily="34" charset="0"/>
              </a:rPr>
              <a:t>1 KI</a:t>
            </a:r>
            <a:endParaRPr lang="en-US" sz="1600" b="1" i="0" u="none" strike="noStrike" dirty="0">
              <a:solidFill>
                <a:srgbClr val="94A0A9"/>
              </a:solidFill>
              <a:latin typeface="Arial Narrow" panose="020B0606020202030204" pitchFamily="34" charset="0"/>
            </a:endParaRPr>
          </a:p>
          <a:p>
            <a:pPr marR="0" algn="just" rtl="0"/>
            <a:r>
              <a:rPr lang="en-GB" sz="1600" b="0" i="0" u="none" strike="noStrike" dirty="0">
                <a:solidFill>
                  <a:srgbClr val="58585B"/>
                </a:solidFill>
                <a:latin typeface="Arial Narrow" panose="020B0606020202030204" pitchFamily="34" charset="0"/>
              </a:rPr>
              <a:t>Shelter rehabilitation			</a:t>
            </a:r>
            <a:r>
              <a:rPr lang="en-GB" sz="1600" b="1" i="0" u="none" strike="noStrike" dirty="0">
                <a:solidFill>
                  <a:srgbClr val="58585B"/>
                </a:solidFill>
                <a:latin typeface="Arial Narrow" panose="020B0606020202030204" pitchFamily="34" charset="0"/>
              </a:rPr>
              <a:t>1 KI</a:t>
            </a:r>
            <a:endParaRPr lang="en-GB" sz="1600" b="1" i="0" u="none" strike="noStrike" dirty="0">
              <a:solidFill>
                <a:srgbClr val="D2CBB8"/>
              </a:solidFill>
              <a:latin typeface="Arial Narrow" panose="020B0606020202030204" pitchFamily="34" charset="0"/>
            </a:endParaRPr>
          </a:p>
        </p:txBody>
      </p:sp>
      <p:pic>
        <p:nvPicPr>
          <p:cNvPr id="9" name="Picture 8">
            <a:extLst>
              <a:ext uri="{FF2B5EF4-FFF2-40B4-BE49-F238E27FC236}">
                <a16:creationId xmlns:a16="http://schemas.microsoft.com/office/drawing/2014/main" id="{70587C69-E179-4240-A542-7455A1D3FD49}"/>
              </a:ext>
            </a:extLst>
          </p:cNvPr>
          <p:cNvPicPr>
            <a:picLocks noChangeAspect="1"/>
          </p:cNvPicPr>
          <p:nvPr/>
        </p:nvPicPr>
        <p:blipFill>
          <a:blip r:embed="rId4"/>
          <a:stretch>
            <a:fillRect/>
          </a:stretch>
        </p:blipFill>
        <p:spPr>
          <a:xfrm>
            <a:off x="5552872" y="2922448"/>
            <a:ext cx="1457528" cy="1362265"/>
          </a:xfrm>
          <a:prstGeom prst="rect">
            <a:avLst/>
          </a:prstGeom>
        </p:spPr>
      </p:pic>
      <p:pic>
        <p:nvPicPr>
          <p:cNvPr id="20" name="Picture 19">
            <a:extLst>
              <a:ext uri="{FF2B5EF4-FFF2-40B4-BE49-F238E27FC236}">
                <a16:creationId xmlns:a16="http://schemas.microsoft.com/office/drawing/2014/main" id="{79647BB3-E357-4129-9A3F-83E43A5DD795}"/>
              </a:ext>
            </a:extLst>
          </p:cNvPr>
          <p:cNvPicPr>
            <a:picLocks noChangeAspect="1"/>
          </p:cNvPicPr>
          <p:nvPr/>
        </p:nvPicPr>
        <p:blipFill>
          <a:blip r:embed="rId5"/>
          <a:stretch>
            <a:fillRect/>
          </a:stretch>
        </p:blipFill>
        <p:spPr>
          <a:xfrm>
            <a:off x="808409" y="4969535"/>
            <a:ext cx="3439005" cy="885949"/>
          </a:xfrm>
          <a:prstGeom prst="rect">
            <a:avLst/>
          </a:prstGeom>
        </p:spPr>
      </p:pic>
      <p:sp>
        <p:nvSpPr>
          <p:cNvPr id="21" name="TextBox 20">
            <a:extLst>
              <a:ext uri="{FF2B5EF4-FFF2-40B4-BE49-F238E27FC236}">
                <a16:creationId xmlns:a16="http://schemas.microsoft.com/office/drawing/2014/main" id="{4495998A-F3C8-45B5-A543-C42A8D968B03}"/>
              </a:ext>
            </a:extLst>
          </p:cNvPr>
          <p:cNvSpPr txBox="1"/>
          <p:nvPr/>
        </p:nvSpPr>
        <p:spPr>
          <a:xfrm>
            <a:off x="651666" y="2730631"/>
            <a:ext cx="7602647" cy="369332"/>
          </a:xfrm>
          <a:prstGeom prst="rect">
            <a:avLst/>
          </a:prstGeom>
          <a:noFill/>
        </p:spPr>
        <p:txBody>
          <a:bodyPr wrap="square">
            <a:spAutoFit/>
          </a:bodyPr>
          <a:lstStyle/>
          <a:p>
            <a:pPr marR="0" algn="l" rtl="0"/>
            <a:r>
              <a:rPr lang="en-US" sz="1800" b="1" i="0" u="none" strike="noStrike" dirty="0">
                <a:solidFill>
                  <a:srgbClr val="EE5859"/>
                </a:solidFill>
                <a:latin typeface="Trade Gothic LT Std Bold" panose="020B0804050502020204" pitchFamily="34" charset="0"/>
              </a:rPr>
              <a:t>Reported activities implemented by NGOs </a:t>
            </a:r>
            <a:r>
              <a:rPr lang="en-US" sz="1600" b="1" i="0" u="none" strike="noStrike" dirty="0">
                <a:solidFill>
                  <a:srgbClr val="58595A"/>
                </a:solidFill>
                <a:latin typeface="Trade Gothic LT Std Bold" panose="020B0804050502020204" pitchFamily="34" charset="0"/>
              </a:rPr>
              <a:t>(out of 7 KIs)</a:t>
            </a:r>
          </a:p>
        </p:txBody>
      </p:sp>
    </p:spTree>
    <p:extLst>
      <p:ext uri="{BB962C8B-B14F-4D97-AF65-F5344CB8AC3E}">
        <p14:creationId xmlns:p14="http://schemas.microsoft.com/office/powerpoint/2010/main" val="2628821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B0426-9940-4F2F-A14A-EE1C5155940A}"/>
              </a:ext>
            </a:extLst>
          </p:cNvPr>
          <p:cNvSpPr/>
          <p:nvPr/>
        </p:nvSpPr>
        <p:spPr>
          <a:xfrm>
            <a:off x="502921" y="1276904"/>
            <a:ext cx="393673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livelihoods </a:t>
            </a:r>
          </a:p>
        </p:txBody>
      </p:sp>
      <p:sp>
        <p:nvSpPr>
          <p:cNvPr id="8" name="Rectangle 7">
            <a:extLst>
              <a:ext uri="{FF2B5EF4-FFF2-40B4-BE49-F238E27FC236}">
                <a16:creationId xmlns:a16="http://schemas.microsoft.com/office/drawing/2014/main" id="{CB5F7091-BC46-489F-B545-96556B3EECA1}"/>
              </a:ext>
            </a:extLst>
          </p:cNvPr>
          <p:cNvSpPr/>
          <p:nvPr/>
        </p:nvSpPr>
        <p:spPr>
          <a:xfrm>
            <a:off x="1481832" y="1912430"/>
            <a:ext cx="7318143" cy="369332"/>
          </a:xfrm>
          <a:prstGeom prst="rect">
            <a:avLst/>
          </a:prstGeom>
        </p:spPr>
        <p:txBody>
          <a:bodyPr wrap="square">
            <a:spAutoFit/>
          </a:bodyPr>
          <a:lstStyle/>
          <a:p>
            <a:pPr algn="just"/>
            <a:r>
              <a:rPr lang="en-US" sz="1800" b="0" i="0" u="none" strike="noStrike" dirty="0">
                <a:solidFill>
                  <a:srgbClr val="58585B"/>
                </a:solidFill>
                <a:latin typeface="Arial Narrow" panose="020B0606020202030204" pitchFamily="34" charset="0"/>
              </a:rPr>
              <a:t>(out of 40) reported that access to livelihoods was </a:t>
            </a:r>
            <a:r>
              <a:rPr lang="en-US" sz="1800" b="1" i="0" u="none" strike="noStrike" dirty="0">
                <a:solidFill>
                  <a:srgbClr val="58585B"/>
                </a:solidFill>
                <a:latin typeface="Arial Narrow" panose="020B0606020202030204" pitchFamily="34" charset="0"/>
              </a:rPr>
              <a:t>unequal</a:t>
            </a:r>
            <a:r>
              <a:rPr lang="en-US" sz="1800" b="0" i="0" u="none" strike="noStrike" dirty="0">
                <a:solidFill>
                  <a:srgbClr val="58585B"/>
                </a:solidFill>
                <a:latin typeface="Arial Narrow" panose="020B0606020202030204" pitchFamily="34" charset="0"/>
              </a:rPr>
              <a:t>. </a:t>
            </a:r>
          </a:p>
        </p:txBody>
      </p:sp>
      <p:sp>
        <p:nvSpPr>
          <p:cNvPr id="19" name="Title 1">
            <a:extLst>
              <a:ext uri="{FF2B5EF4-FFF2-40B4-BE49-F238E27FC236}">
                <a16:creationId xmlns:a16="http://schemas.microsoft.com/office/drawing/2014/main"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on access to services and assistance – data reported by KIs</a:t>
            </a:r>
            <a:endParaRPr lang="en-GB" sz="3200" dirty="0"/>
          </a:p>
        </p:txBody>
      </p:sp>
      <p:sp>
        <p:nvSpPr>
          <p:cNvPr id="3" name="Rectangle 2">
            <a:extLst>
              <a:ext uri="{FF2B5EF4-FFF2-40B4-BE49-F238E27FC236}">
                <a16:creationId xmlns:a16="http://schemas.microsoft.com/office/drawing/2014/main"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4" name="TextBox 13">
            <a:extLst>
              <a:ext uri="{FF2B5EF4-FFF2-40B4-BE49-F238E27FC236}">
                <a16:creationId xmlns:a16="http://schemas.microsoft.com/office/drawing/2014/main" id="{8BEE33DA-812B-4DC8-9A18-40CF8BF6C9EE}"/>
              </a:ext>
            </a:extLst>
          </p:cNvPr>
          <p:cNvSpPr txBox="1"/>
          <p:nvPr/>
        </p:nvSpPr>
        <p:spPr>
          <a:xfrm>
            <a:off x="541420" y="2789252"/>
            <a:ext cx="8196771" cy="646331"/>
          </a:xfrm>
          <a:prstGeom prst="rect">
            <a:avLst/>
          </a:prstGeom>
          <a:noFill/>
        </p:spPr>
        <p:txBody>
          <a:bodyPr wrap="square">
            <a:spAutoFit/>
          </a:bodyPr>
          <a:lstStyle/>
          <a:p>
            <a:pPr marR="0" algn="just" rtl="0"/>
            <a:r>
              <a:rPr lang="en-US" sz="1800" b="1" i="0" u="none" strike="noStrike" dirty="0">
                <a:solidFill>
                  <a:srgbClr val="EE5859"/>
                </a:solidFill>
                <a:latin typeface="Trade Gothic LT Std Bold" panose="020B0804050502020204" pitchFamily="34" charset="0"/>
              </a:rPr>
              <a:t>Types of jobs reportedly available in Markaz </a:t>
            </a:r>
            <a:r>
              <a:rPr lang="en-US" sz="1800" b="1" i="0" u="none" strike="noStrike" dirty="0" err="1">
                <a:solidFill>
                  <a:srgbClr val="EE5859"/>
                </a:solidFill>
                <a:latin typeface="Trade Gothic LT Std Bold" panose="020B0804050502020204" pitchFamily="34" charset="0"/>
              </a:rPr>
              <a:t>Daquq</a:t>
            </a:r>
            <a:r>
              <a:rPr lang="en-US" sz="1800" b="1" i="0" u="none" strike="noStrike" dirty="0">
                <a:solidFill>
                  <a:srgbClr val="EE5859"/>
                </a:solidFill>
                <a:latin typeface="Trade Gothic LT Std Bold" panose="020B0804050502020204" pitchFamily="34" charset="0"/>
              </a:rPr>
              <a:t> in 2014 compared to December 2020 </a:t>
            </a:r>
            <a:r>
              <a:rPr lang="en-US" sz="1600" b="1" i="0" u="none" strike="noStrike" dirty="0">
                <a:solidFill>
                  <a:srgbClr val="323232"/>
                </a:solidFill>
                <a:latin typeface="Trade Gothic LT Std Bold" panose="020B0804050502020204" pitchFamily="34" charset="0"/>
              </a:rPr>
              <a:t>(out of 40 KIs)*</a:t>
            </a:r>
          </a:p>
        </p:txBody>
      </p:sp>
      <p:sp>
        <p:nvSpPr>
          <p:cNvPr id="16" name="TextBox 15">
            <a:extLst>
              <a:ext uri="{FF2B5EF4-FFF2-40B4-BE49-F238E27FC236}">
                <a16:creationId xmlns:a16="http://schemas.microsoft.com/office/drawing/2014/main" id="{CF3579AD-D955-46D7-BA6C-79075983C6F0}"/>
              </a:ext>
            </a:extLst>
          </p:cNvPr>
          <p:cNvSpPr txBox="1"/>
          <p:nvPr/>
        </p:nvSpPr>
        <p:spPr>
          <a:xfrm>
            <a:off x="3116403" y="3686167"/>
            <a:ext cx="2630452" cy="1815882"/>
          </a:xfrm>
          <a:prstGeom prst="rect">
            <a:avLst/>
          </a:prstGeom>
          <a:noFill/>
        </p:spPr>
        <p:txBody>
          <a:bodyPr wrap="square">
            <a:spAutoFit/>
          </a:bodyPr>
          <a:lstStyle/>
          <a:p>
            <a:pPr marR="0" algn="ctr" rtl="0"/>
            <a:r>
              <a:rPr lang="en-GB" sz="1600" b="0" i="0" u="none" strike="noStrike" dirty="0">
                <a:solidFill>
                  <a:srgbClr val="58585B"/>
                </a:solidFill>
                <a:latin typeface="Arial Narrow" panose="020B0606020202030204" pitchFamily="34" charset="0"/>
              </a:rPr>
              <a:t>Agriculture</a:t>
            </a:r>
          </a:p>
          <a:p>
            <a:pPr marR="0" algn="ctr" rtl="0"/>
            <a:r>
              <a:rPr lang="en-GB" sz="1600" b="0" i="0" u="none" strike="noStrike" dirty="0">
                <a:solidFill>
                  <a:srgbClr val="58585B"/>
                </a:solidFill>
                <a:latin typeface="Arial Narrow" panose="020B0606020202030204" pitchFamily="34" charset="0"/>
              </a:rPr>
              <a:t>Finance</a:t>
            </a:r>
          </a:p>
          <a:p>
            <a:pPr marR="0" algn="ctr" rtl="0"/>
            <a:r>
              <a:rPr lang="en-GB" sz="1600" b="0" i="0" u="none" strike="noStrike" dirty="0">
                <a:solidFill>
                  <a:srgbClr val="58585B"/>
                </a:solidFill>
                <a:latin typeface="Arial Narrow" panose="020B0606020202030204" pitchFamily="34" charset="0"/>
              </a:rPr>
              <a:t>Public education</a:t>
            </a:r>
          </a:p>
          <a:p>
            <a:pPr marR="0" algn="ctr" rtl="0"/>
            <a:r>
              <a:rPr lang="en-GB" sz="1600" b="0" i="0" u="none" strike="noStrike" dirty="0">
                <a:solidFill>
                  <a:srgbClr val="58585B"/>
                </a:solidFill>
                <a:latin typeface="Arial Narrow" panose="020B0606020202030204" pitchFamily="34" charset="0"/>
              </a:rPr>
              <a:t>Construction</a:t>
            </a:r>
          </a:p>
          <a:p>
            <a:pPr marR="0" algn="ctr" rtl="0"/>
            <a:r>
              <a:rPr lang="en-US" sz="1600" b="0" i="0" u="none" strike="noStrike" dirty="0">
                <a:solidFill>
                  <a:srgbClr val="58585B"/>
                </a:solidFill>
                <a:latin typeface="Arial Narrow" panose="020B0606020202030204" pitchFamily="34" charset="0"/>
              </a:rPr>
              <a:t>Public administration/defense</a:t>
            </a:r>
            <a:endParaRPr lang="en-US" sz="1600" b="1" i="0" u="none" strike="noStrike" dirty="0">
              <a:solidFill>
                <a:srgbClr val="58585B"/>
              </a:solidFill>
              <a:latin typeface="Arial Narrow" panose="020B0606020202030204" pitchFamily="34" charset="0"/>
            </a:endParaRPr>
          </a:p>
          <a:p>
            <a:pPr marR="0" algn="ctr" rtl="0"/>
            <a:r>
              <a:rPr lang="en-GB" sz="1600" b="0" i="0" u="none" strike="noStrike" dirty="0">
                <a:solidFill>
                  <a:srgbClr val="58585B"/>
                </a:solidFill>
                <a:latin typeface="Arial Narrow" panose="020B0606020202030204" pitchFamily="34" charset="0"/>
              </a:rPr>
              <a:t>Manufacturing</a:t>
            </a:r>
          </a:p>
          <a:p>
            <a:pPr marR="0" algn="ctr" rtl="0"/>
            <a:r>
              <a:rPr lang="en-GB" sz="1600" b="0" i="0" u="none" strike="noStrike" dirty="0">
                <a:solidFill>
                  <a:srgbClr val="58585B"/>
                </a:solidFill>
                <a:latin typeface="Arial Narrow" panose="020B0606020202030204" pitchFamily="34" charset="0"/>
              </a:rPr>
              <a:t>Transportation</a:t>
            </a:r>
            <a:endParaRPr lang="en-US" sz="1600" dirty="0">
              <a:solidFill>
                <a:srgbClr val="58585A"/>
              </a:solidFill>
            </a:endParaRPr>
          </a:p>
        </p:txBody>
      </p:sp>
      <p:sp>
        <p:nvSpPr>
          <p:cNvPr id="20" name="TextBox 19">
            <a:extLst>
              <a:ext uri="{FF2B5EF4-FFF2-40B4-BE49-F238E27FC236}">
                <a16:creationId xmlns:a16="http://schemas.microsoft.com/office/drawing/2014/main" id="{260E290B-3D8A-4BC7-B4BB-D6E5405DF04D}"/>
              </a:ext>
            </a:extLst>
          </p:cNvPr>
          <p:cNvSpPr txBox="1"/>
          <p:nvPr/>
        </p:nvSpPr>
        <p:spPr>
          <a:xfrm>
            <a:off x="2458995" y="3314500"/>
            <a:ext cx="4899946" cy="338554"/>
          </a:xfrm>
          <a:prstGeom prst="rect">
            <a:avLst/>
          </a:prstGeom>
          <a:noFill/>
        </p:spPr>
        <p:txBody>
          <a:bodyPr wrap="square">
            <a:spAutoFit/>
          </a:bodyPr>
          <a:lstStyle/>
          <a:p>
            <a:pPr marR="0" algn="just" rtl="0"/>
            <a:r>
              <a:rPr lang="en-GB" sz="1600" b="1" i="0" u="none" strike="noStrike" dirty="0">
                <a:solidFill>
                  <a:srgbClr val="58585A"/>
                </a:solidFill>
                <a:latin typeface="Arial Narrow" panose="020B0606020202030204" pitchFamily="34" charset="0"/>
              </a:rPr>
              <a:t>2014                                                                  December 2020</a:t>
            </a:r>
          </a:p>
        </p:txBody>
      </p:sp>
      <p:pic>
        <p:nvPicPr>
          <p:cNvPr id="15" name="Picture 14">
            <a:extLst>
              <a:ext uri="{FF2B5EF4-FFF2-40B4-BE49-F238E27FC236}">
                <a16:creationId xmlns:a16="http://schemas.microsoft.com/office/drawing/2014/main" id="{CB65F0E9-6B57-4B0F-B0C6-5C8EA37DE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7" name="Rectangle 16">
            <a:extLst>
              <a:ext uri="{FF2B5EF4-FFF2-40B4-BE49-F238E27FC236}">
                <a16:creationId xmlns:a16="http://schemas.microsoft.com/office/drawing/2014/main" id="{EFCD7FC5-7B3D-4C76-A442-FE59A3BD1C8E}"/>
              </a:ext>
            </a:extLst>
          </p:cNvPr>
          <p:cNvSpPr/>
          <p:nvPr/>
        </p:nvSpPr>
        <p:spPr>
          <a:xfrm>
            <a:off x="516881" y="1978954"/>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20 KIs</a:t>
            </a:r>
          </a:p>
        </p:txBody>
      </p:sp>
      <p:sp>
        <p:nvSpPr>
          <p:cNvPr id="24" name="TextBox 23">
            <a:extLst>
              <a:ext uri="{FF2B5EF4-FFF2-40B4-BE49-F238E27FC236}">
                <a16:creationId xmlns:a16="http://schemas.microsoft.com/office/drawing/2014/main" id="{2B52A593-A8B3-459D-AE0C-CDCF2DC2CCB5}"/>
              </a:ext>
            </a:extLst>
          </p:cNvPr>
          <p:cNvSpPr txBox="1"/>
          <p:nvPr/>
        </p:nvSpPr>
        <p:spPr>
          <a:xfrm>
            <a:off x="5597611" y="3696701"/>
            <a:ext cx="840259" cy="1815882"/>
          </a:xfrm>
          <a:prstGeom prst="rect">
            <a:avLst/>
          </a:prstGeom>
          <a:noFill/>
        </p:spPr>
        <p:txBody>
          <a:bodyPr wrap="square">
            <a:spAutoFit/>
          </a:bodyPr>
          <a:lstStyle/>
          <a:p>
            <a:pPr marR="0" algn="r" rtl="0"/>
            <a:r>
              <a:rPr lang="en-US" sz="1600" b="1" i="0" u="none" strike="noStrike" dirty="0">
                <a:solidFill>
                  <a:srgbClr val="58585B"/>
                </a:solidFill>
                <a:latin typeface="Arial Narrow" panose="020B0606020202030204" pitchFamily="34" charset="0"/>
              </a:rPr>
              <a:t>5 KIs</a:t>
            </a:r>
          </a:p>
          <a:p>
            <a:pPr marR="0" algn="r" rtl="0"/>
            <a:r>
              <a:rPr lang="en-US" sz="1600" b="1" i="0" u="none" strike="noStrike" dirty="0">
                <a:solidFill>
                  <a:srgbClr val="58585B"/>
                </a:solidFill>
                <a:latin typeface="Arial Narrow" panose="020B0606020202030204" pitchFamily="34" charset="0"/>
              </a:rPr>
              <a:t>17 KIs</a:t>
            </a:r>
          </a:p>
          <a:p>
            <a:pPr marR="0" algn="r" rtl="0"/>
            <a:r>
              <a:rPr lang="en-US" sz="1600" b="1" i="0" u="none" strike="noStrike" dirty="0">
                <a:solidFill>
                  <a:srgbClr val="58585B"/>
                </a:solidFill>
                <a:latin typeface="Arial Narrow" panose="020B0606020202030204" pitchFamily="34" charset="0"/>
              </a:rPr>
              <a:t>21 KIs</a:t>
            </a:r>
          </a:p>
          <a:p>
            <a:pPr marR="0" algn="r" rtl="0"/>
            <a:r>
              <a:rPr lang="en-US" sz="1600" b="1" i="0" u="none" strike="noStrike" dirty="0">
                <a:solidFill>
                  <a:srgbClr val="58585B"/>
                </a:solidFill>
                <a:latin typeface="Arial Narrow" panose="020B0606020202030204" pitchFamily="34" charset="0"/>
              </a:rPr>
              <a:t>17 KIs</a:t>
            </a:r>
          </a:p>
          <a:p>
            <a:pPr marR="0" algn="r" rtl="0"/>
            <a:r>
              <a:rPr lang="en-US" sz="1600" b="1" i="0" u="none" strike="noStrike" dirty="0">
                <a:solidFill>
                  <a:srgbClr val="58585B"/>
                </a:solidFill>
                <a:latin typeface="Arial Narrow" panose="020B0606020202030204" pitchFamily="34" charset="0"/>
              </a:rPr>
              <a:t>  1 KI</a:t>
            </a:r>
          </a:p>
          <a:p>
            <a:pPr marR="0" algn="r" rtl="0"/>
            <a:r>
              <a:rPr lang="en-US" sz="1600" b="1" i="0" u="none" strike="noStrike" dirty="0">
                <a:solidFill>
                  <a:srgbClr val="58585B"/>
                </a:solidFill>
                <a:latin typeface="Arial Narrow" panose="020B0606020202030204" pitchFamily="34" charset="0"/>
              </a:rPr>
              <a:t>  1 KI</a:t>
            </a:r>
          </a:p>
          <a:p>
            <a:pPr marR="0" algn="r" rtl="0"/>
            <a:r>
              <a:rPr lang="en-US" sz="1600" b="1" i="0" u="none" strike="noStrike" dirty="0">
                <a:solidFill>
                  <a:srgbClr val="58585B"/>
                </a:solidFill>
                <a:latin typeface="Arial Narrow" panose="020B0606020202030204" pitchFamily="34" charset="0"/>
              </a:rPr>
              <a:t>  1 KI</a:t>
            </a:r>
            <a:endParaRPr lang="en-US" sz="1600" dirty="0"/>
          </a:p>
        </p:txBody>
      </p:sp>
      <p:pic>
        <p:nvPicPr>
          <p:cNvPr id="12" name="Picture 11">
            <a:extLst>
              <a:ext uri="{FF2B5EF4-FFF2-40B4-BE49-F238E27FC236}">
                <a16:creationId xmlns:a16="http://schemas.microsoft.com/office/drawing/2014/main" id="{D4E2A86C-DE0D-47DA-BF6C-6C068098DFF3}"/>
              </a:ext>
            </a:extLst>
          </p:cNvPr>
          <p:cNvPicPr>
            <a:picLocks noChangeAspect="1"/>
          </p:cNvPicPr>
          <p:nvPr/>
        </p:nvPicPr>
        <p:blipFill>
          <a:blip r:embed="rId4"/>
          <a:stretch>
            <a:fillRect/>
          </a:stretch>
        </p:blipFill>
        <p:spPr>
          <a:xfrm>
            <a:off x="6437870" y="3740682"/>
            <a:ext cx="580456" cy="1709928"/>
          </a:xfrm>
          <a:prstGeom prst="rect">
            <a:avLst/>
          </a:prstGeom>
        </p:spPr>
      </p:pic>
      <p:sp>
        <p:nvSpPr>
          <p:cNvPr id="25" name="TextBox 24">
            <a:extLst>
              <a:ext uri="{FF2B5EF4-FFF2-40B4-BE49-F238E27FC236}">
                <a16:creationId xmlns:a16="http://schemas.microsoft.com/office/drawing/2014/main" id="{084B6D39-EDA0-44CE-A287-5AD00232F2A6}"/>
              </a:ext>
            </a:extLst>
          </p:cNvPr>
          <p:cNvSpPr txBox="1"/>
          <p:nvPr/>
        </p:nvSpPr>
        <p:spPr>
          <a:xfrm>
            <a:off x="2125675" y="3679448"/>
            <a:ext cx="942950" cy="1815882"/>
          </a:xfrm>
          <a:prstGeom prst="rect">
            <a:avLst/>
          </a:prstGeom>
          <a:noFill/>
        </p:spPr>
        <p:txBody>
          <a:bodyPr wrap="square">
            <a:spAutoFit/>
          </a:bodyPr>
          <a:lstStyle/>
          <a:p>
            <a:pPr marR="0" algn="r" rtl="0"/>
            <a:r>
              <a:rPr lang="en-US" sz="1600" b="1" i="0" u="none" strike="noStrike" dirty="0">
                <a:solidFill>
                  <a:srgbClr val="58585B"/>
                </a:solidFill>
                <a:latin typeface="Arial Narrow" panose="020B0606020202030204" pitchFamily="34" charset="0"/>
              </a:rPr>
              <a:t>36 KIs</a:t>
            </a:r>
          </a:p>
          <a:p>
            <a:pPr marR="0" algn="r" rtl="0"/>
            <a:r>
              <a:rPr lang="en-US" sz="1600" b="1" i="0" u="none" strike="noStrike" dirty="0">
                <a:solidFill>
                  <a:srgbClr val="58585B"/>
                </a:solidFill>
                <a:latin typeface="Arial Narrow" panose="020B0606020202030204" pitchFamily="34" charset="0"/>
              </a:rPr>
              <a:t>29 KIs</a:t>
            </a:r>
          </a:p>
          <a:p>
            <a:pPr marR="0" algn="r" rtl="0"/>
            <a:r>
              <a:rPr lang="en-US" sz="1600" b="1" i="0" u="none" strike="noStrike" dirty="0">
                <a:solidFill>
                  <a:srgbClr val="58585B"/>
                </a:solidFill>
                <a:latin typeface="Arial Narrow" panose="020B0606020202030204" pitchFamily="34" charset="0"/>
              </a:rPr>
              <a:t>27 KIs</a:t>
            </a:r>
          </a:p>
          <a:p>
            <a:pPr marR="0" algn="r" rtl="0"/>
            <a:r>
              <a:rPr lang="en-US" sz="1600" b="1" i="0" u="none" strike="noStrike" dirty="0">
                <a:solidFill>
                  <a:srgbClr val="58585B"/>
                </a:solidFill>
                <a:latin typeface="Arial Narrow" panose="020B0606020202030204" pitchFamily="34" charset="0"/>
              </a:rPr>
              <a:t>26 KIs</a:t>
            </a:r>
          </a:p>
          <a:p>
            <a:pPr marR="0" algn="r" rtl="0"/>
            <a:r>
              <a:rPr lang="en-US" sz="1600" b="1" i="0" u="none" strike="noStrike" dirty="0">
                <a:solidFill>
                  <a:srgbClr val="58585B"/>
                </a:solidFill>
                <a:latin typeface="Arial Narrow" panose="020B0606020202030204" pitchFamily="34" charset="0"/>
              </a:rPr>
              <a:t>12 KIs</a:t>
            </a:r>
          </a:p>
          <a:p>
            <a:pPr marR="0" algn="r" rtl="0"/>
            <a:r>
              <a:rPr lang="en-US" sz="1600" b="1" i="0" u="none" strike="noStrike" dirty="0">
                <a:solidFill>
                  <a:srgbClr val="58585B"/>
                </a:solidFill>
                <a:latin typeface="Arial Narrow" panose="020B0606020202030204" pitchFamily="34" charset="0"/>
              </a:rPr>
              <a:t>10 KIs</a:t>
            </a:r>
          </a:p>
          <a:p>
            <a:pPr marR="0" algn="r" rtl="0"/>
            <a:r>
              <a:rPr lang="en-US" sz="1600" b="1" i="0" u="none" strike="noStrike" dirty="0">
                <a:solidFill>
                  <a:srgbClr val="58585B"/>
                </a:solidFill>
                <a:latin typeface="Arial Narrow" panose="020B0606020202030204" pitchFamily="34" charset="0"/>
              </a:rPr>
              <a:t>  5 KIs</a:t>
            </a:r>
            <a:endParaRPr lang="en-US" sz="1600" dirty="0"/>
          </a:p>
        </p:txBody>
      </p:sp>
      <p:pic>
        <p:nvPicPr>
          <p:cNvPr id="27" name="Picture 26">
            <a:extLst>
              <a:ext uri="{FF2B5EF4-FFF2-40B4-BE49-F238E27FC236}">
                <a16:creationId xmlns:a16="http://schemas.microsoft.com/office/drawing/2014/main" id="{BBFFDCBF-3344-43B7-A609-60C05A5E6DE7}"/>
              </a:ext>
            </a:extLst>
          </p:cNvPr>
          <p:cNvPicPr>
            <a:picLocks noChangeAspect="1"/>
          </p:cNvPicPr>
          <p:nvPr/>
        </p:nvPicPr>
        <p:blipFill>
          <a:blip r:embed="rId5"/>
          <a:stretch>
            <a:fillRect/>
          </a:stretch>
        </p:blipFill>
        <p:spPr>
          <a:xfrm>
            <a:off x="1339600" y="3704899"/>
            <a:ext cx="1019317" cy="1745711"/>
          </a:xfrm>
          <a:prstGeom prst="rect">
            <a:avLst/>
          </a:prstGeom>
        </p:spPr>
      </p:pic>
    </p:spTree>
    <p:extLst>
      <p:ext uri="{BB962C8B-B14F-4D97-AF65-F5344CB8AC3E}">
        <p14:creationId xmlns:p14="http://schemas.microsoft.com/office/powerpoint/2010/main" val="199271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75782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on governance and presence of security forces –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9"/>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Governance and influencing bodies</a:t>
            </a:r>
            <a:endParaRPr lang="en-GB" sz="1400" b="1" dirty="0">
              <a:solidFill>
                <a:srgbClr val="58585B"/>
              </a:solidFill>
              <a:latin typeface="Trade Gothic LT Std Bold" panose="020B0804050502020204" pitchFamily="34" charset="0"/>
            </a:endParaRPr>
          </a:p>
        </p:txBody>
      </p:sp>
      <p:pic>
        <p:nvPicPr>
          <p:cNvPr id="14" name="Picture 13">
            <a:extLst>
              <a:ext uri="{FF2B5EF4-FFF2-40B4-BE49-F238E27FC236}">
                <a16:creationId xmlns:a16="http://schemas.microsoft.com/office/drawing/2014/main" id="{A3A6A338-FF5C-42FC-AB20-01CE7357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7" name="Rectangle 16">
            <a:extLst>
              <a:ext uri="{FF2B5EF4-FFF2-40B4-BE49-F238E27FC236}">
                <a16:creationId xmlns:a16="http://schemas.microsoft.com/office/drawing/2014/main" id="{AF15639E-6961-4B11-860E-F101C2F5DD3A}"/>
              </a:ext>
            </a:extLst>
          </p:cNvPr>
          <p:cNvSpPr/>
          <p:nvPr/>
        </p:nvSpPr>
        <p:spPr>
          <a:xfrm>
            <a:off x="386176" y="4050502"/>
            <a:ext cx="4519186" cy="461665"/>
          </a:xfrm>
          <a:prstGeom prst="rect">
            <a:avLst/>
          </a:prstGeom>
        </p:spPr>
        <p:txBody>
          <a:bodyPr wrap="none">
            <a:spAutoFit/>
          </a:bodyPr>
          <a:lstStyle/>
          <a:p>
            <a:r>
              <a:rPr lang="en-US" sz="2400" dirty="0">
                <a:solidFill>
                  <a:srgbClr val="EE5859"/>
                </a:solidFill>
                <a:latin typeface="humanitarian-icons-v02" panose="02000503000000000000" pitchFamily="2" charset="0"/>
              </a:rPr>
              <a:t></a:t>
            </a:r>
            <a:r>
              <a:rPr lang="en-US" sz="2000" b="1" dirty="0">
                <a:solidFill>
                  <a:srgbClr val="EE5859"/>
                </a:solidFill>
                <a:latin typeface="TradeGothicLTPro-Bold" panose="020B0803040303020004" pitchFamily="34" charset="0"/>
              </a:rPr>
              <a:t> </a:t>
            </a:r>
            <a:r>
              <a:rPr lang="en-US" sz="2000" b="1" dirty="0">
                <a:solidFill>
                  <a:srgbClr val="EE5859"/>
                </a:solidFill>
                <a:latin typeface="Trade Gothic LT Std Bold" panose="020B0804050502020204" pitchFamily="34" charset="0"/>
              </a:rPr>
              <a:t>Perceived presence of security forces</a:t>
            </a:r>
          </a:p>
        </p:txBody>
      </p:sp>
      <p:sp>
        <p:nvSpPr>
          <p:cNvPr id="19" name="Rectangle 18">
            <a:extLst>
              <a:ext uri="{FF2B5EF4-FFF2-40B4-BE49-F238E27FC236}">
                <a16:creationId xmlns:a16="http://schemas.microsoft.com/office/drawing/2014/main" id="{38174413-884E-4A8B-A282-7F071D0487BB}"/>
              </a:ext>
            </a:extLst>
          </p:cNvPr>
          <p:cNvSpPr/>
          <p:nvPr/>
        </p:nvSpPr>
        <p:spPr>
          <a:xfrm>
            <a:off x="1420047" y="4575802"/>
            <a:ext cx="7266749" cy="1477328"/>
          </a:xfrm>
          <a:prstGeom prst="rect">
            <a:avLst/>
          </a:prstGeom>
        </p:spPr>
        <p:txBody>
          <a:bodyPr wrap="square">
            <a:spAutoFit/>
          </a:bodyPr>
          <a:lstStyle/>
          <a:p>
            <a:pPr marR="0" algn="just" rtl="0"/>
            <a:r>
              <a:rPr lang="en-US" sz="1800" i="0" u="none" strike="noStrike" dirty="0">
                <a:solidFill>
                  <a:srgbClr val="58585B"/>
                </a:solidFill>
                <a:latin typeface="Arial Narrow" panose="020B0606020202030204" pitchFamily="34" charset="0"/>
              </a:rPr>
              <a:t>(out of 40) </a:t>
            </a:r>
            <a:r>
              <a:rPr lang="en-US" sz="1800" b="0" i="0" u="none" strike="noStrike" dirty="0">
                <a:solidFill>
                  <a:srgbClr val="58585B"/>
                </a:solidFill>
                <a:latin typeface="Arial Narrow" panose="020B0606020202030204" pitchFamily="34" charset="0"/>
              </a:rPr>
              <a:t>reported that the presence of security forces contributed </a:t>
            </a:r>
            <a:r>
              <a:rPr lang="en-US" sz="1800" b="1" i="0" u="none" strike="noStrike" dirty="0">
                <a:solidFill>
                  <a:srgbClr val="58585B"/>
                </a:solidFill>
                <a:latin typeface="Arial Narrow" panose="020B0606020202030204" pitchFamily="34" charset="0"/>
              </a:rPr>
              <a:t>positively to a feeling of safety</a:t>
            </a:r>
            <a:r>
              <a:rPr lang="en-US" sz="1800" b="0" i="0" u="none" strike="noStrike" dirty="0">
                <a:solidFill>
                  <a:srgbClr val="58585B"/>
                </a:solidFill>
                <a:latin typeface="Arial Narrow" panose="020B0606020202030204" pitchFamily="34" charset="0"/>
              </a:rPr>
              <a:t>.</a:t>
            </a:r>
          </a:p>
          <a:p>
            <a:pPr marR="0" algn="just" rtl="0"/>
            <a:endParaRPr lang="en-US"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In addition, all KIs (40 KIs) reported that security forces were </a:t>
            </a:r>
            <a:r>
              <a:rPr lang="en-US" sz="1800" b="1" i="0" u="none" strike="noStrike" dirty="0">
                <a:solidFill>
                  <a:srgbClr val="58585B"/>
                </a:solidFill>
                <a:latin typeface="Arial Narrow" panose="020B0606020202030204" pitchFamily="34" charset="0"/>
              </a:rPr>
              <a:t>effective in resolving disputes</a:t>
            </a:r>
            <a:r>
              <a:rPr lang="en-US" sz="1800" b="0" i="0" u="none" strike="noStrike" dirty="0">
                <a:solidFill>
                  <a:srgbClr val="58585B"/>
                </a:solidFill>
                <a:latin typeface="Arial Narrow" panose="020B0606020202030204" pitchFamily="34" charset="0"/>
              </a:rPr>
              <a:t> within the community and between different villages.</a:t>
            </a:r>
          </a:p>
        </p:txBody>
      </p:sp>
      <p:sp>
        <p:nvSpPr>
          <p:cNvPr id="20" name="TextBox 19">
            <a:extLst>
              <a:ext uri="{FF2B5EF4-FFF2-40B4-BE49-F238E27FC236}">
                <a16:creationId xmlns:a16="http://schemas.microsoft.com/office/drawing/2014/main" id="{8DA3D0AB-4A89-4AF1-93D8-300D5876DA27}"/>
              </a:ext>
            </a:extLst>
          </p:cNvPr>
          <p:cNvSpPr txBox="1"/>
          <p:nvPr/>
        </p:nvSpPr>
        <p:spPr>
          <a:xfrm>
            <a:off x="459786" y="1920430"/>
            <a:ext cx="7755299" cy="369332"/>
          </a:xfrm>
          <a:prstGeom prst="rect">
            <a:avLst/>
          </a:prstGeom>
          <a:noFill/>
        </p:spPr>
        <p:txBody>
          <a:bodyPr wrap="square">
            <a:spAutoFit/>
          </a:bodyPr>
          <a:lstStyle/>
          <a:p>
            <a:pPr marR="0" algn="l" rtl="0"/>
            <a:r>
              <a:rPr lang="en-US" b="1" i="0" u="none" strike="noStrike" dirty="0">
                <a:solidFill>
                  <a:srgbClr val="EE5859"/>
                </a:solidFill>
                <a:latin typeface="Trade Gothic LT Std Bold" panose="020B0804050502020204" pitchFamily="34" charset="0"/>
              </a:rPr>
              <a:t>Reported most influential bodies in governance </a:t>
            </a:r>
            <a:r>
              <a:rPr lang="en-US" sz="1600" b="1" i="0" u="none" strike="noStrike" dirty="0">
                <a:solidFill>
                  <a:srgbClr val="58585B"/>
                </a:solidFill>
                <a:latin typeface="Trade Gothic LT Std Bold" panose="020B0804050502020204" pitchFamily="34" charset="0"/>
              </a:rPr>
              <a:t>(out of 40 KIs)*</a:t>
            </a:r>
            <a:endParaRPr lang="en-US" dirty="0"/>
          </a:p>
        </p:txBody>
      </p:sp>
      <p:sp>
        <p:nvSpPr>
          <p:cNvPr id="21" name="Rectangle 20">
            <a:extLst>
              <a:ext uri="{FF2B5EF4-FFF2-40B4-BE49-F238E27FC236}">
                <a16:creationId xmlns:a16="http://schemas.microsoft.com/office/drawing/2014/main" id="{5A8924FC-BCAC-4D49-B7FB-11D1D22BF5F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3" name="TextBox 22">
            <a:extLst>
              <a:ext uri="{FF2B5EF4-FFF2-40B4-BE49-F238E27FC236}">
                <a16:creationId xmlns:a16="http://schemas.microsoft.com/office/drawing/2014/main" id="{CDF32662-E7CD-4777-AB83-F98BCC556DF8}"/>
              </a:ext>
            </a:extLst>
          </p:cNvPr>
          <p:cNvSpPr txBox="1"/>
          <p:nvPr/>
        </p:nvSpPr>
        <p:spPr>
          <a:xfrm>
            <a:off x="689428" y="2343057"/>
            <a:ext cx="4572000" cy="830997"/>
          </a:xfrm>
          <a:prstGeom prst="rect">
            <a:avLst/>
          </a:prstGeom>
          <a:noFill/>
        </p:spPr>
        <p:txBody>
          <a:bodyPr wrap="square">
            <a:spAutoFit/>
          </a:bodyPr>
          <a:lstStyle/>
          <a:p>
            <a:pPr marR="0" algn="just" rtl="0"/>
            <a:r>
              <a:rPr lang="en-GB" sz="1600" b="0" i="0" u="none" strike="noStrike" dirty="0">
                <a:solidFill>
                  <a:srgbClr val="58585B"/>
                </a:solidFill>
                <a:latin typeface="Arial Narrow" panose="020B0606020202030204" pitchFamily="34" charset="0"/>
              </a:rPr>
              <a:t>Local authorities		</a:t>
            </a:r>
            <a:r>
              <a:rPr lang="en-GB" sz="1600" b="1" i="0" u="none" strike="noStrike" dirty="0">
                <a:solidFill>
                  <a:srgbClr val="58585B"/>
                </a:solidFill>
                <a:latin typeface="Arial Narrow" panose="020B0606020202030204" pitchFamily="34" charset="0"/>
              </a:rPr>
              <a:t>40 KIs</a:t>
            </a:r>
          </a:p>
          <a:p>
            <a:pPr marR="0" algn="just" rtl="0"/>
            <a:r>
              <a:rPr lang="en-GB" sz="1600" b="0" i="0" u="none" strike="noStrike" dirty="0">
                <a:solidFill>
                  <a:srgbClr val="58585B"/>
                </a:solidFill>
                <a:latin typeface="Arial Narrow" panose="020B0606020202030204" pitchFamily="34" charset="0"/>
              </a:rPr>
              <a:t>Mukhtars			</a:t>
            </a:r>
            <a:r>
              <a:rPr lang="en-GB" sz="1600" b="1" i="0" u="none" strike="noStrike" dirty="0">
                <a:solidFill>
                  <a:srgbClr val="58585B"/>
                </a:solidFill>
                <a:latin typeface="Arial Narrow" panose="020B0606020202030204" pitchFamily="34" charset="0"/>
              </a:rPr>
              <a:t>18 KIs</a:t>
            </a:r>
          </a:p>
          <a:p>
            <a:pPr marR="0" algn="just" rtl="0"/>
            <a:r>
              <a:rPr lang="en-GB" sz="1600" b="0" i="0" u="none" strike="noStrike" dirty="0">
                <a:solidFill>
                  <a:srgbClr val="58585B"/>
                </a:solidFill>
                <a:latin typeface="Arial Narrow" panose="020B0606020202030204" pitchFamily="34" charset="0"/>
              </a:rPr>
              <a:t>Tribal leaders		</a:t>
            </a:r>
            <a:r>
              <a:rPr lang="en-GB" sz="1600" b="1" i="0" u="none" strike="noStrike" dirty="0">
                <a:solidFill>
                  <a:srgbClr val="58585B"/>
                </a:solidFill>
                <a:latin typeface="Arial Narrow" panose="020B0606020202030204" pitchFamily="34" charset="0"/>
              </a:rPr>
              <a:t>12 KIs</a:t>
            </a:r>
            <a:endParaRPr lang="en-US" sz="1600" dirty="0"/>
          </a:p>
        </p:txBody>
      </p:sp>
      <p:pic>
        <p:nvPicPr>
          <p:cNvPr id="4" name="Picture 3">
            <a:extLst>
              <a:ext uri="{FF2B5EF4-FFF2-40B4-BE49-F238E27FC236}">
                <a16:creationId xmlns:a16="http://schemas.microsoft.com/office/drawing/2014/main" id="{40474E03-C80F-4579-B097-2C6FE9A26D9A}"/>
              </a:ext>
            </a:extLst>
          </p:cNvPr>
          <p:cNvPicPr>
            <a:picLocks noChangeAspect="1"/>
          </p:cNvPicPr>
          <p:nvPr/>
        </p:nvPicPr>
        <p:blipFill>
          <a:blip r:embed="rId4"/>
          <a:stretch>
            <a:fillRect/>
          </a:stretch>
        </p:blipFill>
        <p:spPr>
          <a:xfrm>
            <a:off x="4147565" y="2394682"/>
            <a:ext cx="1280159" cy="713232"/>
          </a:xfrm>
          <a:prstGeom prst="rect">
            <a:avLst/>
          </a:prstGeom>
        </p:spPr>
      </p:pic>
      <p:sp>
        <p:nvSpPr>
          <p:cNvPr id="15" name="TextBox 14">
            <a:extLst>
              <a:ext uri="{FF2B5EF4-FFF2-40B4-BE49-F238E27FC236}">
                <a16:creationId xmlns:a16="http://schemas.microsoft.com/office/drawing/2014/main" id="{2B35B217-3930-49E2-ACB7-12178FB3A5A7}"/>
              </a:ext>
            </a:extLst>
          </p:cNvPr>
          <p:cNvSpPr txBox="1"/>
          <p:nvPr/>
        </p:nvSpPr>
        <p:spPr>
          <a:xfrm>
            <a:off x="459785" y="3343004"/>
            <a:ext cx="8227011" cy="923330"/>
          </a:xfrm>
          <a:prstGeom prst="rect">
            <a:avLst/>
          </a:prstGeom>
          <a:noFill/>
        </p:spPr>
        <p:txBody>
          <a:bodyPr wrap="square">
            <a:spAutoFit/>
          </a:bodyPr>
          <a:lstStyle/>
          <a:p>
            <a:pPr algn="just"/>
            <a:r>
              <a:rPr lang="en-US" sz="1800" b="0" i="0" u="none" strike="noStrike" dirty="0">
                <a:solidFill>
                  <a:srgbClr val="58585B"/>
                </a:solidFill>
                <a:latin typeface="Arial Narrow" panose="020B0606020202030204" pitchFamily="34" charset="0"/>
              </a:rPr>
              <a:t>Two community leader KIs (out of 40 KIs) reported that there </a:t>
            </a:r>
            <a:r>
              <a:rPr lang="en-US" sz="1800" b="1" i="0" u="none" strike="noStrike" dirty="0">
                <a:solidFill>
                  <a:srgbClr val="58585B"/>
                </a:solidFill>
                <a:latin typeface="Arial Narrow" panose="020B0606020202030204" pitchFamily="34" charset="0"/>
              </a:rPr>
              <a:t>were new appointments resulting in turnover of existing local authorities</a:t>
            </a:r>
            <a:r>
              <a:rPr lang="en-US" sz="1800" b="0" i="0" u="none" strike="noStrike" dirty="0">
                <a:solidFill>
                  <a:srgbClr val="58585B"/>
                </a:solidFill>
                <a:latin typeface="Arial Narrow" panose="020B0606020202030204" pitchFamily="34" charset="0"/>
              </a:rPr>
              <a:t>. </a:t>
            </a:r>
          </a:p>
          <a:p>
            <a:pPr marR="0" algn="just" rtl="0"/>
            <a:endParaRPr lang="en-US" sz="1800" b="0" i="0" u="none" strike="noStrike" dirty="0">
              <a:solidFill>
                <a:srgbClr val="58585B"/>
              </a:solidFill>
              <a:latin typeface="Arial Narrow" panose="020B0606020202030204" pitchFamily="34" charset="0"/>
            </a:endParaRPr>
          </a:p>
        </p:txBody>
      </p:sp>
      <p:sp>
        <p:nvSpPr>
          <p:cNvPr id="16" name="Rectangle 15">
            <a:extLst>
              <a:ext uri="{FF2B5EF4-FFF2-40B4-BE49-F238E27FC236}">
                <a16:creationId xmlns:a16="http://schemas.microsoft.com/office/drawing/2014/main" id="{F93C08C0-B8DA-4AAF-A669-042E54821547}"/>
              </a:ext>
            </a:extLst>
          </p:cNvPr>
          <p:cNvSpPr/>
          <p:nvPr/>
        </p:nvSpPr>
        <p:spPr>
          <a:xfrm>
            <a:off x="458908" y="4658589"/>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39 KIs</a:t>
            </a:r>
          </a:p>
        </p:txBody>
      </p:sp>
    </p:spTree>
    <p:extLst>
      <p:ext uri="{BB962C8B-B14F-4D97-AF65-F5344CB8AC3E}">
        <p14:creationId xmlns:p14="http://schemas.microsoft.com/office/powerpoint/2010/main" val="175177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648200" cy="707886"/>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pic>
        <p:nvPicPr>
          <p:cNvPr id="4" name="Picture 3">
            <a:extLst>
              <a:ext uri="{FF2B5EF4-FFF2-40B4-BE49-F238E27FC236}">
                <a16:creationId xmlns:a16="http://schemas.microsoft.com/office/drawing/2014/main" id="{6D8721E4-43FD-4895-9DC9-93DA1A215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54325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of community disputes, relations and co-existence – reported by KIs</a:t>
            </a:r>
            <a:endParaRPr lang="en-GB" sz="3200" dirty="0"/>
          </a:p>
        </p:txBody>
      </p:sp>
      <p:sp>
        <p:nvSpPr>
          <p:cNvPr id="2" name="Rectangle 1">
            <a:extLst>
              <a:ext uri="{FF2B5EF4-FFF2-40B4-BE49-F238E27FC236}">
                <a16:creationId xmlns:a16="http://schemas.microsoft.com/office/drawing/2014/main" id="{AA81FCBB-8447-484D-942E-9F2A5C9CC30F}"/>
              </a:ext>
            </a:extLst>
          </p:cNvPr>
          <p:cNvSpPr/>
          <p:nvPr/>
        </p:nvSpPr>
        <p:spPr>
          <a:xfrm>
            <a:off x="421699" y="1308044"/>
            <a:ext cx="2662908"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b="1"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disputes</a:t>
            </a:r>
          </a:p>
        </p:txBody>
      </p:sp>
      <p:sp>
        <p:nvSpPr>
          <p:cNvPr id="4" name="Rectangle 3">
            <a:extLst>
              <a:ext uri="{FF2B5EF4-FFF2-40B4-BE49-F238E27FC236}">
                <a16:creationId xmlns:a16="http://schemas.microsoft.com/office/drawing/2014/main" id="{4EF6E728-4328-4E22-83EC-CE71CE36281A}"/>
              </a:ext>
            </a:extLst>
          </p:cNvPr>
          <p:cNvSpPr/>
          <p:nvPr/>
        </p:nvSpPr>
        <p:spPr>
          <a:xfrm>
            <a:off x="1350082" y="1774414"/>
            <a:ext cx="7336714" cy="1077218"/>
          </a:xfrm>
          <a:prstGeom prst="rect">
            <a:avLst/>
          </a:prstGeom>
        </p:spPr>
        <p:txBody>
          <a:bodyPr wrap="square">
            <a:spAutoFit/>
          </a:bodyPr>
          <a:lstStyle/>
          <a:p>
            <a:pPr algn="just"/>
            <a:r>
              <a:rPr lang="en-US" sz="1600" i="0" u="none" strike="noStrike" dirty="0">
                <a:solidFill>
                  <a:srgbClr val="58585B"/>
                </a:solidFill>
                <a:latin typeface="Arial Narrow" panose="020B0606020202030204" pitchFamily="34" charset="0"/>
              </a:rPr>
              <a:t>(out of 40) </a:t>
            </a:r>
            <a:r>
              <a:rPr lang="en-US" sz="1600" b="0" i="0" u="none" strike="noStrike" dirty="0">
                <a:solidFill>
                  <a:srgbClr val="58585B"/>
                </a:solidFill>
                <a:latin typeface="Arial Narrow" panose="020B0606020202030204" pitchFamily="34" charset="0"/>
              </a:rPr>
              <a:t>reported that </a:t>
            </a:r>
            <a:r>
              <a:rPr lang="en-US" sz="1600" b="1" i="0" u="none" strike="noStrike" dirty="0">
                <a:solidFill>
                  <a:srgbClr val="58585B"/>
                </a:solidFill>
                <a:latin typeface="Arial Narrow" panose="020B0606020202030204" pitchFamily="34" charset="0"/>
              </a:rPr>
              <a:t>disputes within </a:t>
            </a:r>
            <a:r>
              <a:rPr lang="en-US" sz="1600" b="1" i="0" u="none" strike="noStrike" dirty="0" err="1">
                <a:solidFill>
                  <a:srgbClr val="58585B"/>
                </a:solidFill>
                <a:latin typeface="Arial Narrow" panose="020B0606020202030204" pitchFamily="34" charset="0"/>
              </a:rPr>
              <a:t>neighbourhoods</a:t>
            </a:r>
            <a:r>
              <a:rPr lang="en-US" sz="1600" b="1" i="0" u="none" strike="noStrike" dirty="0">
                <a:solidFill>
                  <a:srgbClr val="58585B"/>
                </a:solidFill>
                <a:latin typeface="Arial Narrow" panose="020B0606020202030204" pitchFamily="34" charset="0"/>
              </a:rPr>
              <a:t> happened </a:t>
            </a:r>
            <a:r>
              <a:rPr lang="en-US" sz="1600" b="0" i="0" u="none" strike="noStrike" dirty="0">
                <a:solidFill>
                  <a:srgbClr val="58585B"/>
                </a:solidFill>
                <a:latin typeface="Arial Narrow" panose="020B0606020202030204" pitchFamily="34" charset="0"/>
              </a:rPr>
              <a:t>in the six months prior to data collection. The situation was reportedly expected to improve due to the </a:t>
            </a:r>
            <a:r>
              <a:rPr lang="en-US" sz="1600" b="1" i="0" u="none" strike="noStrike" dirty="0">
                <a:solidFill>
                  <a:srgbClr val="58585B"/>
                </a:solidFill>
                <a:latin typeface="Arial Narrow" panose="020B0606020202030204" pitchFamily="34" charset="0"/>
              </a:rPr>
              <a:t>integration and acceptance</a:t>
            </a:r>
            <a:r>
              <a:rPr lang="en-US" sz="1600" b="0" i="0" u="none" strike="noStrike" dirty="0">
                <a:solidFill>
                  <a:srgbClr val="58585B"/>
                </a:solidFill>
                <a:latin typeface="Arial Narrow" panose="020B0606020202030204" pitchFamily="34" charset="0"/>
              </a:rPr>
              <a:t> of different groups in the community of Markaz </a:t>
            </a:r>
            <a:r>
              <a:rPr lang="en-US" sz="1600" b="0" i="0" u="none" strike="noStrike" dirty="0" err="1">
                <a:solidFill>
                  <a:srgbClr val="58585B"/>
                </a:solidFill>
                <a:latin typeface="Arial Narrow" panose="020B0606020202030204" pitchFamily="34" charset="0"/>
              </a:rPr>
              <a:t>Daquq</a:t>
            </a:r>
            <a:r>
              <a:rPr lang="en-US" sz="1600" b="0" i="0" u="none" strike="noStrike" dirty="0">
                <a:solidFill>
                  <a:srgbClr val="58585B"/>
                </a:solidFill>
                <a:latin typeface="Arial Narrow" panose="020B0606020202030204" pitchFamily="34" charset="0"/>
              </a:rPr>
              <a:t> and the </a:t>
            </a:r>
            <a:r>
              <a:rPr lang="en-US" sz="1600" b="1" i="0" u="none" strike="noStrike" dirty="0">
                <a:solidFill>
                  <a:srgbClr val="58585B"/>
                </a:solidFill>
                <a:latin typeface="Arial Narrow" panose="020B0606020202030204" pitchFamily="34" charset="0"/>
              </a:rPr>
              <a:t>kinship ties </a:t>
            </a:r>
            <a:r>
              <a:rPr lang="en-US" sz="1600" b="0" i="0" u="none" strike="noStrike" dirty="0">
                <a:solidFill>
                  <a:srgbClr val="58585B"/>
                </a:solidFill>
                <a:latin typeface="Arial Narrow" panose="020B0606020202030204" pitchFamily="34" charset="0"/>
              </a:rPr>
              <a:t>between families (2 KIs out of 4).</a:t>
            </a:r>
          </a:p>
        </p:txBody>
      </p:sp>
      <p:sp>
        <p:nvSpPr>
          <p:cNvPr id="9" name="Rectangle 8">
            <a:extLst>
              <a:ext uri="{FF2B5EF4-FFF2-40B4-BE49-F238E27FC236}">
                <a16:creationId xmlns:a16="http://schemas.microsoft.com/office/drawing/2014/main" id="{C4220E15-25C0-4BD2-A1A0-81094F8735F8}"/>
              </a:ext>
            </a:extLst>
          </p:cNvPr>
          <p:cNvSpPr/>
          <p:nvPr/>
        </p:nvSpPr>
        <p:spPr>
          <a:xfrm>
            <a:off x="546695" y="1714232"/>
            <a:ext cx="790601"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 KIs</a:t>
            </a:r>
            <a:endParaRPr lang="en-US" sz="3600" dirty="0">
              <a:solidFill>
                <a:srgbClr val="58585A"/>
              </a:solidFill>
            </a:endParaRPr>
          </a:p>
        </p:txBody>
      </p:sp>
      <p:sp>
        <p:nvSpPr>
          <p:cNvPr id="10" name="Rectangle 9">
            <a:extLst>
              <a:ext uri="{FF2B5EF4-FFF2-40B4-BE49-F238E27FC236}">
                <a16:creationId xmlns:a16="http://schemas.microsoft.com/office/drawing/2014/main" id="{0687BC65-7B88-4B7F-8DC0-A74FC9FF1F0A}"/>
              </a:ext>
            </a:extLst>
          </p:cNvPr>
          <p:cNvSpPr/>
          <p:nvPr/>
        </p:nvSpPr>
        <p:spPr>
          <a:xfrm>
            <a:off x="1350080" y="3008676"/>
            <a:ext cx="7336714" cy="1077218"/>
          </a:xfrm>
          <a:prstGeom prst="rect">
            <a:avLst/>
          </a:prstGeom>
        </p:spPr>
        <p:txBody>
          <a:bodyPr wrap="square">
            <a:spAutoFit/>
          </a:bodyPr>
          <a:lstStyle/>
          <a:p>
            <a:pPr algn="just"/>
            <a:r>
              <a:rPr lang="en-US" sz="1600" i="0" u="none" strike="noStrike" dirty="0">
                <a:solidFill>
                  <a:srgbClr val="58585B"/>
                </a:solidFill>
                <a:latin typeface="Arial Narrow" panose="020B0606020202030204" pitchFamily="34" charset="0"/>
              </a:rPr>
              <a:t>(out of 40)</a:t>
            </a:r>
            <a:r>
              <a:rPr lang="en-GB" sz="1600" b="0" i="0" u="none" strike="noStrike" dirty="0">
                <a:solidFill>
                  <a:srgbClr val="58585A"/>
                </a:solidFill>
                <a:latin typeface="Arial Narrow" panose="020B0606020202030204" pitchFamily="34" charset="0"/>
              </a:rPr>
              <a:t> </a:t>
            </a:r>
            <a:r>
              <a:rPr lang="en-US" sz="1600" b="0" i="0" u="none" strike="noStrike" dirty="0">
                <a:solidFill>
                  <a:srgbClr val="58585B"/>
                </a:solidFill>
                <a:latin typeface="Arial Narrow" panose="020B0606020202030204" pitchFamily="34" charset="0"/>
              </a:rPr>
              <a:t>reported that </a:t>
            </a:r>
            <a:r>
              <a:rPr lang="en-US" sz="1600" b="1" i="0" u="none" strike="noStrike" dirty="0">
                <a:solidFill>
                  <a:srgbClr val="58585B"/>
                </a:solidFill>
                <a:latin typeface="Arial Narrow" panose="020B0606020202030204" pitchFamily="34" charset="0"/>
              </a:rPr>
              <a:t>disputes between villages happened </a:t>
            </a:r>
            <a:r>
              <a:rPr lang="en-US" sz="1600" b="0" i="0" u="none" strike="noStrike" dirty="0">
                <a:solidFill>
                  <a:srgbClr val="58585B"/>
                </a:solidFill>
                <a:latin typeface="Arial Narrow" panose="020B0606020202030204" pitchFamily="34" charset="0"/>
              </a:rPr>
              <a:t>in the six months prior to data collection. The situation was reportedly expected to improve due to the </a:t>
            </a:r>
            <a:r>
              <a:rPr lang="en-US" sz="1600" b="1" i="0" u="none" strike="noStrike" dirty="0">
                <a:solidFill>
                  <a:srgbClr val="58585B"/>
                </a:solidFill>
                <a:latin typeface="Arial Narrow" panose="020B0606020202030204" pitchFamily="34" charset="0"/>
              </a:rPr>
              <a:t>integration and acceptance </a:t>
            </a:r>
            <a:r>
              <a:rPr lang="en-US" sz="1600" b="0" i="0" u="none" strike="noStrike" dirty="0">
                <a:solidFill>
                  <a:srgbClr val="58585B"/>
                </a:solidFill>
                <a:latin typeface="Arial Narrow" panose="020B0606020202030204" pitchFamily="34" charset="0"/>
              </a:rPr>
              <a:t>of different groups in the community, </a:t>
            </a:r>
            <a:r>
              <a:rPr lang="en-US" sz="1600" b="1" i="0" u="none" strike="noStrike" dirty="0">
                <a:solidFill>
                  <a:srgbClr val="58585B"/>
                </a:solidFill>
                <a:latin typeface="Arial Narrow" panose="020B0606020202030204" pitchFamily="34" charset="0"/>
              </a:rPr>
              <a:t>the work relationships established </a:t>
            </a:r>
            <a:r>
              <a:rPr lang="en-US" sz="1600" b="0" i="0" u="none" strike="noStrike" dirty="0">
                <a:solidFill>
                  <a:srgbClr val="58585B"/>
                </a:solidFill>
                <a:latin typeface="Arial Narrow" panose="020B0606020202030204" pitchFamily="34" charset="0"/>
              </a:rPr>
              <a:t>and the </a:t>
            </a:r>
            <a:r>
              <a:rPr lang="en-US" sz="1600" b="1" i="0" u="none" strike="noStrike" dirty="0">
                <a:solidFill>
                  <a:srgbClr val="58585B"/>
                </a:solidFill>
                <a:latin typeface="Arial Narrow" panose="020B0606020202030204" pitchFamily="34" charset="0"/>
              </a:rPr>
              <a:t>intervention of the local authorities </a:t>
            </a:r>
            <a:r>
              <a:rPr lang="en-US" sz="1600" b="0" i="0" u="none" strike="noStrike" dirty="0">
                <a:solidFill>
                  <a:srgbClr val="58585B"/>
                </a:solidFill>
                <a:latin typeface="Arial Narrow" panose="020B0606020202030204" pitchFamily="34" charset="0"/>
              </a:rPr>
              <a:t>to solve the disputes (3 KIs).</a:t>
            </a:r>
            <a:endParaRPr lang="en-US" sz="1600" dirty="0">
              <a:solidFill>
                <a:srgbClr val="58585A"/>
              </a:solidFill>
              <a:latin typeface="Arial Narrow" panose="020B0606020202030204" pitchFamily="34" charset="0"/>
            </a:endParaRPr>
          </a:p>
        </p:txBody>
      </p:sp>
      <p:sp>
        <p:nvSpPr>
          <p:cNvPr id="14" name="Rectangle 13">
            <a:extLst>
              <a:ext uri="{FF2B5EF4-FFF2-40B4-BE49-F238E27FC236}">
                <a16:creationId xmlns:a16="http://schemas.microsoft.com/office/drawing/2014/main" id="{00876742-7BB8-40A8-A064-2A85C659970D}"/>
              </a:ext>
            </a:extLst>
          </p:cNvPr>
          <p:cNvSpPr/>
          <p:nvPr/>
        </p:nvSpPr>
        <p:spPr>
          <a:xfrm>
            <a:off x="421699" y="4143465"/>
            <a:ext cx="5860900"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b="1" baseline="30000"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relations and co-existence </a:t>
            </a:r>
            <a:r>
              <a:rPr lang="en-US" sz="1600" b="1" i="0" u="none" strike="noStrike" dirty="0">
                <a:solidFill>
                  <a:srgbClr val="323232"/>
                </a:solidFill>
                <a:latin typeface="Trade Gothic LT Std Bold" panose="020B0804050502020204" pitchFamily="34" charset="0"/>
              </a:rPr>
              <a:t>(out of 40 KIs)</a:t>
            </a:r>
            <a:endParaRPr lang="en-GB" sz="1600" b="1" dirty="0">
              <a:solidFill>
                <a:srgbClr val="EE5859"/>
              </a:solidFill>
              <a:latin typeface="Trade Gothic LT Std Bold" panose="020B0804050502020204" pitchFamily="34" charset="0"/>
            </a:endParaRPr>
          </a:p>
        </p:txBody>
      </p:sp>
      <p:sp>
        <p:nvSpPr>
          <p:cNvPr id="15" name="Rectangle 14">
            <a:extLst>
              <a:ext uri="{FF2B5EF4-FFF2-40B4-BE49-F238E27FC236}">
                <a16:creationId xmlns:a16="http://schemas.microsoft.com/office/drawing/2014/main" id="{B06A1B28-A962-452D-A1CF-D727389C43C6}"/>
              </a:ext>
            </a:extLst>
          </p:cNvPr>
          <p:cNvSpPr/>
          <p:nvPr/>
        </p:nvSpPr>
        <p:spPr>
          <a:xfrm>
            <a:off x="1420047" y="4649982"/>
            <a:ext cx="7448884"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reported that </a:t>
            </a:r>
            <a:r>
              <a:rPr lang="en-US" sz="1600" b="1" dirty="0">
                <a:solidFill>
                  <a:srgbClr val="58585B"/>
                </a:solidFill>
                <a:latin typeface="Arial Narrow" panose="020B0606020202030204" pitchFamily="34" charset="0"/>
              </a:rPr>
              <a:t>their</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community members trust each other</a:t>
            </a:r>
            <a:r>
              <a:rPr lang="en-US" sz="1600" dirty="0">
                <a:solidFill>
                  <a:srgbClr val="58585B"/>
                </a:solidFill>
                <a:latin typeface="Arial Narrow" panose="020B0606020202030204" pitchFamily="34" charset="0"/>
              </a:rPr>
              <a:t>.</a:t>
            </a:r>
          </a:p>
        </p:txBody>
      </p:sp>
      <p:sp>
        <p:nvSpPr>
          <p:cNvPr id="16" name="Rectangle 15">
            <a:extLst>
              <a:ext uri="{FF2B5EF4-FFF2-40B4-BE49-F238E27FC236}">
                <a16:creationId xmlns:a16="http://schemas.microsoft.com/office/drawing/2014/main" id="{CF9CF4D6-077C-48D0-B7DF-05B047630EE9}"/>
              </a:ext>
            </a:extLst>
          </p:cNvPr>
          <p:cNvSpPr/>
          <p:nvPr/>
        </p:nvSpPr>
        <p:spPr>
          <a:xfrm>
            <a:off x="546695" y="4560101"/>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20 KIs</a:t>
            </a:r>
            <a:endParaRPr lang="en-US" sz="3600" dirty="0"/>
          </a:p>
        </p:txBody>
      </p:sp>
      <p:sp>
        <p:nvSpPr>
          <p:cNvPr id="17" name="Rectangle 16">
            <a:extLst>
              <a:ext uri="{FF2B5EF4-FFF2-40B4-BE49-F238E27FC236}">
                <a16:creationId xmlns:a16="http://schemas.microsoft.com/office/drawing/2014/main" id="{729FBECE-8DD1-4725-A8C7-E8BC9C957139}"/>
              </a:ext>
            </a:extLst>
          </p:cNvPr>
          <p:cNvSpPr/>
          <p:nvPr/>
        </p:nvSpPr>
        <p:spPr>
          <a:xfrm>
            <a:off x="1414832" y="5697245"/>
            <a:ext cx="7459314" cy="338554"/>
          </a:xfrm>
          <a:prstGeom prst="rect">
            <a:avLst/>
          </a:prstGeom>
        </p:spPr>
        <p:txBody>
          <a:bodyPr wrap="square">
            <a:spAutoFit/>
          </a:bodyPr>
          <a:lstStyle/>
          <a:p>
            <a:pPr marR="0" algn="just" rtl="0"/>
            <a:r>
              <a:rPr lang="en-US" sz="1600" b="0" i="0" u="none" strike="noStrike" baseline="0" dirty="0">
                <a:solidFill>
                  <a:srgbClr val="58585A"/>
                </a:solidFill>
                <a:latin typeface="Arial Narrow" panose="020B0606020202030204" pitchFamily="34" charset="0"/>
              </a:rPr>
              <a:t>reported that community members</a:t>
            </a:r>
            <a:r>
              <a:rPr lang="en-US" sz="1600" b="1" i="0" u="none" strike="noStrike" baseline="0" dirty="0">
                <a:solidFill>
                  <a:srgbClr val="58585A"/>
                </a:solidFill>
                <a:latin typeface="Arial Narrow" panose="020B0606020202030204" pitchFamily="34" charset="0"/>
              </a:rPr>
              <a:t> do not participate in social and public events</a:t>
            </a:r>
            <a:r>
              <a:rPr lang="en-US" sz="1600" b="0" i="0" u="none" strike="noStrike" baseline="0" dirty="0">
                <a:solidFill>
                  <a:srgbClr val="58585A"/>
                </a:solidFill>
                <a:latin typeface="Arial Narrow" panose="020B0606020202030204" pitchFamily="34" charset="0"/>
              </a:rPr>
              <a:t>.</a:t>
            </a:r>
            <a:endParaRPr lang="en-US" sz="1600" b="0" i="0" u="none" strike="noStrike" dirty="0">
              <a:solidFill>
                <a:srgbClr val="58585A"/>
              </a:solidFill>
              <a:latin typeface="Arial Narrow" panose="020B0606020202030204" pitchFamily="34" charset="0"/>
            </a:endParaRPr>
          </a:p>
        </p:txBody>
      </p:sp>
      <p:sp>
        <p:nvSpPr>
          <p:cNvPr id="18" name="Rectangle 17">
            <a:extLst>
              <a:ext uri="{FF2B5EF4-FFF2-40B4-BE49-F238E27FC236}">
                <a16:creationId xmlns:a16="http://schemas.microsoft.com/office/drawing/2014/main" id="{ADE090C7-468D-4D1F-8D13-EEA6B6B10CF7}"/>
              </a:ext>
            </a:extLst>
          </p:cNvPr>
          <p:cNvSpPr/>
          <p:nvPr/>
        </p:nvSpPr>
        <p:spPr>
          <a:xfrm>
            <a:off x="1420048" y="5162135"/>
            <a:ext cx="7448883" cy="338554"/>
          </a:xfrm>
          <a:prstGeom prst="rect">
            <a:avLst/>
          </a:prstGeom>
        </p:spPr>
        <p:txBody>
          <a:bodyPr wrap="square">
            <a:spAutoFit/>
          </a:bodyPr>
          <a:lstStyle/>
          <a:p>
            <a:pPr marR="0" algn="just" rtl="0"/>
            <a:r>
              <a:rPr lang="en-US" sz="1600" b="0" i="0" u="none" strike="noStrike" dirty="0">
                <a:solidFill>
                  <a:srgbClr val="58585A"/>
                </a:solidFill>
                <a:latin typeface="Arial Narrow" panose="020B0606020202030204" pitchFamily="34" charset="0"/>
              </a:rPr>
              <a:t>reported that community members</a:t>
            </a:r>
            <a:r>
              <a:rPr lang="en-US" sz="1600" b="1" i="0" u="none" strike="noStrike" dirty="0">
                <a:solidFill>
                  <a:srgbClr val="58585A"/>
                </a:solidFill>
                <a:latin typeface="Arial Narrow" panose="020B0606020202030204" pitchFamily="34" charset="0"/>
              </a:rPr>
              <a:t> interact with other groups.</a:t>
            </a:r>
          </a:p>
        </p:txBody>
      </p:sp>
      <p:sp>
        <p:nvSpPr>
          <p:cNvPr id="19" name="Rectangle 18">
            <a:extLst>
              <a:ext uri="{FF2B5EF4-FFF2-40B4-BE49-F238E27FC236}">
                <a16:creationId xmlns:a16="http://schemas.microsoft.com/office/drawing/2014/main" id="{90A4D7D8-C2AC-4F8A-A105-AA37632AB0A8}"/>
              </a:ext>
            </a:extLst>
          </p:cNvPr>
          <p:cNvSpPr/>
          <p:nvPr/>
        </p:nvSpPr>
        <p:spPr>
          <a:xfrm>
            <a:off x="559344" y="5080913"/>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21 KIs</a:t>
            </a:r>
            <a:endParaRPr lang="en-US" sz="3600" dirty="0"/>
          </a:p>
        </p:txBody>
      </p:sp>
      <p:sp>
        <p:nvSpPr>
          <p:cNvPr id="6" name="Rectangle 5">
            <a:extLst>
              <a:ext uri="{FF2B5EF4-FFF2-40B4-BE49-F238E27FC236}">
                <a16:creationId xmlns:a16="http://schemas.microsoft.com/office/drawing/2014/main" id="{68D9DE08-ED04-4DCA-9FA1-B8FE9FBE706C}"/>
              </a:ext>
            </a:extLst>
          </p:cNvPr>
          <p:cNvSpPr/>
          <p:nvPr/>
        </p:nvSpPr>
        <p:spPr>
          <a:xfrm>
            <a:off x="565216" y="5608780"/>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19 KIs</a:t>
            </a:r>
            <a:endParaRPr lang="en-US" sz="3600" dirty="0"/>
          </a:p>
        </p:txBody>
      </p:sp>
      <p:pic>
        <p:nvPicPr>
          <p:cNvPr id="20" name="Picture 19">
            <a:extLst>
              <a:ext uri="{FF2B5EF4-FFF2-40B4-BE49-F238E27FC236}">
                <a16:creationId xmlns:a16="http://schemas.microsoft.com/office/drawing/2014/main" id="{EF67FE56-AA0F-4DD8-9963-86FB842C2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1" name="Rectangle 20">
            <a:extLst>
              <a:ext uri="{FF2B5EF4-FFF2-40B4-BE49-F238E27FC236}">
                <a16:creationId xmlns:a16="http://schemas.microsoft.com/office/drawing/2014/main" id="{521895D7-D586-4C3D-AE5B-326EE50B6893}"/>
              </a:ext>
            </a:extLst>
          </p:cNvPr>
          <p:cNvSpPr/>
          <p:nvPr/>
        </p:nvSpPr>
        <p:spPr>
          <a:xfrm>
            <a:off x="550811" y="2941675"/>
            <a:ext cx="790601"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 KIs</a:t>
            </a:r>
            <a:endParaRPr lang="en-US" sz="3600" dirty="0">
              <a:solidFill>
                <a:srgbClr val="58585A"/>
              </a:solidFill>
            </a:endParaRPr>
          </a:p>
        </p:txBody>
      </p:sp>
    </p:spTree>
    <p:extLst>
      <p:ext uri="{BB962C8B-B14F-4D97-AF65-F5344CB8AC3E}">
        <p14:creationId xmlns:p14="http://schemas.microsoft.com/office/powerpoint/2010/main" val="125839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t>
            </a:r>
            <a:r>
              <a:rPr lang="en-GB" dirty="0" err="1"/>
              <a:t>Daquq</a:t>
            </a:r>
            <a:r>
              <a:rPr lang="en-GB" dirty="0"/>
              <a:t> Sub-district</a:t>
            </a:r>
          </a:p>
          <a:p>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2320612"/>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 </a:t>
            </a:r>
            <a:r>
              <a:rPr lang="en-GB" sz="2000" b="1" dirty="0">
                <a:solidFill>
                  <a:srgbClr val="EE5859"/>
                </a:solidFill>
                <a:latin typeface="Trade Gothic LT Std Bold"/>
              </a:rPr>
              <a:t>Safety and security</a:t>
            </a:r>
          </a:p>
        </p:txBody>
      </p:sp>
      <p:sp>
        <p:nvSpPr>
          <p:cNvPr id="14" name="Rectangle 13">
            <a:extLst>
              <a:ext uri="{FF2B5EF4-FFF2-40B4-BE49-F238E27FC236}">
                <a16:creationId xmlns:a16="http://schemas.microsoft.com/office/drawing/2014/main" id="{00876742-7BB8-40A8-A064-2A85C659970D}"/>
              </a:ext>
            </a:extLst>
          </p:cNvPr>
          <p:cNvSpPr/>
          <p:nvPr/>
        </p:nvSpPr>
        <p:spPr>
          <a:xfrm>
            <a:off x="553929" y="4323245"/>
            <a:ext cx="2310248" cy="369332"/>
          </a:xfrm>
          <a:prstGeom prst="rect">
            <a:avLst/>
          </a:prstGeom>
        </p:spPr>
        <p:txBody>
          <a:bodyPr wrap="none">
            <a:spAutoFit/>
          </a:bodyPr>
          <a:lstStyle/>
          <a:p>
            <a:r>
              <a:rPr lang="en-GB" b="1" dirty="0">
                <a:solidFill>
                  <a:srgbClr val="EE5859"/>
                </a:solidFill>
                <a:latin typeface="Trade Gothic LT Std Bold" panose="020B0804050502020204" pitchFamily="34" charset="0"/>
              </a:rPr>
              <a:t>Freedom of movement</a:t>
            </a:r>
          </a:p>
        </p:txBody>
      </p:sp>
      <p:sp>
        <p:nvSpPr>
          <p:cNvPr id="6" name="Rectangle 5">
            <a:extLst>
              <a:ext uri="{FF2B5EF4-FFF2-40B4-BE49-F238E27FC236}">
                <a16:creationId xmlns:a16="http://schemas.microsoft.com/office/drawing/2014/main" id="{9314E780-15A2-4BDB-A4BD-2389C3C72A65}"/>
              </a:ext>
            </a:extLst>
          </p:cNvPr>
          <p:cNvSpPr/>
          <p:nvPr/>
        </p:nvSpPr>
        <p:spPr>
          <a:xfrm>
            <a:off x="1420047" y="2868687"/>
            <a:ext cx="7266739" cy="646331"/>
          </a:xfrm>
          <a:prstGeom prst="rect">
            <a:avLst/>
          </a:prstGeom>
        </p:spPr>
        <p:txBody>
          <a:bodyPr wrap="square">
            <a:spAutoFit/>
          </a:bodyPr>
          <a:lstStyle/>
          <a:p>
            <a:pPr marR="0" algn="just" rtl="0"/>
            <a:r>
              <a:rPr lang="en-US" sz="1800" i="0" u="none" strike="noStrike" dirty="0">
                <a:solidFill>
                  <a:srgbClr val="58585B"/>
                </a:solidFill>
                <a:latin typeface="Arial Narrow" panose="020B0606020202030204" pitchFamily="34" charset="0"/>
              </a:rPr>
              <a:t>(out of 40) </a:t>
            </a:r>
            <a:r>
              <a:rPr lang="en-US" sz="1800" b="0" i="0" u="none" strike="noStrike" dirty="0">
                <a:solidFill>
                  <a:srgbClr val="58585B"/>
                </a:solidFill>
                <a:latin typeface="Arial Narrow" panose="020B0606020202030204" pitchFamily="34" charset="0"/>
              </a:rPr>
              <a:t>reported that their community members</a:t>
            </a:r>
            <a:r>
              <a:rPr lang="en-US" sz="1800" b="1" i="0" u="none" strike="noStrike" dirty="0">
                <a:solidFill>
                  <a:srgbClr val="58585B"/>
                </a:solidFill>
                <a:latin typeface="Arial Narrow" panose="020B0606020202030204" pitchFamily="34" charset="0"/>
              </a:rPr>
              <a:t> feel safe </a:t>
            </a:r>
            <a:r>
              <a:rPr lang="en-US" sz="1800" b="0" i="0" u="none" strike="noStrike" dirty="0">
                <a:solidFill>
                  <a:srgbClr val="58585B"/>
                </a:solidFill>
                <a:latin typeface="Arial Narrow" panose="020B0606020202030204" pitchFamily="34" charset="0"/>
              </a:rPr>
              <a:t>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and they </a:t>
            </a:r>
            <a:r>
              <a:rPr lang="en-US" sz="1800" b="1" i="0" u="none" strike="noStrike" dirty="0">
                <a:solidFill>
                  <a:srgbClr val="58585B"/>
                </a:solidFill>
                <a:latin typeface="Arial Narrow" panose="020B0606020202030204" pitchFamily="34" charset="0"/>
              </a:rPr>
              <a:t>did not avoid any areas</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or specific </a:t>
            </a:r>
            <a:r>
              <a:rPr lang="en-US" sz="1800" b="1" i="0" u="none" strike="noStrike" dirty="0" err="1">
                <a:solidFill>
                  <a:srgbClr val="58585B"/>
                </a:solidFill>
                <a:latin typeface="Arial Narrow" panose="020B0606020202030204" pitchFamily="34" charset="0"/>
              </a:rPr>
              <a:t>neighbourhoods</a:t>
            </a:r>
            <a:r>
              <a:rPr lang="en-US" sz="1800" b="0" i="0" u="none" strike="noStrike" dirty="0">
                <a:solidFill>
                  <a:srgbClr val="58585B"/>
                </a:solidFill>
                <a:latin typeface="Arial Narrow" panose="020B0606020202030204" pitchFamily="34" charset="0"/>
              </a:rPr>
              <a:t>.</a:t>
            </a:r>
          </a:p>
        </p:txBody>
      </p:sp>
      <p:sp>
        <p:nvSpPr>
          <p:cNvPr id="7" name="Rectangle 6">
            <a:extLst>
              <a:ext uri="{FF2B5EF4-FFF2-40B4-BE49-F238E27FC236}">
                <a16:creationId xmlns:a16="http://schemas.microsoft.com/office/drawing/2014/main" id="{E0F85B59-6BFE-4670-9C16-E88A48A21A2C}"/>
              </a:ext>
            </a:extLst>
          </p:cNvPr>
          <p:cNvSpPr/>
          <p:nvPr/>
        </p:nvSpPr>
        <p:spPr>
          <a:xfrm>
            <a:off x="1420047" y="4808275"/>
            <a:ext cx="7265138" cy="646331"/>
          </a:xfrm>
          <a:prstGeom prst="rect">
            <a:avLst/>
          </a:prstGeom>
        </p:spPr>
        <p:txBody>
          <a:bodyPr wrap="square">
            <a:spAutoFit/>
          </a:bodyPr>
          <a:lstStyle/>
          <a:p>
            <a:pPr marR="0" algn="just" rtl="0"/>
            <a:r>
              <a:rPr lang="en-US" sz="1800" i="0" u="none" strike="noStrike" dirty="0">
                <a:solidFill>
                  <a:srgbClr val="58585B"/>
                </a:solidFill>
                <a:latin typeface="Arial Narrow" panose="020B0606020202030204" pitchFamily="34" charset="0"/>
              </a:rPr>
              <a:t>(out of 40) </a:t>
            </a:r>
            <a:r>
              <a:rPr lang="en-US" sz="1800" b="0" i="0" u="none" strike="noStrike" dirty="0">
                <a:solidFill>
                  <a:srgbClr val="58585B"/>
                </a:solidFill>
                <a:latin typeface="Arial Narrow" panose="020B0606020202030204" pitchFamily="34" charset="0"/>
              </a:rPr>
              <a:t>reported that </a:t>
            </a:r>
            <a:r>
              <a:rPr lang="en-US" sz="1800" b="1" i="0" u="none" strike="noStrike" dirty="0">
                <a:solidFill>
                  <a:srgbClr val="58585B"/>
                </a:solidFill>
                <a:latin typeface="Arial Narrow" panose="020B0606020202030204" pitchFamily="34" charset="0"/>
              </a:rPr>
              <a:t>both females and males can freely move</a:t>
            </a:r>
            <a:r>
              <a:rPr lang="en-US" sz="1800" b="0" i="0" u="none" strike="noStrike" dirty="0">
                <a:solidFill>
                  <a:srgbClr val="58585B"/>
                </a:solidFill>
                <a:latin typeface="Arial Narrow" panose="020B0606020202030204" pitchFamily="34" charset="0"/>
              </a:rPr>
              <a:t>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during the day and at night. </a:t>
            </a:r>
          </a:p>
        </p:txBody>
      </p:sp>
      <p:sp>
        <p:nvSpPr>
          <p:cNvPr id="4" name="Rectangle 3">
            <a:extLst>
              <a:ext uri="{FF2B5EF4-FFF2-40B4-BE49-F238E27FC236}">
                <a16:creationId xmlns:a16="http://schemas.microsoft.com/office/drawing/2014/main" id="{A466B1DB-9BC5-44E1-A11E-B64DACFB3EF6}"/>
              </a:ext>
            </a:extLst>
          </p:cNvPr>
          <p:cNvSpPr/>
          <p:nvPr/>
        </p:nvSpPr>
        <p:spPr>
          <a:xfrm>
            <a:off x="534846" y="2838175"/>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34 KIs</a:t>
            </a:r>
            <a:endParaRPr lang="en-US" sz="3600" dirty="0">
              <a:solidFill>
                <a:srgbClr val="58585A"/>
              </a:solidFill>
            </a:endParaRPr>
          </a:p>
        </p:txBody>
      </p:sp>
      <p:pic>
        <p:nvPicPr>
          <p:cNvPr id="13" name="Picture 12">
            <a:extLst>
              <a:ext uri="{FF2B5EF4-FFF2-40B4-BE49-F238E27FC236}">
                <a16:creationId xmlns:a16="http://schemas.microsoft.com/office/drawing/2014/main" id="{7C10799C-93AE-4AFC-A0BB-E50FCA6FC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0" name="Rectangle 19">
            <a:extLst>
              <a:ext uri="{FF2B5EF4-FFF2-40B4-BE49-F238E27FC236}">
                <a16:creationId xmlns:a16="http://schemas.microsoft.com/office/drawing/2014/main" id="{90945767-140D-4E4A-8F50-A195101696EE}"/>
              </a:ext>
            </a:extLst>
          </p:cNvPr>
          <p:cNvSpPr/>
          <p:nvPr/>
        </p:nvSpPr>
        <p:spPr>
          <a:xfrm>
            <a:off x="540504" y="4770564"/>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34 KIs</a:t>
            </a:r>
            <a:endParaRPr lang="en-US" sz="3600" dirty="0">
              <a:solidFill>
                <a:srgbClr val="58585A"/>
              </a:solidFill>
            </a:endParaRPr>
          </a:p>
        </p:txBody>
      </p:sp>
      <p:sp>
        <p:nvSpPr>
          <p:cNvPr id="23" name="Rectangle 22">
            <a:extLst>
              <a:ext uri="{FF2B5EF4-FFF2-40B4-BE49-F238E27FC236}">
                <a16:creationId xmlns:a16="http://schemas.microsoft.com/office/drawing/2014/main" id="{34910BB2-CCD8-402C-B8B8-623C8B29B8A1}"/>
              </a:ext>
            </a:extLst>
          </p:cNvPr>
          <p:cNvSpPr/>
          <p:nvPr/>
        </p:nvSpPr>
        <p:spPr>
          <a:xfrm>
            <a:off x="534845" y="5512120"/>
            <a:ext cx="8150341"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However, six KIs reported that their community members do not freely move during the day or at night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due to the unstable security situation.</a:t>
            </a:r>
          </a:p>
        </p:txBody>
      </p:sp>
      <p:sp>
        <p:nvSpPr>
          <p:cNvPr id="21" name="TextBox 20">
            <a:extLst>
              <a:ext uri="{FF2B5EF4-FFF2-40B4-BE49-F238E27FC236}">
                <a16:creationId xmlns:a16="http://schemas.microsoft.com/office/drawing/2014/main" id="{8AFE3A5B-42AA-4E66-9AF4-25F179DBFCEE}"/>
              </a:ext>
            </a:extLst>
          </p:cNvPr>
          <p:cNvSpPr txBox="1"/>
          <p:nvPr/>
        </p:nvSpPr>
        <p:spPr>
          <a:xfrm>
            <a:off x="534845" y="3545181"/>
            <a:ext cx="8150339" cy="646331"/>
          </a:xfrm>
          <a:prstGeom prst="rect">
            <a:avLst/>
          </a:prstGeom>
          <a:noFill/>
        </p:spPr>
        <p:txBody>
          <a:bodyPr wrap="square">
            <a:spAutoFit/>
          </a:bodyPr>
          <a:lstStyle/>
          <a:p>
            <a:pPr marR="0" algn="just" rtl="0"/>
            <a:r>
              <a:rPr lang="en-US" sz="1800" b="0" i="0" u="none" strike="noStrike" dirty="0">
                <a:solidFill>
                  <a:srgbClr val="58585B"/>
                </a:solidFill>
                <a:latin typeface="Arial Narrow" panose="020B0606020202030204" pitchFamily="34" charset="0"/>
              </a:rPr>
              <a:t>However, five KIs reported that their community members did not feel safe and avoid certain areas 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 due to the presence ERW.</a:t>
            </a:r>
          </a:p>
        </p:txBody>
      </p:sp>
      <p:sp>
        <p:nvSpPr>
          <p:cNvPr id="15" name="Rectangle 14">
            <a:extLst>
              <a:ext uri="{FF2B5EF4-FFF2-40B4-BE49-F238E27FC236}">
                <a16:creationId xmlns:a16="http://schemas.microsoft.com/office/drawing/2014/main" id="{449D1576-E2E5-4B3A-ADB3-4E655E102A99}"/>
              </a:ext>
            </a:extLst>
          </p:cNvPr>
          <p:cNvSpPr/>
          <p:nvPr/>
        </p:nvSpPr>
        <p:spPr>
          <a:xfrm>
            <a:off x="532625" y="1315772"/>
            <a:ext cx="5523973"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Explosive remnant of war (ERW) contamination </a:t>
            </a:r>
          </a:p>
        </p:txBody>
      </p:sp>
      <p:sp>
        <p:nvSpPr>
          <p:cNvPr id="17" name="TextBox 16">
            <a:extLst>
              <a:ext uri="{FF2B5EF4-FFF2-40B4-BE49-F238E27FC236}">
                <a16:creationId xmlns:a16="http://schemas.microsoft.com/office/drawing/2014/main" id="{64CE2445-E0CB-4B9B-98C6-2DAE1C8A65DB}"/>
              </a:ext>
            </a:extLst>
          </p:cNvPr>
          <p:cNvSpPr txBox="1"/>
          <p:nvPr/>
        </p:nvSpPr>
        <p:spPr>
          <a:xfrm>
            <a:off x="1410568" y="1846498"/>
            <a:ext cx="7360891" cy="369332"/>
          </a:xfrm>
          <a:prstGeom prst="rect">
            <a:avLst/>
          </a:prstGeom>
          <a:noFill/>
        </p:spPr>
        <p:txBody>
          <a:bodyPr wrap="square">
            <a:spAutoFit/>
          </a:bodyPr>
          <a:lstStyle/>
          <a:p>
            <a:pPr marR="0" algn="just" rtl="0"/>
            <a:r>
              <a:rPr lang="en-US" sz="1800" i="0" u="none" strike="noStrike" dirty="0">
                <a:solidFill>
                  <a:srgbClr val="58585B"/>
                </a:solidFill>
                <a:latin typeface="Arial Narrow" panose="020B0606020202030204" pitchFamily="34" charset="0"/>
              </a:rPr>
              <a:t>(out of 40) </a:t>
            </a:r>
            <a:r>
              <a:rPr lang="en-US" sz="1800" b="0" i="0" u="none" strike="noStrike" dirty="0">
                <a:solidFill>
                  <a:srgbClr val="58585B"/>
                </a:solidFill>
                <a:latin typeface="Arial Narrow" panose="020B0606020202030204" pitchFamily="34" charset="0"/>
              </a:rPr>
              <a:t>reported that there were </a:t>
            </a:r>
            <a:r>
              <a:rPr lang="en-US" sz="1800" b="1" i="0" u="none" strike="noStrike" dirty="0">
                <a:solidFill>
                  <a:srgbClr val="58585B"/>
                </a:solidFill>
                <a:latin typeface="Arial Narrow" panose="020B0606020202030204" pitchFamily="34" charset="0"/>
              </a:rPr>
              <a:t>contaminated fields </a:t>
            </a:r>
            <a:r>
              <a:rPr lang="en-US" sz="1800" b="0" i="0" u="none" strike="noStrike" dirty="0">
                <a:solidFill>
                  <a:srgbClr val="58585B"/>
                </a:solidFill>
                <a:latin typeface="Arial Narrow" panose="020B0606020202030204" pitchFamily="34" charset="0"/>
              </a:rPr>
              <a:t>in Markaz </a:t>
            </a:r>
            <a:r>
              <a:rPr lang="en-US" sz="1800" b="0" i="0" u="none" strike="noStrike" dirty="0" err="1">
                <a:solidFill>
                  <a:srgbClr val="58585B"/>
                </a:solidFill>
                <a:latin typeface="Arial Narrow" panose="020B0606020202030204" pitchFamily="34" charset="0"/>
              </a:rPr>
              <a:t>Daquq</a:t>
            </a:r>
            <a:r>
              <a:rPr lang="en-US" sz="1800" b="0" i="0" u="none" strike="noStrike" dirty="0">
                <a:solidFill>
                  <a:srgbClr val="58585B"/>
                </a:solidFill>
                <a:latin typeface="Arial Narrow" panose="020B0606020202030204" pitchFamily="34" charset="0"/>
              </a:rPr>
              <a:t>.</a:t>
            </a:r>
          </a:p>
        </p:txBody>
      </p:sp>
      <p:sp>
        <p:nvSpPr>
          <p:cNvPr id="18" name="Rectangle 17">
            <a:extLst>
              <a:ext uri="{FF2B5EF4-FFF2-40B4-BE49-F238E27FC236}">
                <a16:creationId xmlns:a16="http://schemas.microsoft.com/office/drawing/2014/main" id="{85F0721E-2599-449E-AD22-91E30559E25A}"/>
              </a:ext>
            </a:extLst>
          </p:cNvPr>
          <p:cNvSpPr/>
          <p:nvPr/>
        </p:nvSpPr>
        <p:spPr>
          <a:xfrm>
            <a:off x="532626" y="1809302"/>
            <a:ext cx="790601"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6 KIs</a:t>
            </a:r>
            <a:endParaRPr lang="en-US" sz="3600" dirty="0">
              <a:solidFill>
                <a:srgbClr val="58585A"/>
              </a:solidFill>
            </a:endParaRPr>
          </a:p>
        </p:txBody>
      </p:sp>
    </p:spTree>
    <p:extLst>
      <p:ext uri="{BB962C8B-B14F-4D97-AF65-F5344CB8AC3E}">
        <p14:creationId xmlns:p14="http://schemas.microsoft.com/office/powerpoint/2010/main" val="2816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pic>
        <p:nvPicPr>
          <p:cNvPr id="5" name="Picture 4">
            <a:extLst>
              <a:ext uri="{FF2B5EF4-FFF2-40B4-BE49-F238E27FC236}">
                <a16:creationId xmlns:a16="http://schemas.microsoft.com/office/drawing/2014/main" id="{D1D2B054-E040-443D-B46A-B9A5B2A6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65808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sp>
        <p:nvSpPr>
          <p:cNvPr id="5" name="Rectangle 4">
            <a:extLst>
              <a:ext uri="{FF2B5EF4-FFF2-40B4-BE49-F238E27FC236}">
                <a16:creationId xmlns:a16="http://schemas.microsoft.com/office/drawing/2014/main"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pic>
        <p:nvPicPr>
          <p:cNvPr id="8" name="Picture 7">
            <a:extLst>
              <a:ext uri="{FF2B5EF4-FFF2-40B4-BE49-F238E27FC236}">
                <a16:creationId xmlns:a16="http://schemas.microsoft.com/office/drawing/2014/main" id="{12B3452E-9465-4705-80BF-D4C80C5DF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114066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3969045"/>
            <a:ext cx="907641" cy="383019"/>
          </a:xfrm>
        </p:spPr>
        <p:txBody>
          <a:bodyPr/>
          <a:lstStyle/>
          <a:p>
            <a:r>
              <a:rPr lang="en-US" sz="1050" dirty="0"/>
              <a:t>Upon request</a:t>
            </a: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pic>
        <p:nvPicPr>
          <p:cNvPr id="7" name="Picture 6">
            <a:extLst>
              <a:ext uri="{FF2B5EF4-FFF2-40B4-BE49-F238E27FC236}">
                <a16:creationId xmlns:a16="http://schemas.microsoft.com/office/drawing/2014/main" id="{4F69FE35-0514-4601-936E-175CD1B53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1" name="Text Placeholder 4">
            <a:extLst>
              <a:ext uri="{FF2B5EF4-FFF2-40B4-BE49-F238E27FC236}">
                <a16:creationId xmlns:a16="http://schemas.microsoft.com/office/drawing/2014/main" id="{613DC50D-E3C0-439D-AF85-105D3CED207A}"/>
              </a:ext>
            </a:extLst>
          </p:cNvPr>
          <p:cNvSpPr txBox="1">
            <a:spLocks/>
          </p:cNvSpPr>
          <p:nvPr/>
        </p:nvSpPr>
        <p:spPr>
          <a:xfrm>
            <a:off x="282133" y="359674"/>
            <a:ext cx="1836034" cy="27865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95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Link to the Factsheet</a:t>
            </a:r>
          </a:p>
        </p:txBody>
      </p:sp>
      <p:sp>
        <p:nvSpPr>
          <p:cNvPr id="9" name="TextBox 8">
            <a:extLst>
              <a:ext uri="{FF2B5EF4-FFF2-40B4-BE49-F238E27FC236}">
                <a16:creationId xmlns:a16="http://schemas.microsoft.com/office/drawing/2014/main" id="{C8BD0DE4-FD1E-4B62-B024-13E2DC2B118F}"/>
              </a:ext>
            </a:extLst>
          </p:cNvPr>
          <p:cNvSpPr txBox="1"/>
          <p:nvPr/>
        </p:nvSpPr>
        <p:spPr>
          <a:xfrm>
            <a:off x="1905000" y="359674"/>
            <a:ext cx="6891574" cy="646331"/>
          </a:xfrm>
          <a:prstGeom prst="rect">
            <a:avLst/>
          </a:prstGeom>
          <a:noFill/>
        </p:spPr>
        <p:txBody>
          <a:bodyPr wrap="square">
            <a:spAutoFit/>
          </a:bodyPr>
          <a:lstStyle/>
          <a:p>
            <a:r>
              <a:rPr lang="en-US" dirty="0">
                <a:hlinkClick r:id="rId4" action="ppaction://hlinkfile"/>
              </a:rPr>
              <a:t>Markaz </a:t>
            </a:r>
            <a:r>
              <a:rPr lang="en-US" dirty="0" err="1">
                <a:hlinkClick r:id="rId4" action="ppaction://hlinkfile"/>
              </a:rPr>
              <a:t>Daquq</a:t>
            </a:r>
            <a:r>
              <a:rPr lang="en-US" dirty="0">
                <a:hlinkClick r:id="rId4" action="ppaction://hlinkfile"/>
              </a:rPr>
              <a:t> Factsheet December 2020</a:t>
            </a:r>
            <a:endParaRPr lang="en-US" dirty="0"/>
          </a:p>
          <a:p>
            <a:endParaRPr lang="en-US" dirty="0"/>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1DE942-89F9-4983-8228-92968F71C9A5}"/>
              </a:ext>
            </a:extLst>
          </p:cNvPr>
          <p:cNvSpPr>
            <a:spLocks noGrp="1"/>
          </p:cNvSpPr>
          <p:nvPr>
            <p:ph type="body" sz="quarter" idx="13"/>
          </p:nvPr>
        </p:nvSpPr>
        <p:spPr bwMode="auto">
          <a:xfrm>
            <a:off x="3704656" y="744573"/>
            <a:ext cx="5190397" cy="47708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In 2020, the numbers of internally displaced persons (IDPs) returning to their area of origin (</a:t>
            </a:r>
            <a:r>
              <a:rPr lang="en-US" sz="2000" b="0" i="0" u="none" strike="noStrike" dirty="0" err="1">
                <a:solidFill>
                  <a:srgbClr val="58585B"/>
                </a:solidFill>
                <a:latin typeface="Arial Narrow" panose="020B0606020202030204" pitchFamily="34" charset="0"/>
              </a:rPr>
              <a:t>AoO</a:t>
            </a:r>
            <a:r>
              <a:rPr lang="en-US" sz="2000" b="0" i="0" u="none" strike="noStrike" dirty="0">
                <a:solidFill>
                  <a:srgbClr val="58585B"/>
                </a:solidFill>
                <a:latin typeface="Arial Narrow" panose="020B0606020202030204" pitchFamily="34" charset="0"/>
              </a:rPr>
              <a:t>) or being re-displaced for a second time increased, coupled with persisting challenges in relation to lack of services, infrastructure and - in some cases - security in areas of origin.</a:t>
            </a:r>
          </a:p>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The need to better understand the sustainability of returns, conditions for the (re)integration of IDPs and returnees, and the impact of their presence on access to services and social cohesion has been an identified need for humanitarian and development planning.</a:t>
            </a:r>
          </a:p>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Decisions related to the closure of all IDP camps by the end of 2020 have also impacted these dynamics.</a:t>
            </a:r>
          </a:p>
        </p:txBody>
      </p:sp>
      <p:sp>
        <p:nvSpPr>
          <p:cNvPr id="5" name="Rectangle 4">
            <a:extLst>
              <a:ext uri="{FF2B5EF4-FFF2-40B4-BE49-F238E27FC236}">
                <a16:creationId xmlns:a16="http://schemas.microsoft.com/office/drawing/2014/main"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pic>
        <p:nvPicPr>
          <p:cNvPr id="6" name="Picture 5">
            <a:extLst>
              <a:ext uri="{FF2B5EF4-FFF2-40B4-BE49-F238E27FC236}">
                <a16:creationId xmlns:a16="http://schemas.microsoft.com/office/drawing/2014/main" id="{0DD075E2-A2BB-41BE-B31A-F9C63BF06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202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36FE4DB-08F0-4BF3-BC9E-0D33803B1F7F}"/>
              </a:ext>
            </a:extLst>
          </p:cNvPr>
          <p:cNvSpPr>
            <a:spLocks noGrp="1"/>
          </p:cNvSpPr>
          <p:nvPr>
            <p:ph type="body" sz="quarter" idx="13"/>
          </p:nvPr>
        </p:nvSpPr>
        <p:spPr bwMode="auto">
          <a:xfrm>
            <a:off x="3768408" y="626054"/>
            <a:ext cx="4983007" cy="501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endParaRPr lang="es-ES" altLang="en-US" sz="1800" dirty="0"/>
          </a:p>
        </p:txBody>
      </p:sp>
      <p:sp>
        <p:nvSpPr>
          <p:cNvPr id="9" name="Rectangle 8">
            <a:extLst>
              <a:ext uri="{FF2B5EF4-FFF2-40B4-BE49-F238E27FC236}">
                <a16:creationId xmlns:a16="http://schemas.microsoft.com/office/drawing/2014/main"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pic>
        <p:nvPicPr>
          <p:cNvPr id="4" name="Picture 3">
            <a:extLst>
              <a:ext uri="{FF2B5EF4-FFF2-40B4-BE49-F238E27FC236}">
                <a16:creationId xmlns:a16="http://schemas.microsoft.com/office/drawing/2014/main"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206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pic>
        <p:nvPicPr>
          <p:cNvPr id="4" name="Picture 3">
            <a:extLst>
              <a:ext uri="{FF2B5EF4-FFF2-40B4-BE49-F238E27FC236}">
                <a16:creationId xmlns:a16="http://schemas.microsoft.com/office/drawing/2014/main" id="{83C21FA6-2C48-4AC6-9AF1-480EF9F23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822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id="{1A162AFF-D431-4471-B6A6-A27B63D33B1F}"/>
              </a:ext>
            </a:extLst>
          </p:cNvPr>
          <p:cNvSpPr/>
          <p:nvPr/>
        </p:nvSpPr>
        <p:spPr>
          <a:xfrm>
            <a:off x="274320" y="1398839"/>
            <a:ext cx="8412480" cy="2723823"/>
          </a:xfrm>
          <a:prstGeom prst="rect">
            <a:avLst/>
          </a:prstGeom>
        </p:spPr>
        <p:txBody>
          <a:bodyPr wrap="square">
            <a:spAutoFit/>
          </a:bodyPr>
          <a:lstStyle/>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The </a:t>
            </a:r>
            <a:r>
              <a:rPr lang="en-US" b="1" dirty="0">
                <a:solidFill>
                  <a:srgbClr val="58585A"/>
                </a:solidFill>
                <a:latin typeface="Arial Narrow" panose="020B0606020202030204" pitchFamily="34" charset="0"/>
              </a:rPr>
              <a:t>multi-sectoral</a:t>
            </a:r>
            <a:r>
              <a:rPr lang="en-US" dirty="0">
                <a:solidFill>
                  <a:srgbClr val="58585A"/>
                </a:solidFill>
                <a:latin typeface="Arial Narrow" panose="020B0606020202030204" pitchFamily="34" charset="0"/>
              </a:rPr>
              <a:t> assessment tool combined </a:t>
            </a:r>
            <a:r>
              <a:rPr lang="en-US" b="1" dirty="0">
                <a:solidFill>
                  <a:srgbClr val="58585A"/>
                </a:solidFill>
                <a:latin typeface="Arial Narrow" panose="020B0606020202030204" pitchFamily="34" charset="0"/>
              </a:rPr>
              <a:t>qualitative and quantitative </a:t>
            </a:r>
            <a:r>
              <a:rPr lang="en-US" dirty="0">
                <a:solidFill>
                  <a:srgbClr val="58585A"/>
                </a:solidFill>
                <a:latin typeface="Arial Narrow" panose="020B0606020202030204" pitchFamily="34" charset="0"/>
              </a:rPr>
              <a:t>data.</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Data collection was done </a:t>
            </a:r>
            <a:r>
              <a:rPr lang="en-US" b="1" dirty="0">
                <a:solidFill>
                  <a:srgbClr val="58585A"/>
                </a:solidFill>
                <a:latin typeface="Arial Narrow" panose="020B0606020202030204" pitchFamily="34" charset="0"/>
              </a:rPr>
              <a:t>remotely by phone </a:t>
            </a:r>
            <a:r>
              <a:rPr lang="en-US" dirty="0">
                <a:solidFill>
                  <a:srgbClr val="58585A"/>
                </a:solidFill>
                <a:latin typeface="Arial Narrow" panose="020B0606020202030204" pitchFamily="34" charset="0"/>
              </a:rPr>
              <a:t>between</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14 and 17 December 2020, adapted to the context of the COVID-19 pandemic local restrictions and associated pandemic measures.</a:t>
            </a:r>
          </a:p>
          <a:p>
            <a:pPr marL="457200" indent="-457200" algn="just">
              <a:spcAft>
                <a:spcPts val="1800"/>
              </a:spcAft>
              <a:buSzPct val="80000"/>
              <a:buFont typeface="Wingdings" panose="05000000000000000000" pitchFamily="2" charset="2"/>
              <a:buChar char="Ø"/>
            </a:pPr>
            <a:r>
              <a:rPr lang="en-US" b="1" dirty="0">
                <a:solidFill>
                  <a:srgbClr val="58585A"/>
                </a:solidFill>
                <a:latin typeface="Arial Narrow" panose="020B0606020202030204" pitchFamily="34" charset="0"/>
              </a:rPr>
              <a:t>Purposive</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sampling</a:t>
            </a:r>
            <a:r>
              <a:rPr lang="en-US" dirty="0">
                <a:solidFill>
                  <a:srgbClr val="58585A"/>
                </a:solidFill>
                <a:latin typeface="Arial Narrow" panose="020B0606020202030204" pitchFamily="34" charset="0"/>
              </a:rPr>
              <a:t> methods were employed to identify KIs. Findings should therefore be considered as </a:t>
            </a:r>
            <a:r>
              <a:rPr lang="en-US" b="1" dirty="0">
                <a:solidFill>
                  <a:srgbClr val="58585A"/>
                </a:solidFill>
                <a:latin typeface="Arial Narrow" panose="020B0606020202030204" pitchFamily="34" charset="0"/>
              </a:rPr>
              <a:t>indicative</a:t>
            </a:r>
            <a:r>
              <a:rPr lang="en-US" dirty="0">
                <a:solidFill>
                  <a:srgbClr val="58585A"/>
                </a:solidFill>
                <a:latin typeface="Arial Narrow" panose="020B0606020202030204" pitchFamily="34" charset="0"/>
              </a:rPr>
              <a:t>.</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Methodology based on </a:t>
            </a:r>
            <a:r>
              <a:rPr lang="en-US" b="1" dirty="0">
                <a:solidFill>
                  <a:srgbClr val="58585A"/>
                </a:solidFill>
                <a:latin typeface="Arial Narrow" panose="020B0606020202030204" pitchFamily="34" charset="0"/>
              </a:rPr>
              <a:t>key informant interviews </a:t>
            </a:r>
            <a:r>
              <a:rPr lang="en-US" dirty="0">
                <a:solidFill>
                  <a:srgbClr val="58585A"/>
                </a:solidFill>
                <a:latin typeface="Arial Narrow" panose="020B0606020202030204" pitchFamily="34" charset="0"/>
              </a:rPr>
              <a:t>(KIIs).</a:t>
            </a:r>
          </a:p>
        </p:txBody>
      </p:sp>
      <p:sp>
        <p:nvSpPr>
          <p:cNvPr id="6" name="Rectangle 5">
            <a:extLst>
              <a:ext uri="{FF2B5EF4-FFF2-40B4-BE49-F238E27FC236}">
                <a16:creationId xmlns:a16="http://schemas.microsoft.com/office/drawing/2014/main" id="{5C9392D1-2178-4580-9832-42941861D439}"/>
              </a:ext>
            </a:extLst>
          </p:cNvPr>
          <p:cNvSpPr/>
          <p:nvPr/>
        </p:nvSpPr>
        <p:spPr>
          <a:xfrm>
            <a:off x="1040083" y="4484158"/>
            <a:ext cx="5360717" cy="1754326"/>
          </a:xfrm>
          <a:prstGeom prst="rect">
            <a:avLst/>
          </a:prstGeom>
        </p:spPr>
        <p:txBody>
          <a:bodyPr wrap="square">
            <a:spAutoFit/>
          </a:bodyPr>
          <a:lstStyle/>
          <a:p>
            <a:r>
              <a:rPr lang="en-GB" dirty="0">
                <a:solidFill>
                  <a:srgbClr val="58585A"/>
                </a:solidFill>
                <a:latin typeface="Arial Narrow" panose="020B0606020202030204" pitchFamily="34" charset="0"/>
              </a:rPr>
              <a:t>Community leaders	</a:t>
            </a:r>
            <a:r>
              <a:rPr lang="en-GB" b="1" dirty="0">
                <a:solidFill>
                  <a:srgbClr val="58585A"/>
                </a:solidFill>
                <a:latin typeface="Arial Narrow" panose="020B0606020202030204" pitchFamily="34" charset="0"/>
              </a:rPr>
              <a:t>		15 KIs</a:t>
            </a:r>
          </a:p>
          <a:p>
            <a:r>
              <a:rPr lang="en-GB" dirty="0" err="1">
                <a:solidFill>
                  <a:srgbClr val="58585A"/>
                </a:solidFill>
                <a:latin typeface="Arial Narrow" panose="020B0606020202030204" pitchFamily="34" charset="0"/>
              </a:rPr>
              <a:t>Remainees</a:t>
            </a:r>
            <a:r>
              <a:rPr lang="en-GB" dirty="0">
                <a:solidFill>
                  <a:srgbClr val="58585A"/>
                </a:solidFill>
                <a:latin typeface="Arial Narrow" panose="020B0606020202030204" pitchFamily="34" charset="0"/>
              </a:rPr>
              <a:t>/non-displaced</a:t>
            </a:r>
            <a:r>
              <a:rPr lang="en-GB" b="1" dirty="0">
                <a:solidFill>
                  <a:srgbClr val="58585A"/>
                </a:solidFill>
                <a:latin typeface="Arial Narrow" panose="020B0606020202030204" pitchFamily="34" charset="0"/>
              </a:rPr>
              <a:t>		  5 KIs</a:t>
            </a:r>
          </a:p>
          <a:p>
            <a:r>
              <a:rPr lang="en-US" dirty="0">
                <a:solidFill>
                  <a:srgbClr val="58585A"/>
                </a:solidFill>
                <a:latin typeface="Arial Narrow" panose="020B0606020202030204" pitchFamily="34" charset="0"/>
              </a:rPr>
              <a:t>IDPs (displaced from the area)</a:t>
            </a:r>
            <a:r>
              <a:rPr lang="en-US" b="1" dirty="0">
                <a:solidFill>
                  <a:srgbClr val="58585A"/>
                </a:solidFill>
                <a:latin typeface="Arial Narrow" panose="020B0606020202030204" pitchFamily="34" charset="0"/>
              </a:rPr>
              <a:t>		  5 KIs</a:t>
            </a:r>
          </a:p>
          <a:p>
            <a:r>
              <a:rPr lang="en-US" dirty="0">
                <a:solidFill>
                  <a:srgbClr val="58585A"/>
                </a:solidFill>
                <a:latin typeface="Arial Narrow" panose="020B0606020202030204" pitchFamily="34" charset="0"/>
              </a:rPr>
              <a:t>IDPs (displaced in the area)	</a:t>
            </a:r>
            <a:r>
              <a:rPr lang="en-US" b="1" dirty="0">
                <a:solidFill>
                  <a:srgbClr val="58585A"/>
                </a:solidFill>
                <a:latin typeface="Arial Narrow" panose="020B0606020202030204" pitchFamily="34" charset="0"/>
              </a:rPr>
              <a:t>	  5 KIs</a:t>
            </a:r>
          </a:p>
          <a:p>
            <a:r>
              <a:rPr lang="en-US" dirty="0">
                <a:solidFill>
                  <a:srgbClr val="58585A"/>
                </a:solidFill>
                <a:latin typeface="Arial Narrow" panose="020B0606020202030204" pitchFamily="34" charset="0"/>
              </a:rPr>
              <a:t>Returnees (more than 3 months ago)</a:t>
            </a:r>
            <a:r>
              <a:rPr lang="en-US" b="1" dirty="0">
                <a:solidFill>
                  <a:srgbClr val="58585A"/>
                </a:solidFill>
                <a:latin typeface="Arial Narrow" panose="020B0606020202030204" pitchFamily="34" charset="0"/>
              </a:rPr>
              <a:t>	  5 KIs</a:t>
            </a:r>
          </a:p>
          <a:p>
            <a:r>
              <a:rPr lang="en-US" dirty="0">
                <a:solidFill>
                  <a:srgbClr val="58585A"/>
                </a:solidFill>
                <a:latin typeface="Arial Narrow" panose="020B0606020202030204" pitchFamily="34" charset="0"/>
              </a:rPr>
              <a:t>Returnees (less than 3 months ago)</a:t>
            </a:r>
            <a:r>
              <a:rPr lang="en-US" b="1" dirty="0">
                <a:solidFill>
                  <a:srgbClr val="58585A"/>
                </a:solidFill>
                <a:latin typeface="Arial Narrow" panose="020B0606020202030204" pitchFamily="34" charset="0"/>
              </a:rPr>
              <a:t>	  5 KIs</a:t>
            </a:r>
            <a:endParaRPr lang="en-US" sz="1600" b="1" dirty="0">
              <a:solidFill>
                <a:srgbClr val="58585A"/>
              </a:solidFill>
              <a:latin typeface="Arial Narrow" panose="020B0606020202030204" pitchFamily="34" charset="0"/>
            </a:endParaRPr>
          </a:p>
        </p:txBody>
      </p:sp>
      <p:sp>
        <p:nvSpPr>
          <p:cNvPr id="13" name="TextBox 12">
            <a:extLst>
              <a:ext uri="{FF2B5EF4-FFF2-40B4-BE49-F238E27FC236}">
                <a16:creationId xmlns:a16="http://schemas.microsoft.com/office/drawing/2014/main" id="{1FDA5F3A-47A1-4206-9D8C-B6A3C06EC528}"/>
              </a:ext>
            </a:extLst>
          </p:cNvPr>
          <p:cNvSpPr txBox="1"/>
          <p:nvPr/>
        </p:nvSpPr>
        <p:spPr>
          <a:xfrm>
            <a:off x="691116" y="4070324"/>
            <a:ext cx="6109734" cy="461665"/>
          </a:xfrm>
          <a:prstGeom prst="rect">
            <a:avLst/>
          </a:prstGeom>
          <a:noFill/>
        </p:spPr>
        <p:txBody>
          <a:bodyPr wrap="square">
            <a:spAutoFit/>
          </a:bodyPr>
          <a:lstStyle/>
          <a:p>
            <a:pPr marR="0" algn="l" rtl="0"/>
            <a:r>
              <a:rPr lang="en-US" sz="2400" b="0" i="0" u="none" strike="noStrike" dirty="0">
                <a:solidFill>
                  <a:srgbClr val="EE5859"/>
                </a:solidFill>
                <a:latin typeface="humanitarian-icons-v02" panose="02000503000000000000" pitchFamily="2" charset="0"/>
              </a:rPr>
              <a:t></a:t>
            </a:r>
            <a:r>
              <a:rPr lang="en-US" sz="16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KI profile in Markaz </a:t>
            </a:r>
            <a:r>
              <a:rPr lang="en-GB" sz="2000" b="1" i="0" u="none" strike="noStrike" dirty="0" err="1">
                <a:solidFill>
                  <a:srgbClr val="EE5859"/>
                </a:solidFill>
                <a:latin typeface="Trade Gothic LT Std Bold" panose="020B0804050502020204" pitchFamily="34" charset="0"/>
              </a:rPr>
              <a:t>Daquq</a:t>
            </a:r>
            <a:r>
              <a:rPr lang="en-GB" sz="2000" b="1" i="0" u="none" strike="noStrike" dirty="0">
                <a:solidFill>
                  <a:srgbClr val="EE5859"/>
                </a:solidFill>
                <a:latin typeface="Trade Gothic LT Std Bold" panose="020B0804050502020204" pitchFamily="34" charset="0"/>
              </a:rPr>
              <a:t> Sub-district</a:t>
            </a:r>
          </a:p>
        </p:txBody>
      </p:sp>
      <p:sp>
        <p:nvSpPr>
          <p:cNvPr id="7" name="Rectangle 6">
            <a:extLst>
              <a:ext uri="{FF2B5EF4-FFF2-40B4-BE49-F238E27FC236}">
                <a16:creationId xmlns:a16="http://schemas.microsoft.com/office/drawing/2014/main" id="{8A5D780E-47E4-4210-9A29-C5AFC71B8F96}"/>
              </a:ext>
            </a:extLst>
          </p:cNvPr>
          <p:cNvSpPr/>
          <p:nvPr/>
        </p:nvSpPr>
        <p:spPr>
          <a:xfrm>
            <a:off x="7039429" y="5081697"/>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40 KIs</a:t>
            </a:r>
            <a:endParaRPr lang="en-US" sz="3600" dirty="0"/>
          </a:p>
        </p:txBody>
      </p:sp>
      <p:pic>
        <p:nvPicPr>
          <p:cNvPr id="8" name="Picture 7">
            <a:extLst>
              <a:ext uri="{FF2B5EF4-FFF2-40B4-BE49-F238E27FC236}">
                <a16:creationId xmlns:a16="http://schemas.microsoft.com/office/drawing/2014/main" id="{767733AA-7F89-4B7E-8FD9-F34C1A666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50AE721E-61E3-4F79-A558-1FE4871A1C4C}"/>
              </a:ext>
            </a:extLst>
          </p:cNvPr>
          <p:cNvPicPr>
            <a:picLocks noChangeAspect="1"/>
          </p:cNvPicPr>
          <p:nvPr/>
        </p:nvPicPr>
        <p:blipFill>
          <a:blip r:embed="rId4"/>
          <a:stretch>
            <a:fillRect/>
          </a:stretch>
        </p:blipFill>
        <p:spPr>
          <a:xfrm>
            <a:off x="5395955" y="4518161"/>
            <a:ext cx="1324160" cy="1674061"/>
          </a:xfrm>
          <a:prstGeom prst="rect">
            <a:avLst/>
          </a:prstGeom>
        </p:spPr>
      </p:pic>
    </p:spTree>
    <p:extLst>
      <p:ext uri="{BB962C8B-B14F-4D97-AF65-F5344CB8AC3E}">
        <p14:creationId xmlns:p14="http://schemas.microsoft.com/office/powerpoint/2010/main" val="11348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id="{5DF8A732-EB82-4342-BDD3-4AA7CDC7C283}"/>
              </a:ext>
            </a:extLst>
          </p:cNvPr>
          <p:cNvSpPr/>
          <p:nvPr/>
        </p:nvSpPr>
        <p:spPr>
          <a:xfrm>
            <a:off x="423006" y="1354522"/>
            <a:ext cx="8412480" cy="4862870"/>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Considering the findings as indicative </a:t>
            </a:r>
            <a:r>
              <a:rPr lang="en-US" sz="2000" dirty="0">
                <a:solidFill>
                  <a:srgbClr val="58585A"/>
                </a:solidFill>
                <a:latin typeface="Arial Narrow" panose="020B0606020202030204" pitchFamily="34" charset="0"/>
              </a:rPr>
              <a:t>due to the small sample size and the purposive sampling method</a:t>
            </a:r>
          </a:p>
          <a:p>
            <a:pPr algn="just">
              <a:spcAft>
                <a:spcPts val="1800"/>
              </a:spcAft>
            </a:pPr>
            <a:r>
              <a:rPr lang="en-US" sz="2000" dirty="0">
                <a:solidFill>
                  <a:srgbClr val="58585A"/>
                </a:solidFill>
                <a:latin typeface="Arial Narrow" panose="020B0606020202030204" pitchFamily="34" charset="0"/>
              </a:rPr>
              <a:t>	  40 KIs in Markaz </a:t>
            </a:r>
            <a:r>
              <a:rPr lang="en-US" sz="2000" dirty="0" err="1">
                <a:solidFill>
                  <a:srgbClr val="58585A"/>
                </a:solidFill>
                <a:latin typeface="Arial Narrow" panose="020B0606020202030204" pitchFamily="34" charset="0"/>
              </a:rPr>
              <a:t>Daquq</a:t>
            </a:r>
            <a:r>
              <a:rPr lang="en-US" sz="2000" dirty="0">
                <a:solidFill>
                  <a:srgbClr val="58585A"/>
                </a:solidFill>
                <a:latin typeface="Arial Narrow" panose="020B0606020202030204" pitchFamily="34" charset="0"/>
              </a:rPr>
              <a:t> Sub-district</a:t>
            </a:r>
            <a:endParaRPr lang="en-US"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KIs gender balance</a:t>
            </a:r>
          </a:p>
          <a:p>
            <a:pPr algn="just">
              <a:spcAft>
                <a:spcPts val="600"/>
              </a:spcAft>
            </a:pPr>
            <a:r>
              <a:rPr lang="en-US" sz="2000" dirty="0">
                <a:solidFill>
                  <a:srgbClr val="58585A"/>
                </a:solidFill>
                <a:latin typeface="Arial Narrow" panose="020B0606020202030204" pitchFamily="34" charset="0"/>
              </a:rPr>
              <a:t>	  30 male KIs</a:t>
            </a:r>
          </a:p>
          <a:p>
            <a:pPr algn="just">
              <a:spcAft>
                <a:spcPts val="1800"/>
              </a:spcAft>
            </a:pPr>
            <a:r>
              <a:rPr lang="en-US" sz="2000" dirty="0">
                <a:solidFill>
                  <a:srgbClr val="58585A"/>
                </a:solidFill>
                <a:latin typeface="Arial Narrow" panose="020B0606020202030204" pitchFamily="34" charset="0"/>
              </a:rPr>
              <a:t>	  10 female KIs</a:t>
            </a:r>
            <a:endParaRPr lang="en-US" sz="1800" dirty="0">
              <a:latin typeface="MS Shell Dlg 2" panose="020B060403050404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Contextualization at sub-district level</a:t>
            </a:r>
          </a:p>
          <a:p>
            <a:pPr marL="971550" lvl="1" algn="just"/>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To operationalise the identified trends, information was analysed</a:t>
            </a:r>
          </a:p>
          <a:p>
            <a:pPr marL="971550" lvl="1" algn="just">
              <a:spcAft>
                <a:spcPts val="1800"/>
              </a:spcAft>
            </a:pPr>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and visualized at sub-district level, rather than village or neighbourhood</a:t>
            </a:r>
            <a:endParaRPr lang="en-GB"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Remote data collection</a:t>
            </a:r>
          </a:p>
          <a:p>
            <a:pPr marL="971550" algn="just">
              <a:spcAft>
                <a:spcPts val="2400"/>
              </a:spcAft>
            </a:pPr>
            <a:r>
              <a:rPr lang="en-GB" sz="2000" dirty="0">
                <a:solidFill>
                  <a:srgbClr val="58585A"/>
                </a:solidFill>
                <a:latin typeface="Arial Narrow" panose="020B0606020202030204" pitchFamily="34" charset="0"/>
              </a:rPr>
              <a:t>Data collected remotely by phone</a:t>
            </a:r>
            <a:endParaRPr lang="en-US" sz="2000" dirty="0">
              <a:solidFill>
                <a:srgbClr val="58585A"/>
              </a:solidFill>
              <a:latin typeface="Arial Narrow" panose="020B0606020202030204" pitchFamily="34" charset="0"/>
            </a:endParaRPr>
          </a:p>
        </p:txBody>
      </p:sp>
      <p:sp>
        <p:nvSpPr>
          <p:cNvPr id="4" name="TextBox 3">
            <a:extLst>
              <a:ext uri="{FF2B5EF4-FFF2-40B4-BE49-F238E27FC236}">
                <a16:creationId xmlns:a16="http://schemas.microsoft.com/office/drawing/2014/main" id="{5F5AAB23-C119-40CD-8010-7768A2E7558F}"/>
              </a:ext>
            </a:extLst>
          </p:cNvPr>
          <p:cNvSpPr txBox="1"/>
          <p:nvPr/>
        </p:nvSpPr>
        <p:spPr>
          <a:xfrm>
            <a:off x="892804" y="1997794"/>
            <a:ext cx="72067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endParaRPr lang="en-US" sz="2800" dirty="0"/>
          </a:p>
        </p:txBody>
      </p:sp>
      <p:sp>
        <p:nvSpPr>
          <p:cNvPr id="6" name="TextBox 5">
            <a:extLst>
              <a:ext uri="{FF2B5EF4-FFF2-40B4-BE49-F238E27FC236}">
                <a16:creationId xmlns:a16="http://schemas.microsoft.com/office/drawing/2014/main" id="{7309EAC6-5CE0-45CE-B2E7-F898FF42A9D2}"/>
              </a:ext>
            </a:extLst>
          </p:cNvPr>
          <p:cNvSpPr txBox="1"/>
          <p:nvPr/>
        </p:nvSpPr>
        <p:spPr>
          <a:xfrm>
            <a:off x="892804" y="3172034"/>
            <a:ext cx="59608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p>
        </p:txBody>
      </p:sp>
      <p:pic>
        <p:nvPicPr>
          <p:cNvPr id="7" name="Picture 6">
            <a:extLst>
              <a:ext uri="{FF2B5EF4-FFF2-40B4-BE49-F238E27FC236}">
                <a16:creationId xmlns:a16="http://schemas.microsoft.com/office/drawing/2014/main" id="{F40D2895-D3C6-414D-8D91-65E158C37B1E}"/>
              </a:ext>
            </a:extLst>
          </p:cNvPr>
          <p:cNvPicPr>
            <a:picLocks noChangeAspect="1"/>
          </p:cNvPicPr>
          <p:nvPr/>
        </p:nvPicPr>
        <p:blipFill>
          <a:blip r:embed="rId3"/>
          <a:stretch>
            <a:fillRect/>
          </a:stretch>
        </p:blipFill>
        <p:spPr>
          <a:xfrm>
            <a:off x="894613" y="4479161"/>
            <a:ext cx="476711" cy="523220"/>
          </a:xfrm>
          <a:prstGeom prst="rect">
            <a:avLst/>
          </a:prstGeom>
        </p:spPr>
      </p:pic>
      <p:pic>
        <p:nvPicPr>
          <p:cNvPr id="8" name="Picture 7">
            <a:extLst>
              <a:ext uri="{FF2B5EF4-FFF2-40B4-BE49-F238E27FC236}">
                <a16:creationId xmlns:a16="http://schemas.microsoft.com/office/drawing/2014/main" id="{919B1466-1916-43FB-B16E-2CCF645CFFBF}"/>
              </a:ext>
            </a:extLst>
          </p:cNvPr>
          <p:cNvPicPr>
            <a:picLocks noChangeAspect="1"/>
          </p:cNvPicPr>
          <p:nvPr/>
        </p:nvPicPr>
        <p:blipFill>
          <a:blip r:embed="rId4"/>
          <a:stretch>
            <a:fillRect/>
          </a:stretch>
        </p:blipFill>
        <p:spPr>
          <a:xfrm>
            <a:off x="953575" y="5677768"/>
            <a:ext cx="476711" cy="424133"/>
          </a:xfrm>
          <a:prstGeom prst="rect">
            <a:avLst/>
          </a:prstGeom>
        </p:spPr>
      </p:pic>
      <p:pic>
        <p:nvPicPr>
          <p:cNvPr id="9" name="Picture 8">
            <a:extLst>
              <a:ext uri="{FF2B5EF4-FFF2-40B4-BE49-F238E27FC236}">
                <a16:creationId xmlns:a16="http://schemas.microsoft.com/office/drawing/2014/main" id="{B782D972-73BA-4EE8-B6B0-E67C5C400B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794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492424"/>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Markaz </a:t>
            </a:r>
            <a:r>
              <a:rPr lang="en-US" sz="3600" b="1" dirty="0" err="1">
                <a:solidFill>
                  <a:schemeClr val="bg1"/>
                </a:solidFill>
                <a:latin typeface="Arial Narrow" panose="020B0606020202030204" pitchFamily="34" charset="0"/>
              </a:rPr>
              <a:t>Daquq</a:t>
            </a:r>
            <a:r>
              <a:rPr lang="en-US" sz="3600" b="1" dirty="0">
                <a:solidFill>
                  <a:schemeClr val="bg1"/>
                </a:solidFill>
                <a:latin typeface="Arial Narrow" panose="020B0606020202030204" pitchFamily="34" charset="0"/>
              </a:rPr>
              <a:t> overview and current demographics</a:t>
            </a:r>
            <a:endParaRPr lang="en-US" sz="3600" b="1" dirty="0">
              <a:solidFill>
                <a:srgbClr val="FFFF00"/>
              </a:solidFill>
              <a:latin typeface="Arial Narrow" panose="020B0606020202030204" pitchFamily="34" charset="0"/>
            </a:endParaRP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3</a:t>
            </a:r>
          </a:p>
        </p:txBody>
      </p:sp>
      <p:pic>
        <p:nvPicPr>
          <p:cNvPr id="4" name="Picture 3">
            <a:extLst>
              <a:ext uri="{FF2B5EF4-FFF2-40B4-BE49-F238E27FC236}">
                <a16:creationId xmlns:a16="http://schemas.microsoft.com/office/drawing/2014/main" id="{8ED37968-0C1F-4CEF-B5F1-25F63C10A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175511906"/>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14217</TotalTime>
  <Words>6476</Words>
  <Application>Microsoft Office PowerPoint</Application>
  <PresentationFormat>On-screen Show (4:3)</PresentationFormat>
  <Paragraphs>518</Paragraphs>
  <Slides>34</Slides>
  <Notes>29</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34</vt:i4>
      </vt:variant>
    </vt:vector>
  </HeadingPairs>
  <TitlesOfParts>
    <vt:vector size="56" baseType="lpstr">
      <vt:lpstr>Arial Unicode MS</vt:lpstr>
      <vt:lpstr>Arial</vt:lpstr>
      <vt:lpstr>Arial Narrow</vt:lpstr>
      <vt:lpstr>Calibri</vt:lpstr>
      <vt:lpstr>humanitarian-icons-v02</vt:lpstr>
      <vt:lpstr>MS Shell Dlg 2</vt:lpstr>
      <vt:lpstr>Trade Gothic LT Std Bold</vt:lpstr>
      <vt:lpstr>TradeGothicLTPro-Bold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Markaz Daquq Sub-district overview</vt:lpstr>
      <vt:lpstr>PowerPoint Presentation</vt:lpstr>
      <vt:lpstr>Markaz Daquq Sub-district Key findings</vt:lpstr>
      <vt:lpstr>Markaz Daquq Sub-district Other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Canon Co</cp:lastModifiedBy>
  <cp:revision>458</cp:revision>
  <dcterms:created xsi:type="dcterms:W3CDTF">2020-08-09T11:48:21Z</dcterms:created>
  <dcterms:modified xsi:type="dcterms:W3CDTF">2021-04-05T06:28:16Z</dcterms:modified>
</cp:coreProperties>
</file>