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75" r:id="rId6"/>
    <p:sldId id="258" r:id="rId7"/>
    <p:sldId id="262" r:id="rId8"/>
    <p:sldId id="261" r:id="rId9"/>
    <p:sldId id="276" r:id="rId10"/>
    <p:sldId id="281" r:id="rId11"/>
    <p:sldId id="284" r:id="rId12"/>
    <p:sldId id="318" r:id="rId13"/>
    <p:sldId id="267" r:id="rId14"/>
    <p:sldId id="320" r:id="rId15"/>
    <p:sldId id="319" r:id="rId16"/>
    <p:sldId id="278" r:id="rId17"/>
    <p:sldId id="272" r:id="rId18"/>
    <p:sldId id="264" r:id="rId19"/>
    <p:sldId id="309" r:id="rId20"/>
    <p:sldId id="328" r:id="rId21"/>
    <p:sldId id="310" r:id="rId22"/>
    <p:sldId id="322" r:id="rId23"/>
    <p:sldId id="305" r:id="rId24"/>
    <p:sldId id="311" r:id="rId25"/>
    <p:sldId id="312" r:id="rId26"/>
    <p:sldId id="296" r:id="rId27"/>
    <p:sldId id="260" r:id="rId28"/>
    <p:sldId id="323" r:id="rId29"/>
    <p:sldId id="315" r:id="rId30"/>
    <p:sldId id="316" r:id="rId31"/>
    <p:sldId id="324" r:id="rId32"/>
    <p:sldId id="317" r:id="rId33"/>
    <p:sldId id="325" r:id="rId34"/>
    <p:sldId id="297" r:id="rId35"/>
    <p:sldId id="327" r:id="rId36"/>
    <p:sldId id="298" r:id="rId37"/>
    <p:sldId id="326" r:id="rId38"/>
    <p:sldId id="304" r:id="rId39"/>
    <p:sldId id="279" r:id="rId40"/>
    <p:sldId id="314" r:id="rId41"/>
    <p:sldId id="283" r:id="rId42"/>
    <p:sldId id="273" r:id="rId4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932435-80AE-7DE6-C063-160C5F5771EC}" name="Joanna JAWORSKA" initials="JJ" userId="S::joanna.jaworska@impact-initiatives.org::718fafad-b76d-4ca8-9eb3-cfaf3056c82f" providerId="AD"/>
  <p188:author id="{0B966644-91FF-75DC-11DD-696B5D3B587A}" name="Alina BELOBRA" initials="AB" userId="S::alina.belobra@reach-initiative.org::3303187a-cd57-4a7f-8fe5-bfc7ea5bfa7a" providerId="AD"/>
  <p188:author id="{AB116B67-1343-B2F9-CD32-E5D6832B7D26}" name="Brett SCHMICKING" initials="BS" userId="S::brett.schmicking@impact-initiatives.org::34cac759-5850-4d92-b316-353e3b02866c" providerId="AD"/>
  <p188:author id="{E54E0578-5FF9-88A5-AC60-DD4A6682B131}" name="Owen BOED" initials="OB" userId="S::owen.boed@impact-initiatives.org::0fe02871-080e-4db0-9e96-99eac8819d73" providerId="AD"/>
  <p188:author id="{66006589-0ECC-E78F-ADDB-DF08B1B247F8}" name="Astrid LAURENT" initials="AL" userId="S::astrid.laurent@impact-initiatives.org::0e32dc57-791b-41eb-8819-b5692c5c23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58585A"/>
    <a:srgbClr val="3159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C9C19-88B4-DFAC-2004-5CB19A5E4D19}" v="198" dt="2024-02-13T12:13:05.929"/>
    <p1510:client id="{AAC16D8E-C71D-9517-46E9-5AB00A1A1934}" v="16" dt="2024-02-13T13:05:51.199"/>
    <p1510:client id="{D231B2BA-0A9E-85DE-0F85-7CA24DE5CE84}" v="14" dt="2024-02-13T12:15:28.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0CA0D-9423-4B01-B3CC-91952DE6F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H"/>
        </a:p>
      </dgm:t>
    </dgm:pt>
    <dgm:pt modelId="{D009217F-3A9A-4CEC-83F0-48F59787CBC7}">
      <dgm:prSet phldrT="[Text]" custT="1"/>
      <dgm:spPr>
        <a:solidFill>
          <a:srgbClr val="58585A">
            <a:alpha val="20000"/>
          </a:srgbClr>
        </a:solidFill>
        <a:ln>
          <a:noFill/>
        </a:ln>
      </dgm:spPr>
      <dgm:t>
        <a:bodyPr/>
        <a:lstStyle/>
        <a:p>
          <a:r>
            <a:rPr lang="en-GB" sz="4400" b="1">
              <a:solidFill>
                <a:srgbClr val="58585A"/>
              </a:solidFill>
              <a:latin typeface="+mj-lt"/>
              <a:ea typeface="Roboto Light"/>
            </a:rPr>
            <a:t>15 KIIs</a:t>
          </a:r>
        </a:p>
        <a:p>
          <a:pPr rtl="0"/>
          <a:r>
            <a:rPr lang="en-GB" sz="1400">
              <a:solidFill>
                <a:schemeClr val="tx1"/>
              </a:solidFill>
              <a:latin typeface="Segoe UI Light"/>
              <a:ea typeface="Roboto Light"/>
              <a:cs typeface="Segoe UI Light"/>
            </a:rPr>
            <a:t>with service providers </a:t>
          </a:r>
          <a:endParaRPr lang="en-CH" sz="1400">
            <a:solidFill>
              <a:schemeClr val="tx1"/>
            </a:solidFill>
            <a:latin typeface="Segoe UI Light"/>
            <a:ea typeface="Roboto Light"/>
            <a:cs typeface="Segoe UI Light"/>
          </a:endParaRPr>
        </a:p>
        <a:p>
          <a:r>
            <a:rPr lang="en-GB" sz="1400">
              <a:solidFill>
                <a:schemeClr val="tx1"/>
              </a:solidFill>
              <a:latin typeface="Segoe UI Light"/>
              <a:ea typeface="Roboto Light"/>
              <a:cs typeface="Segoe UI Light"/>
            </a:rPr>
            <a:t>(NNGOs, INGOs, CSOs, government service providers)</a:t>
          </a:r>
          <a:endParaRPr lang="en-CH" sz="1400">
            <a:solidFill>
              <a:schemeClr val="tx1"/>
            </a:solidFill>
            <a:latin typeface="Segoe UI Light"/>
            <a:ea typeface="Roboto Light"/>
            <a:cs typeface="Segoe UI Light"/>
          </a:endParaRPr>
        </a:p>
      </dgm:t>
    </dgm:pt>
    <dgm:pt modelId="{688DB48C-9055-4774-8339-B7CB9A7D56EA}" type="parTrans" cxnId="{1B310CBC-BA98-492E-AE61-8BD182351143}">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B85BC456-62F9-4CAF-AD1A-C3FF88A9EEFD}" type="sibTrans" cxnId="{1B310CBC-BA98-492E-AE61-8BD182351143}">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9FF64869-DA2A-46EB-AA0D-10DC88442575}">
      <dgm:prSet phldrT="[Text]" custT="1"/>
      <dgm:spPr>
        <a:solidFill>
          <a:srgbClr val="EE5859">
            <a:alpha val="33000"/>
          </a:srgbClr>
        </a:solidFill>
        <a:ln>
          <a:noFill/>
        </a:ln>
      </dgm:spPr>
      <dgm: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5 KIIs</a:t>
          </a:r>
        </a:p>
        <a:p>
          <a:pPr marL="0" lvl="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with government representatives</a:t>
          </a:r>
          <a:endParaRPr lang="en-CH" sz="1400" kern="1200">
            <a:solidFill>
              <a:schemeClr val="tx1"/>
            </a:solidFill>
            <a:latin typeface="Segoe UI Light"/>
            <a:ea typeface="Roboto Light"/>
            <a:cs typeface="Segoe UI Light"/>
          </a:endParaRPr>
        </a:p>
      </dgm:t>
    </dgm:pt>
    <dgm:pt modelId="{C4153C81-A927-422E-BA38-68ADA0162076}" type="parTrans" cxnId="{195D71A4-D293-42E1-84D7-5039D9CF57FF}">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4B3016A4-B8C4-4E15-8559-DC420C4C5327}" type="sibTrans" cxnId="{195D71A4-D293-42E1-84D7-5039D9CF57FF}">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638E562A-9F08-4013-BEDD-C51644794E9A}">
      <dgm:prSet phldrT="[Text]" custT="1"/>
      <dgm:spPr>
        <a:solidFill>
          <a:srgbClr val="58585A">
            <a:alpha val="20000"/>
          </a:srgbClr>
        </a:solidFill>
        <a:ln>
          <a:noFill/>
        </a:ln>
      </dgm:spPr>
      <dgm: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6 IIs</a:t>
          </a:r>
        </a:p>
        <a:p>
          <a:pPr marL="0" lvl="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with family members of veterans / fallen soldiers</a:t>
          </a:r>
          <a:endParaRPr lang="en-CH" sz="1600" kern="1200">
            <a:solidFill>
              <a:schemeClr val="tx1"/>
            </a:solidFill>
            <a:latin typeface="Segoe UI Light"/>
            <a:ea typeface="Roboto Light"/>
            <a:cs typeface="Segoe UI Light"/>
          </a:endParaRPr>
        </a:p>
      </dgm:t>
    </dgm:pt>
    <dgm:pt modelId="{3DBE5D6D-6F7A-45AB-BBF9-A4C0B533AE85}" type="sibTrans" cxnId="{D8BF40EE-9A75-475A-83F0-3831DF346C01}">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9F3D77AA-EDAA-42A4-9BCE-3F8F607C0A13}" type="parTrans" cxnId="{D8BF40EE-9A75-475A-83F0-3831DF346C01}">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F7AB4692-DD20-4DCF-A181-40335A7038E7}">
      <dgm:prSet phldrT="[Text]" custT="1"/>
      <dgm:spPr>
        <a:solidFill>
          <a:srgbClr val="EE5859">
            <a:alpha val="33000"/>
          </a:srgbClr>
        </a:solidFill>
        <a:ln>
          <a:noFill/>
        </a:ln>
      </dgm:spPr>
      <dgm: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32 IIs</a:t>
          </a:r>
        </a:p>
        <a:p>
          <a:pPr marL="0" lvl="0" algn="ctr" defTabSz="1955800" rtl="0">
            <a:lnSpc>
              <a:spcPct val="90000"/>
            </a:lnSpc>
            <a:spcBef>
              <a:spcPct val="0"/>
            </a:spcBef>
            <a:spcAft>
              <a:spcPct val="35000"/>
            </a:spcAft>
            <a:buNone/>
          </a:pPr>
          <a:r>
            <a:rPr lang="en-GB" sz="1400" kern="1200">
              <a:solidFill>
                <a:schemeClr val="tx1"/>
              </a:solidFill>
              <a:latin typeface="Segoe UI Light"/>
              <a:ea typeface="Roboto Light"/>
              <a:cs typeface="Segoe UI Light"/>
            </a:rPr>
            <a:t>with veterans </a:t>
          </a:r>
        </a:p>
        <a:p>
          <a:pPr marL="0" lvl="0" indent="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(incl. men, women, people with disability)</a:t>
          </a:r>
          <a:endParaRPr lang="en-GB" sz="1400" kern="1200"/>
        </a:p>
      </dgm:t>
    </dgm:pt>
    <dgm:pt modelId="{D6806382-60B3-4455-A221-AB1703BA9CFB}" type="sibTrans" cxnId="{A847E0A8-7A19-40A5-A376-52EF4C2E1100}">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AB1DE2BF-720B-4AB1-BF95-1F5B1F573F07}" type="parTrans" cxnId="{A847E0A8-7A19-40A5-A376-52EF4C2E1100}">
      <dgm:prSet/>
      <dgm:spPr/>
      <dgm:t>
        <a:bodyPr/>
        <a:lstStyle/>
        <a:p>
          <a:endParaRPr lang="en-CH" sz="1800">
            <a:solidFill>
              <a:schemeClr val="tx1"/>
            </a:solidFill>
            <a:latin typeface="Roboto Light" panose="02000000000000000000" pitchFamily="2" charset="0"/>
            <a:ea typeface="Roboto Light" panose="02000000000000000000" pitchFamily="2" charset="0"/>
          </a:endParaRPr>
        </a:p>
      </dgm:t>
    </dgm:pt>
    <dgm:pt modelId="{03B5AD3D-4E0E-4D31-9957-2B77E6E8119A}" type="pres">
      <dgm:prSet presAssocID="{8990CA0D-9423-4B01-B3CC-91952DE6F9B4}" presName="diagram" presStyleCnt="0">
        <dgm:presLayoutVars>
          <dgm:dir/>
          <dgm:resizeHandles val="exact"/>
        </dgm:presLayoutVars>
      </dgm:prSet>
      <dgm:spPr/>
    </dgm:pt>
    <dgm:pt modelId="{B0B49A65-5651-4080-99A4-7D244AC1B90E}" type="pres">
      <dgm:prSet presAssocID="{F7AB4692-DD20-4DCF-A181-40335A7038E7}" presName="node" presStyleLbl="node1" presStyleIdx="0" presStyleCnt="4" custScaleX="85592" custScaleY="106589" custLinFactNeighborX="5421">
        <dgm:presLayoutVars>
          <dgm:bulletEnabled val="1"/>
        </dgm:presLayoutVars>
      </dgm:prSet>
      <dgm:spPr/>
    </dgm:pt>
    <dgm:pt modelId="{C0B45005-C676-4E10-AF95-D546E4EC0DEE}" type="pres">
      <dgm:prSet presAssocID="{D6806382-60B3-4455-A221-AB1703BA9CFB}" presName="sibTrans" presStyleCnt="0"/>
      <dgm:spPr/>
    </dgm:pt>
    <dgm:pt modelId="{C6034759-1254-4770-A510-84115BF36ED5}" type="pres">
      <dgm:prSet presAssocID="{638E562A-9F08-4013-BEDD-C51644794E9A}" presName="node" presStyleLbl="node1" presStyleIdx="1" presStyleCnt="4" custScaleX="85592" custScaleY="106589">
        <dgm:presLayoutVars>
          <dgm:bulletEnabled val="1"/>
        </dgm:presLayoutVars>
      </dgm:prSet>
      <dgm:spPr/>
    </dgm:pt>
    <dgm:pt modelId="{9105C2C7-44C0-4948-8452-68EA0F32C826}" type="pres">
      <dgm:prSet presAssocID="{3DBE5D6D-6F7A-45AB-BBF9-A4C0B533AE85}" presName="sibTrans" presStyleCnt="0"/>
      <dgm:spPr/>
    </dgm:pt>
    <dgm:pt modelId="{74ADB8EB-80A3-4608-B85A-9D9927936BAE}" type="pres">
      <dgm:prSet presAssocID="{D009217F-3A9A-4CEC-83F0-48F59787CBC7}" presName="node" presStyleLbl="node1" presStyleIdx="2" presStyleCnt="4" custScaleX="85592" custScaleY="106589" custLinFactNeighborX="5421" custLinFactNeighborY="-9517">
        <dgm:presLayoutVars>
          <dgm:bulletEnabled val="1"/>
        </dgm:presLayoutVars>
      </dgm:prSet>
      <dgm:spPr/>
    </dgm:pt>
    <dgm:pt modelId="{E82867F1-DD83-4E70-A911-9FE327E94AF4}" type="pres">
      <dgm:prSet presAssocID="{B85BC456-62F9-4CAF-AD1A-C3FF88A9EEFD}" presName="sibTrans" presStyleCnt="0"/>
      <dgm:spPr/>
    </dgm:pt>
    <dgm:pt modelId="{23B4F838-9165-4104-B3B4-074BA9A95634}" type="pres">
      <dgm:prSet presAssocID="{9FF64869-DA2A-46EB-AA0D-10DC88442575}" presName="node" presStyleLbl="node1" presStyleIdx="3" presStyleCnt="4" custScaleX="85592" custScaleY="106589" custLinFactNeighborY="-9517">
        <dgm:presLayoutVars>
          <dgm:bulletEnabled val="1"/>
        </dgm:presLayoutVars>
      </dgm:prSet>
      <dgm:spPr/>
    </dgm:pt>
  </dgm:ptLst>
  <dgm:cxnLst>
    <dgm:cxn modelId="{99BCA268-3BD6-4033-A7D8-1AF6FB3D2710}" type="presOf" srcId="{D009217F-3A9A-4CEC-83F0-48F59787CBC7}" destId="{74ADB8EB-80A3-4608-B85A-9D9927936BAE}" srcOrd="0" destOrd="0" presId="urn:microsoft.com/office/officeart/2005/8/layout/default"/>
    <dgm:cxn modelId="{EBD39070-25EE-4AD2-BC6A-73BD1BD8819D}" type="presOf" srcId="{8990CA0D-9423-4B01-B3CC-91952DE6F9B4}" destId="{03B5AD3D-4E0E-4D31-9957-2B77E6E8119A}" srcOrd="0" destOrd="0" presId="urn:microsoft.com/office/officeart/2005/8/layout/default"/>
    <dgm:cxn modelId="{F2870387-6109-4E2E-81F0-654B505A8B9C}" type="presOf" srcId="{638E562A-9F08-4013-BEDD-C51644794E9A}" destId="{C6034759-1254-4770-A510-84115BF36ED5}" srcOrd="0" destOrd="0" presId="urn:microsoft.com/office/officeart/2005/8/layout/default"/>
    <dgm:cxn modelId="{B23ED396-A03B-4A68-A932-3DE8AC383B71}" type="presOf" srcId="{9FF64869-DA2A-46EB-AA0D-10DC88442575}" destId="{23B4F838-9165-4104-B3B4-074BA9A95634}" srcOrd="0" destOrd="0" presId="urn:microsoft.com/office/officeart/2005/8/layout/default"/>
    <dgm:cxn modelId="{195D71A4-D293-42E1-84D7-5039D9CF57FF}" srcId="{8990CA0D-9423-4B01-B3CC-91952DE6F9B4}" destId="{9FF64869-DA2A-46EB-AA0D-10DC88442575}" srcOrd="3" destOrd="0" parTransId="{C4153C81-A927-422E-BA38-68ADA0162076}" sibTransId="{4B3016A4-B8C4-4E15-8559-DC420C4C5327}"/>
    <dgm:cxn modelId="{A847E0A8-7A19-40A5-A376-52EF4C2E1100}" srcId="{8990CA0D-9423-4B01-B3CC-91952DE6F9B4}" destId="{F7AB4692-DD20-4DCF-A181-40335A7038E7}" srcOrd="0" destOrd="0" parTransId="{AB1DE2BF-720B-4AB1-BF95-1F5B1F573F07}" sibTransId="{D6806382-60B3-4455-A221-AB1703BA9CFB}"/>
    <dgm:cxn modelId="{1B310CBC-BA98-492E-AE61-8BD182351143}" srcId="{8990CA0D-9423-4B01-B3CC-91952DE6F9B4}" destId="{D009217F-3A9A-4CEC-83F0-48F59787CBC7}" srcOrd="2" destOrd="0" parTransId="{688DB48C-9055-4774-8339-B7CB9A7D56EA}" sibTransId="{B85BC456-62F9-4CAF-AD1A-C3FF88A9EEFD}"/>
    <dgm:cxn modelId="{D8BF40EE-9A75-475A-83F0-3831DF346C01}" srcId="{8990CA0D-9423-4B01-B3CC-91952DE6F9B4}" destId="{638E562A-9F08-4013-BEDD-C51644794E9A}" srcOrd="1" destOrd="0" parTransId="{9F3D77AA-EDAA-42A4-9BCE-3F8F607C0A13}" sibTransId="{3DBE5D6D-6F7A-45AB-BBF9-A4C0B533AE85}"/>
    <dgm:cxn modelId="{A98DC7F2-F545-469E-A78D-D032F5AE4410}" type="presOf" srcId="{F7AB4692-DD20-4DCF-A181-40335A7038E7}" destId="{B0B49A65-5651-4080-99A4-7D244AC1B90E}" srcOrd="0" destOrd="0" presId="urn:microsoft.com/office/officeart/2005/8/layout/default"/>
    <dgm:cxn modelId="{075FB1CD-5401-44F8-8649-B20BBA8F3612}" type="presParOf" srcId="{03B5AD3D-4E0E-4D31-9957-2B77E6E8119A}" destId="{B0B49A65-5651-4080-99A4-7D244AC1B90E}" srcOrd="0" destOrd="0" presId="urn:microsoft.com/office/officeart/2005/8/layout/default"/>
    <dgm:cxn modelId="{37152477-CBB7-4D8A-9A44-CEFA67495562}" type="presParOf" srcId="{03B5AD3D-4E0E-4D31-9957-2B77E6E8119A}" destId="{C0B45005-C676-4E10-AF95-D546E4EC0DEE}" srcOrd="1" destOrd="0" presId="urn:microsoft.com/office/officeart/2005/8/layout/default"/>
    <dgm:cxn modelId="{5A58974D-23ED-43DE-BE0E-B79EA91545A5}" type="presParOf" srcId="{03B5AD3D-4E0E-4D31-9957-2B77E6E8119A}" destId="{C6034759-1254-4770-A510-84115BF36ED5}" srcOrd="2" destOrd="0" presId="urn:microsoft.com/office/officeart/2005/8/layout/default"/>
    <dgm:cxn modelId="{A1429CE9-7BCB-4922-BECE-666C2F7696A2}" type="presParOf" srcId="{03B5AD3D-4E0E-4D31-9957-2B77E6E8119A}" destId="{9105C2C7-44C0-4948-8452-68EA0F32C826}" srcOrd="3" destOrd="0" presId="urn:microsoft.com/office/officeart/2005/8/layout/default"/>
    <dgm:cxn modelId="{9D5211BA-E710-419C-814F-C1334599E911}" type="presParOf" srcId="{03B5AD3D-4E0E-4D31-9957-2B77E6E8119A}" destId="{74ADB8EB-80A3-4608-B85A-9D9927936BAE}" srcOrd="4" destOrd="0" presId="urn:microsoft.com/office/officeart/2005/8/layout/default"/>
    <dgm:cxn modelId="{ACB746E0-D715-4684-8986-8B0601E47C65}" type="presParOf" srcId="{03B5AD3D-4E0E-4D31-9957-2B77E6E8119A}" destId="{E82867F1-DD83-4E70-A911-9FE327E94AF4}" srcOrd="5" destOrd="0" presId="urn:microsoft.com/office/officeart/2005/8/layout/default"/>
    <dgm:cxn modelId="{36AE1B5B-F4C5-4609-A6E9-92435E1BCA13}" type="presParOf" srcId="{03B5AD3D-4E0E-4D31-9957-2B77E6E8119A}" destId="{23B4F838-9165-4104-B3B4-074BA9A9563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49A65-5651-4080-99A4-7D244AC1B90E}">
      <dsp:nvSpPr>
        <dsp:cNvPr id="0" name=""/>
        <dsp:cNvSpPr/>
      </dsp:nvSpPr>
      <dsp:spPr>
        <a:xfrm>
          <a:off x="713077" y="1686"/>
          <a:ext cx="2739500" cy="2046924"/>
        </a:xfrm>
        <a:prstGeom prst="rect">
          <a:avLst/>
        </a:prstGeom>
        <a:solidFill>
          <a:srgbClr val="EE5859">
            <a:alpha val="33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32 IIs</a:t>
          </a:r>
        </a:p>
        <a:p>
          <a:pPr marL="0" lvl="0" algn="ctr" defTabSz="1955800" rtl="0">
            <a:lnSpc>
              <a:spcPct val="90000"/>
            </a:lnSpc>
            <a:spcBef>
              <a:spcPct val="0"/>
            </a:spcBef>
            <a:spcAft>
              <a:spcPct val="35000"/>
            </a:spcAft>
            <a:buNone/>
          </a:pPr>
          <a:r>
            <a:rPr lang="en-GB" sz="1400" kern="1200">
              <a:solidFill>
                <a:schemeClr val="tx1"/>
              </a:solidFill>
              <a:latin typeface="Segoe UI Light"/>
              <a:ea typeface="Roboto Light"/>
              <a:cs typeface="Segoe UI Light"/>
            </a:rPr>
            <a:t>with veterans </a:t>
          </a:r>
        </a:p>
        <a:p>
          <a:pPr marL="0" lvl="0" indent="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(incl. men, women, people with disability)</a:t>
          </a:r>
          <a:endParaRPr lang="en-GB" sz="1400" kern="1200"/>
        </a:p>
      </dsp:txBody>
      <dsp:txXfrm>
        <a:off x="713077" y="1686"/>
        <a:ext cx="2739500" cy="2046924"/>
      </dsp:txXfrm>
    </dsp:sp>
    <dsp:sp modelId="{C6034759-1254-4770-A510-84115BF36ED5}">
      <dsp:nvSpPr>
        <dsp:cNvPr id="0" name=""/>
        <dsp:cNvSpPr/>
      </dsp:nvSpPr>
      <dsp:spPr>
        <a:xfrm>
          <a:off x="3599136" y="1686"/>
          <a:ext cx="2739500" cy="2046924"/>
        </a:xfrm>
        <a:prstGeom prst="rect">
          <a:avLst/>
        </a:prstGeom>
        <a:solidFill>
          <a:srgbClr val="58585A">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6 IIs</a:t>
          </a:r>
        </a:p>
        <a:p>
          <a:pPr marL="0" lvl="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with family members of veterans / fallen soldiers</a:t>
          </a:r>
          <a:endParaRPr lang="en-CH" sz="1600" kern="1200">
            <a:solidFill>
              <a:schemeClr val="tx1"/>
            </a:solidFill>
            <a:latin typeface="Segoe UI Light"/>
            <a:ea typeface="Roboto Light"/>
            <a:cs typeface="Segoe UI Light"/>
          </a:endParaRPr>
        </a:p>
      </dsp:txBody>
      <dsp:txXfrm>
        <a:off x="3599136" y="1686"/>
        <a:ext cx="2739500" cy="2046924"/>
      </dsp:txXfrm>
    </dsp:sp>
    <dsp:sp modelId="{74ADB8EB-80A3-4608-B85A-9D9927936BAE}">
      <dsp:nvSpPr>
        <dsp:cNvPr id="0" name=""/>
        <dsp:cNvSpPr/>
      </dsp:nvSpPr>
      <dsp:spPr>
        <a:xfrm>
          <a:off x="713077" y="2185912"/>
          <a:ext cx="2739500" cy="2046924"/>
        </a:xfrm>
        <a:prstGeom prst="rect">
          <a:avLst/>
        </a:prstGeom>
        <a:solidFill>
          <a:srgbClr val="58585A">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a:solidFill>
                <a:srgbClr val="58585A"/>
              </a:solidFill>
              <a:latin typeface="+mj-lt"/>
              <a:ea typeface="Roboto Light"/>
            </a:rPr>
            <a:t>15 KIIs</a:t>
          </a:r>
        </a:p>
        <a:p>
          <a:pPr marL="0" lvl="0" indent="0" algn="ctr" defTabSz="1955800" rtl="0">
            <a:lnSpc>
              <a:spcPct val="90000"/>
            </a:lnSpc>
            <a:spcBef>
              <a:spcPct val="0"/>
            </a:spcBef>
            <a:spcAft>
              <a:spcPct val="35000"/>
            </a:spcAft>
            <a:buNone/>
          </a:pPr>
          <a:r>
            <a:rPr lang="en-GB" sz="1400" kern="1200">
              <a:solidFill>
                <a:schemeClr val="tx1"/>
              </a:solidFill>
              <a:latin typeface="Segoe UI Light"/>
              <a:ea typeface="Roboto Light"/>
              <a:cs typeface="Segoe UI Light"/>
            </a:rPr>
            <a:t>with service providers </a:t>
          </a:r>
          <a:endParaRPr lang="en-CH" sz="1400" kern="1200">
            <a:solidFill>
              <a:schemeClr val="tx1"/>
            </a:solidFill>
            <a:latin typeface="Segoe UI Light"/>
            <a:ea typeface="Roboto Light"/>
            <a:cs typeface="Segoe UI Light"/>
          </a:endParaRPr>
        </a:p>
        <a:p>
          <a:pPr marL="0" lvl="0" indent="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(NNGOs, INGOs, CSOs, government service providers)</a:t>
          </a:r>
          <a:endParaRPr lang="en-CH" sz="1400" kern="1200">
            <a:solidFill>
              <a:schemeClr val="tx1"/>
            </a:solidFill>
            <a:latin typeface="Segoe UI Light"/>
            <a:ea typeface="Roboto Light"/>
            <a:cs typeface="Segoe UI Light"/>
          </a:endParaRPr>
        </a:p>
      </dsp:txBody>
      <dsp:txXfrm>
        <a:off x="713077" y="2185912"/>
        <a:ext cx="2739500" cy="2046924"/>
      </dsp:txXfrm>
    </dsp:sp>
    <dsp:sp modelId="{23B4F838-9165-4104-B3B4-074BA9A95634}">
      <dsp:nvSpPr>
        <dsp:cNvPr id="0" name=""/>
        <dsp:cNvSpPr/>
      </dsp:nvSpPr>
      <dsp:spPr>
        <a:xfrm>
          <a:off x="3599136" y="2185912"/>
          <a:ext cx="2739500" cy="2046924"/>
        </a:xfrm>
        <a:prstGeom prst="rect">
          <a:avLst/>
        </a:prstGeom>
        <a:solidFill>
          <a:srgbClr val="EE5859">
            <a:alpha val="33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a:solidFill>
                <a:srgbClr val="58585A"/>
              </a:solidFill>
              <a:latin typeface="Roboto Condensed"/>
              <a:ea typeface="Roboto Black"/>
              <a:cs typeface="+mn-cs"/>
            </a:rPr>
            <a:t>5 KIIs</a:t>
          </a:r>
        </a:p>
        <a:p>
          <a:pPr marL="0" lvl="0" algn="ctr" defTabSz="1955800">
            <a:lnSpc>
              <a:spcPct val="90000"/>
            </a:lnSpc>
            <a:spcBef>
              <a:spcPct val="0"/>
            </a:spcBef>
            <a:spcAft>
              <a:spcPct val="35000"/>
            </a:spcAft>
            <a:buNone/>
          </a:pPr>
          <a:r>
            <a:rPr lang="en-GB" sz="1400" kern="1200">
              <a:solidFill>
                <a:schemeClr val="tx1"/>
              </a:solidFill>
              <a:latin typeface="Segoe UI Light"/>
              <a:ea typeface="Roboto Light"/>
              <a:cs typeface="Segoe UI Light"/>
            </a:rPr>
            <a:t>with government representatives</a:t>
          </a:r>
          <a:endParaRPr lang="en-CH" sz="1400" kern="1200">
            <a:solidFill>
              <a:schemeClr val="tx1"/>
            </a:solidFill>
            <a:latin typeface="Segoe UI Light"/>
            <a:ea typeface="Roboto Light"/>
            <a:cs typeface="Segoe UI Light"/>
          </a:endParaRPr>
        </a:p>
      </dsp:txBody>
      <dsp:txXfrm>
        <a:off x="3599136" y="2185912"/>
        <a:ext cx="2739500" cy="20469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hyperlink" Target="https://www.facebook.com/IMPACT.init/" TargetMode="External"/><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ch.linkedin.com/company/impact-initiatives"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twitter.com/impact_init" TargetMode="External"/><Relationship Id="rId1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hyperlink" Target="https://www.facebook.com/IMPACT.init/" TargetMode="External"/><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ch.linkedin.com/company/impact-initiatives"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twitter.com/impact_init" TargetMode="External"/><Relationship Id="rId1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outdoor object, web&#10;&#10;Description automatically generated">
            <a:extLst>
              <a:ext uri="{FF2B5EF4-FFF2-40B4-BE49-F238E27FC236}">
                <a16:creationId xmlns:a16="http://schemas.microsoft.com/office/drawing/2014/main" id="{29D30A05-851C-B130-98D0-A5D5918179F8}"/>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97391" y="0"/>
            <a:ext cx="12094609" cy="6913671"/>
          </a:xfrm>
          <a:prstGeom prst="rect">
            <a:avLst/>
          </a:prstGeom>
        </p:spPr>
      </p:pic>
      <p:pic>
        <p:nvPicPr>
          <p:cNvPr id="8" name="Image 13">
            <a:extLst>
              <a:ext uri="{FF2B5EF4-FFF2-40B4-BE49-F238E27FC236}">
                <a16:creationId xmlns:a16="http://schemas.microsoft.com/office/drawing/2014/main" id="{4328E99F-1F00-89E9-E945-5813BBDE65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auto">
          <a:xfrm>
            <a:off x="683232" y="6170461"/>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E3DEF56-6A04-D0C9-17BA-12AA82B42F60}"/>
              </a:ext>
            </a:extLst>
          </p:cNvPr>
          <p:cNvSpPr/>
          <p:nvPr userDrawn="1"/>
        </p:nvSpPr>
        <p:spPr>
          <a:xfrm>
            <a:off x="0" y="5962388"/>
            <a:ext cx="212942" cy="89561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F925C625-BAAF-503C-7777-5F07E2D91557}"/>
              </a:ext>
            </a:extLst>
          </p:cNvPr>
          <p:cNvSpPr/>
          <p:nvPr userDrawn="1"/>
        </p:nvSpPr>
        <p:spPr>
          <a:xfrm>
            <a:off x="0" y="0"/>
            <a:ext cx="212942" cy="596238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ubtitle 2">
            <a:extLst>
              <a:ext uri="{FF2B5EF4-FFF2-40B4-BE49-F238E27FC236}">
                <a16:creationId xmlns:a16="http://schemas.microsoft.com/office/drawing/2014/main" id="{E718A339-5742-6F5D-D1DE-7890EC74B718}"/>
              </a:ext>
            </a:extLst>
          </p:cNvPr>
          <p:cNvSpPr>
            <a:spLocks noGrp="1"/>
          </p:cNvSpPr>
          <p:nvPr>
            <p:ph type="subTitle" idx="1" hasCustomPrompt="1"/>
          </p:nvPr>
        </p:nvSpPr>
        <p:spPr>
          <a:xfrm>
            <a:off x="683232" y="4604617"/>
            <a:ext cx="7361641" cy="895927"/>
          </a:xfrm>
        </p:spPr>
        <p:txBody>
          <a:bodyPr>
            <a:normAutofit/>
          </a:bodyPr>
          <a:lstStyle>
            <a:lvl1pPr marL="0" indent="0" algn="ctr">
              <a:buNone/>
              <a:defRPr sz="2000">
                <a:solidFill>
                  <a:srgbClr val="EE58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GB" sz="2400">
                <a:latin typeface="Roboto Black" panose="02000000000000000000" pitchFamily="2" charset="0"/>
                <a:ea typeface="Roboto Black" panose="02000000000000000000" pitchFamily="2" charset="0"/>
              </a:rPr>
              <a:t>[Your Subtitle Here]</a:t>
            </a:r>
          </a:p>
        </p:txBody>
      </p:sp>
      <p:sp>
        <p:nvSpPr>
          <p:cNvPr id="11" name="Title 10">
            <a:extLst>
              <a:ext uri="{FF2B5EF4-FFF2-40B4-BE49-F238E27FC236}">
                <a16:creationId xmlns:a16="http://schemas.microsoft.com/office/drawing/2014/main" id="{0B134F3F-004B-47D1-FE3A-3DDD60811D05}"/>
              </a:ext>
            </a:extLst>
          </p:cNvPr>
          <p:cNvSpPr>
            <a:spLocks noGrp="1"/>
          </p:cNvSpPr>
          <p:nvPr>
            <p:ph type="title" hasCustomPrompt="1"/>
          </p:nvPr>
        </p:nvSpPr>
        <p:spPr>
          <a:xfrm>
            <a:off x="683232" y="1268362"/>
            <a:ext cx="7361641" cy="3185652"/>
          </a:xfrm>
        </p:spPr>
        <p:txBody>
          <a:bodyPr anchor="b">
            <a:normAutofit/>
          </a:bodyPr>
          <a:lstStyle>
            <a:lvl1pPr>
              <a:defRPr sz="5400">
                <a:solidFill>
                  <a:srgbClr val="58585A"/>
                </a:solidFill>
              </a:defRPr>
            </a:lvl1pPr>
          </a:lstStyle>
          <a:p>
            <a:r>
              <a:rPr lang="en-GB"/>
              <a:t>[Place Your Presentation Title Here]</a:t>
            </a:r>
            <a:endParaRPr lang="en-CH"/>
          </a:p>
        </p:txBody>
      </p:sp>
    </p:spTree>
    <p:extLst>
      <p:ext uri="{BB962C8B-B14F-4D97-AF65-F5344CB8AC3E}">
        <p14:creationId xmlns:p14="http://schemas.microsoft.com/office/powerpoint/2010/main" val="1959756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30942" y="1017244"/>
            <a:ext cx="6781969" cy="1499813"/>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530942" y="2901786"/>
            <a:ext cx="6781969" cy="275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Picture Placeholder 4">
            <a:extLst>
              <a:ext uri="{FF2B5EF4-FFF2-40B4-BE49-F238E27FC236}">
                <a16:creationId xmlns:a16="http://schemas.microsoft.com/office/drawing/2014/main" id="{4D67C9C5-42A8-B9C6-A31E-BE2FA12DC86A}"/>
              </a:ext>
            </a:extLst>
          </p:cNvPr>
          <p:cNvSpPr>
            <a:spLocks noGrp="1"/>
          </p:cNvSpPr>
          <p:nvPr>
            <p:ph type="pic" sz="quarter" idx="11"/>
          </p:nvPr>
        </p:nvSpPr>
        <p:spPr>
          <a:xfrm>
            <a:off x="7678994" y="609600"/>
            <a:ext cx="4119716" cy="2618406"/>
          </a:xfrm>
        </p:spPr>
        <p:txBody>
          <a:bodyPr/>
          <a:lstStyle/>
          <a:p>
            <a:r>
              <a:rPr lang="en-US"/>
              <a:t>Click icon to add picture</a:t>
            </a:r>
            <a:endParaRPr lang="en-CH"/>
          </a:p>
        </p:txBody>
      </p:sp>
      <p:sp>
        <p:nvSpPr>
          <p:cNvPr id="6" name="Picture Placeholder 4">
            <a:extLst>
              <a:ext uri="{FF2B5EF4-FFF2-40B4-BE49-F238E27FC236}">
                <a16:creationId xmlns:a16="http://schemas.microsoft.com/office/drawing/2014/main" id="{FC2FF6D1-63FE-3DF6-24FB-88EDBF67E089}"/>
              </a:ext>
            </a:extLst>
          </p:cNvPr>
          <p:cNvSpPr>
            <a:spLocks noGrp="1"/>
          </p:cNvSpPr>
          <p:nvPr>
            <p:ph type="pic" sz="quarter" idx="12"/>
          </p:nvPr>
        </p:nvSpPr>
        <p:spPr>
          <a:xfrm>
            <a:off x="7678994" y="3597094"/>
            <a:ext cx="4119716" cy="2618406"/>
          </a:xfrm>
        </p:spPr>
        <p:txBody>
          <a:bodyPr/>
          <a:lstStyle/>
          <a:p>
            <a:r>
              <a:rPr lang="en-US"/>
              <a:t>Click icon to add picture</a:t>
            </a:r>
            <a:endParaRPr lang="en-CH"/>
          </a:p>
        </p:txBody>
      </p:sp>
      <p:sp>
        <p:nvSpPr>
          <p:cNvPr id="7" name="Rectangle 6">
            <a:extLst>
              <a:ext uri="{FF2B5EF4-FFF2-40B4-BE49-F238E27FC236}">
                <a16:creationId xmlns:a16="http://schemas.microsoft.com/office/drawing/2014/main" id="{245E4346-73D7-19AC-4F85-28C84C0CFD75}"/>
              </a:ext>
            </a:extLst>
          </p:cNvPr>
          <p:cNvSpPr/>
          <p:nvPr userDrawn="1"/>
        </p:nvSpPr>
        <p:spPr>
          <a:xfrm>
            <a:off x="598717" y="475765"/>
            <a:ext cx="1010433" cy="10513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3209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30943" y="2332605"/>
            <a:ext cx="3667877" cy="2192791"/>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4827639" y="530941"/>
            <a:ext cx="7086769" cy="5968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8" name="Rectangle 7">
            <a:extLst>
              <a:ext uri="{FF2B5EF4-FFF2-40B4-BE49-F238E27FC236}">
                <a16:creationId xmlns:a16="http://schemas.microsoft.com/office/drawing/2014/main" id="{7C2C3106-26B1-50E5-0B19-4D041ECDBC2E}"/>
              </a:ext>
            </a:extLst>
          </p:cNvPr>
          <p:cNvSpPr/>
          <p:nvPr userDrawn="1"/>
        </p:nvSpPr>
        <p:spPr>
          <a:xfrm>
            <a:off x="288099" y="1220676"/>
            <a:ext cx="74381" cy="441664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10205391-FA02-34D2-2CA9-6E75B6EC988D}"/>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32224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14E4ED-A58F-8EF4-D8EB-8138632F963E}"/>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 y="0"/>
            <a:ext cx="12192000" cy="6969343"/>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106429"/>
            <a:ext cx="12192000" cy="6969343"/>
          </a:xfrm>
          <a:prstGeom prst="rect">
            <a:avLst/>
          </a:prstGeom>
          <a:solidFill>
            <a:srgbClr val="EE585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1918264"/>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pic>
        <p:nvPicPr>
          <p:cNvPr id="7" name="Image 12">
            <a:hlinkClick r:id="rId3"/>
            <a:extLst>
              <a:ext uri="{FF2B5EF4-FFF2-40B4-BE49-F238E27FC236}">
                <a16:creationId xmlns:a16="http://schemas.microsoft.com/office/drawing/2014/main" id="{78AC8C23-E2F3-8946-B28E-0D3FDA26EC37}"/>
              </a:ext>
            </a:extLst>
          </p:cNvPr>
          <p:cNvPicPr>
            <a:picLocks noChangeAspect="1"/>
          </p:cNvPicPr>
          <p:nvPr userDrawn="1"/>
        </p:nvPicPr>
        <p:blipFill>
          <a:blip r:embed="rId4">
            <a:duotone>
              <a:prstClr val="black"/>
              <a:srgbClr val="58585A">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32945" y="4814794"/>
            <a:ext cx="293687" cy="293687"/>
          </a:xfrm>
          <a:prstGeom prst="rect">
            <a:avLst/>
          </a:prstGeom>
          <a:noFill/>
          <a:ln>
            <a:noFill/>
          </a:ln>
        </p:spPr>
      </p:pic>
      <p:pic>
        <p:nvPicPr>
          <p:cNvPr id="8" name="Image 13">
            <a:hlinkClick r:id="rId6"/>
            <a:extLst>
              <a:ext uri="{FF2B5EF4-FFF2-40B4-BE49-F238E27FC236}">
                <a16:creationId xmlns:a16="http://schemas.microsoft.com/office/drawing/2014/main" id="{D56DD471-DBB0-8DDB-008D-FA981795E6D7}"/>
              </a:ext>
            </a:extLst>
          </p:cNvPr>
          <p:cNvPicPr>
            <a:picLocks noChangeAspect="1"/>
          </p:cNvPicPr>
          <p:nvPr userDrawn="1"/>
        </p:nvPicPr>
        <p:blipFill>
          <a:blip r:embed="rId7">
            <a:duotone>
              <a:prstClr val="black"/>
              <a:srgbClr val="58585A">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980270" y="4814000"/>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descr="Une image contenant oiseau&#10;&#10;Description générée automatiquement">
            <a:hlinkClick r:id="rId9"/>
            <a:extLst>
              <a:ext uri="{FF2B5EF4-FFF2-40B4-BE49-F238E27FC236}">
                <a16:creationId xmlns:a16="http://schemas.microsoft.com/office/drawing/2014/main" id="{B5B66FA1-1368-8B10-C67D-91EEB25F06B7}"/>
              </a:ext>
            </a:extLst>
          </p:cNvPr>
          <p:cNvPicPr>
            <a:picLocks noChangeAspect="1"/>
          </p:cNvPicPr>
          <p:nvPr userDrawn="1"/>
        </p:nvPicPr>
        <p:blipFill>
          <a:blip r:embed="rId10">
            <a:duotone>
              <a:prstClr val="black"/>
              <a:srgbClr val="58585A">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63781" y="4854121"/>
            <a:ext cx="2952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27" descr="Une image contenant oiseau&#10;&#10;Description générée automatiquement">
            <a:extLst>
              <a:ext uri="{FF2B5EF4-FFF2-40B4-BE49-F238E27FC236}">
                <a16:creationId xmlns:a16="http://schemas.microsoft.com/office/drawing/2014/main" id="{D281749D-E0F8-4363-696E-0F2CD48CBBC5}"/>
              </a:ext>
            </a:extLst>
          </p:cNvPr>
          <p:cNvPicPr>
            <a:picLocks noChangeAspect="1"/>
          </p:cNvPicPr>
          <p:nvPr userDrawn="1"/>
        </p:nvPicPr>
        <p:blipFill>
          <a:blip r:embed="rId12">
            <a:duotone>
              <a:prstClr val="black"/>
              <a:srgbClr val="58585A">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35630" y="3548063"/>
            <a:ext cx="3714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3">
            <a:extLst>
              <a:ext uri="{FF2B5EF4-FFF2-40B4-BE49-F238E27FC236}">
                <a16:creationId xmlns:a16="http://schemas.microsoft.com/office/drawing/2014/main" id="{D150BB42-B309-FDAB-B59E-005AAEE105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bwMode="auto">
          <a:xfrm>
            <a:off x="4965479" y="5736600"/>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54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3" name="Picture 12" descr="A picture containing red, light, outdoor object, dark&#10;&#10;Description automatically generated">
            <a:extLst>
              <a:ext uri="{FF2B5EF4-FFF2-40B4-BE49-F238E27FC236}">
                <a16:creationId xmlns:a16="http://schemas.microsoft.com/office/drawing/2014/main" id="{A8914457-F610-9ACE-F5AB-9B58D85AEC8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a:off x="8823959" y="754264"/>
            <a:ext cx="3505201" cy="6103736"/>
          </a:xfrm>
          <a:prstGeom prst="rect">
            <a:avLst/>
          </a:prstGeom>
        </p:spPr>
      </p:pic>
      <p:pic>
        <p:nvPicPr>
          <p:cNvPr id="14" name="Picture 13" descr="A picture containing red, light, outdoor object, dark&#10;&#10;Description automatically generated">
            <a:extLst>
              <a:ext uri="{FF2B5EF4-FFF2-40B4-BE49-F238E27FC236}">
                <a16:creationId xmlns:a16="http://schemas.microsoft.com/office/drawing/2014/main" id="{570602E0-58F7-2FF9-A168-3D23575EFDDA}"/>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1256363">
            <a:off x="-289561" y="-274320"/>
            <a:ext cx="4282444" cy="4950931"/>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0"/>
            <a:ext cx="12192000" cy="6858000"/>
          </a:xfrm>
          <a:prstGeom prst="rect">
            <a:avLst/>
          </a:prstGeom>
          <a:solidFill>
            <a:srgbClr val="EE585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le 1">
            <a:extLst>
              <a:ext uri="{FF2B5EF4-FFF2-40B4-BE49-F238E27FC236}">
                <a16:creationId xmlns:a16="http://schemas.microsoft.com/office/drawing/2014/main" id="{C9B8B0DD-BE55-A4E2-9BB9-75E2E4FF91F0}"/>
              </a:ext>
            </a:extLst>
          </p:cNvPr>
          <p:cNvSpPr>
            <a:spLocks noGrp="1"/>
          </p:cNvSpPr>
          <p:nvPr>
            <p:ph type="title" hasCustomPrompt="1"/>
          </p:nvPr>
        </p:nvSpPr>
        <p:spPr>
          <a:xfrm>
            <a:off x="838200" y="1918264"/>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pic>
        <p:nvPicPr>
          <p:cNvPr id="9" name="Image 12">
            <a:hlinkClick r:id="rId3"/>
            <a:extLst>
              <a:ext uri="{FF2B5EF4-FFF2-40B4-BE49-F238E27FC236}">
                <a16:creationId xmlns:a16="http://schemas.microsoft.com/office/drawing/2014/main" id="{7898650D-B322-9458-A2C5-777F5CC18127}"/>
              </a:ext>
            </a:extLst>
          </p:cNvPr>
          <p:cNvPicPr>
            <a:picLocks noChangeAspect="1"/>
          </p:cNvPicPr>
          <p:nvPr userDrawn="1"/>
        </p:nvPicPr>
        <p:blipFill>
          <a:blip r:embed="rId4">
            <a:duotone>
              <a:prstClr val="black"/>
              <a:srgbClr val="58585A">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32945" y="4814794"/>
            <a:ext cx="293687" cy="293687"/>
          </a:xfrm>
          <a:prstGeom prst="rect">
            <a:avLst/>
          </a:prstGeom>
          <a:noFill/>
          <a:ln>
            <a:noFill/>
          </a:ln>
        </p:spPr>
      </p:pic>
      <p:pic>
        <p:nvPicPr>
          <p:cNvPr id="10" name="Image 13">
            <a:hlinkClick r:id="rId6"/>
            <a:extLst>
              <a:ext uri="{FF2B5EF4-FFF2-40B4-BE49-F238E27FC236}">
                <a16:creationId xmlns:a16="http://schemas.microsoft.com/office/drawing/2014/main" id="{F146C907-5344-EF35-0F7C-544BE9BEFC91}"/>
              </a:ext>
            </a:extLst>
          </p:cNvPr>
          <p:cNvPicPr>
            <a:picLocks noChangeAspect="1"/>
          </p:cNvPicPr>
          <p:nvPr userDrawn="1"/>
        </p:nvPicPr>
        <p:blipFill>
          <a:blip r:embed="rId7">
            <a:duotone>
              <a:prstClr val="black"/>
              <a:srgbClr val="58585A">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980270" y="4814000"/>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4" descr="Une image contenant oiseau&#10;&#10;Description générée automatiquement">
            <a:hlinkClick r:id="rId9"/>
            <a:extLst>
              <a:ext uri="{FF2B5EF4-FFF2-40B4-BE49-F238E27FC236}">
                <a16:creationId xmlns:a16="http://schemas.microsoft.com/office/drawing/2014/main" id="{335B1F19-D96B-2426-CAE3-4154CA98966F}"/>
              </a:ext>
            </a:extLst>
          </p:cNvPr>
          <p:cNvPicPr>
            <a:picLocks noChangeAspect="1"/>
          </p:cNvPicPr>
          <p:nvPr userDrawn="1"/>
        </p:nvPicPr>
        <p:blipFill>
          <a:blip r:embed="rId10">
            <a:duotone>
              <a:prstClr val="black"/>
              <a:srgbClr val="58585A">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63781" y="4854121"/>
            <a:ext cx="2952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7" descr="Une image contenant oiseau&#10;&#10;Description générée automatiquement">
            <a:extLst>
              <a:ext uri="{FF2B5EF4-FFF2-40B4-BE49-F238E27FC236}">
                <a16:creationId xmlns:a16="http://schemas.microsoft.com/office/drawing/2014/main" id="{43A014FD-F001-A2C4-102B-F88D99A23D66}"/>
              </a:ext>
            </a:extLst>
          </p:cNvPr>
          <p:cNvPicPr>
            <a:picLocks noChangeAspect="1"/>
          </p:cNvPicPr>
          <p:nvPr userDrawn="1"/>
        </p:nvPicPr>
        <p:blipFill>
          <a:blip r:embed="rId12">
            <a:duotone>
              <a:prstClr val="black"/>
              <a:srgbClr val="58585A">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35630" y="3548063"/>
            <a:ext cx="3714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3">
            <a:extLst>
              <a:ext uri="{FF2B5EF4-FFF2-40B4-BE49-F238E27FC236}">
                <a16:creationId xmlns:a16="http://schemas.microsoft.com/office/drawing/2014/main" id="{AF809340-1C79-3295-AE2D-B188CA66877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bwMode="auto">
          <a:xfrm>
            <a:off x="4965479" y="5758032"/>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9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3DEF56-6A04-D0C9-17BA-12AA82B42F60}"/>
              </a:ext>
            </a:extLst>
          </p:cNvPr>
          <p:cNvSpPr/>
          <p:nvPr userDrawn="1"/>
        </p:nvSpPr>
        <p:spPr>
          <a:xfrm>
            <a:off x="0" y="5962388"/>
            <a:ext cx="212942" cy="895612"/>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F925C625-BAAF-503C-7777-5F07E2D91557}"/>
              </a:ext>
            </a:extLst>
          </p:cNvPr>
          <p:cNvSpPr/>
          <p:nvPr userDrawn="1"/>
        </p:nvSpPr>
        <p:spPr>
          <a:xfrm>
            <a:off x="0" y="0"/>
            <a:ext cx="212942" cy="596238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ubtitle 2">
            <a:extLst>
              <a:ext uri="{FF2B5EF4-FFF2-40B4-BE49-F238E27FC236}">
                <a16:creationId xmlns:a16="http://schemas.microsoft.com/office/drawing/2014/main" id="{E718A339-5742-6F5D-D1DE-7890EC74B718}"/>
              </a:ext>
            </a:extLst>
          </p:cNvPr>
          <p:cNvSpPr>
            <a:spLocks noGrp="1"/>
          </p:cNvSpPr>
          <p:nvPr>
            <p:ph type="subTitle" idx="1" hasCustomPrompt="1"/>
          </p:nvPr>
        </p:nvSpPr>
        <p:spPr>
          <a:xfrm>
            <a:off x="683232" y="4604617"/>
            <a:ext cx="7361641" cy="895927"/>
          </a:xfrm>
        </p:spPr>
        <p:txBody>
          <a:bodyPr>
            <a:normAutofit/>
          </a:bodyPr>
          <a:lstStyle>
            <a:lvl1pPr marL="0" indent="0" algn="ctr">
              <a:buNone/>
              <a:defRPr sz="2000">
                <a:solidFill>
                  <a:srgbClr val="5858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GB" sz="2400">
                <a:latin typeface="Roboto Black" panose="02000000000000000000" pitchFamily="2" charset="0"/>
                <a:ea typeface="Roboto Black" panose="02000000000000000000" pitchFamily="2" charset="0"/>
              </a:rPr>
              <a:t>[Your Subtitle Here]</a:t>
            </a:r>
          </a:p>
        </p:txBody>
      </p:sp>
      <p:sp>
        <p:nvSpPr>
          <p:cNvPr id="11" name="Title 10">
            <a:extLst>
              <a:ext uri="{FF2B5EF4-FFF2-40B4-BE49-F238E27FC236}">
                <a16:creationId xmlns:a16="http://schemas.microsoft.com/office/drawing/2014/main" id="{0B134F3F-004B-47D1-FE3A-3DDD60811D05}"/>
              </a:ext>
            </a:extLst>
          </p:cNvPr>
          <p:cNvSpPr>
            <a:spLocks noGrp="1"/>
          </p:cNvSpPr>
          <p:nvPr>
            <p:ph type="title" hasCustomPrompt="1"/>
          </p:nvPr>
        </p:nvSpPr>
        <p:spPr>
          <a:xfrm>
            <a:off x="683232" y="1268362"/>
            <a:ext cx="7361641" cy="3185652"/>
          </a:xfrm>
        </p:spPr>
        <p:txBody>
          <a:bodyPr anchor="b">
            <a:normAutofit/>
          </a:bodyPr>
          <a:lstStyle>
            <a:lvl1pPr>
              <a:defRPr sz="5400">
                <a:solidFill>
                  <a:srgbClr val="EE5859"/>
                </a:solidFill>
              </a:defRPr>
            </a:lvl1pPr>
          </a:lstStyle>
          <a:p>
            <a:r>
              <a:rPr lang="en-GB"/>
              <a:t>[Place Your Presentation Title Here]</a:t>
            </a:r>
            <a:endParaRPr lang="en-CH"/>
          </a:p>
        </p:txBody>
      </p:sp>
      <p:pic>
        <p:nvPicPr>
          <p:cNvPr id="4" name="Picture 3" descr="A picture containing red, light, outdoor object, dark&#10;&#10;Description automatically generated">
            <a:extLst>
              <a:ext uri="{FF2B5EF4-FFF2-40B4-BE49-F238E27FC236}">
                <a16:creationId xmlns:a16="http://schemas.microsoft.com/office/drawing/2014/main" id="{6A15F3B5-0AE0-2CA1-787E-1735428390A2}"/>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38916" b="2314"/>
          <a:stretch/>
        </p:blipFill>
        <p:spPr>
          <a:xfrm>
            <a:off x="4689987" y="-1"/>
            <a:ext cx="7502013" cy="6858001"/>
          </a:xfrm>
          <a:prstGeom prst="rect">
            <a:avLst/>
          </a:prstGeom>
        </p:spPr>
      </p:pic>
      <p:pic>
        <p:nvPicPr>
          <p:cNvPr id="2" name="Image 13">
            <a:extLst>
              <a:ext uri="{FF2B5EF4-FFF2-40B4-BE49-F238E27FC236}">
                <a16:creationId xmlns:a16="http://schemas.microsoft.com/office/drawing/2014/main" id="{DC268F9B-18A9-6FEA-4712-F3C0E8CA97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auto">
          <a:xfrm>
            <a:off x="683232" y="6170461"/>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55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9D4209C1-17DB-CD26-7D3C-2BB6DF6A2667}"/>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80345" y="-101600"/>
            <a:ext cx="12424746" cy="710238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C220C30-5FD6-A303-965F-C0E4AFDC1B89}"/>
              </a:ext>
            </a:extLst>
          </p:cNvPr>
          <p:cNvPicPr>
            <a:picLocks noChangeAspect="1"/>
          </p:cNvPicPr>
          <p:nvPr userDrawn="1"/>
        </p:nvPicPr>
        <p:blipFill>
          <a:blip r:embed="rId3">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496" y="-322916"/>
            <a:ext cx="6426200" cy="3673426"/>
          </a:xfrm>
          <a:prstGeom prst="rect">
            <a:avLst/>
          </a:prstGeom>
        </p:spPr>
      </p:pic>
      <p:sp>
        <p:nvSpPr>
          <p:cNvPr id="13" name="Rectangle 12">
            <a:extLst>
              <a:ext uri="{FF2B5EF4-FFF2-40B4-BE49-F238E27FC236}">
                <a16:creationId xmlns:a16="http://schemas.microsoft.com/office/drawing/2014/main" id="{C4D9DA94-53DC-8DE4-3310-C048A3AA6331}"/>
              </a:ext>
            </a:extLst>
          </p:cNvPr>
          <p:cNvSpPr/>
          <p:nvPr userDrawn="1"/>
        </p:nvSpPr>
        <p:spPr>
          <a:xfrm>
            <a:off x="0" y="5962388"/>
            <a:ext cx="212942" cy="89561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B5619B86-527B-9111-7A2A-5172177450E8}"/>
              </a:ext>
            </a:extLst>
          </p:cNvPr>
          <p:cNvSpPr/>
          <p:nvPr userDrawn="1"/>
        </p:nvSpPr>
        <p:spPr>
          <a:xfrm>
            <a:off x="0" y="0"/>
            <a:ext cx="212942" cy="596238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itle 4">
            <a:extLst>
              <a:ext uri="{FF2B5EF4-FFF2-40B4-BE49-F238E27FC236}">
                <a16:creationId xmlns:a16="http://schemas.microsoft.com/office/drawing/2014/main" id="{676D8B40-4F18-1860-0968-1033F94C51FC}"/>
              </a:ext>
            </a:extLst>
          </p:cNvPr>
          <p:cNvSpPr>
            <a:spLocks noGrp="1"/>
          </p:cNvSpPr>
          <p:nvPr>
            <p:ph type="title" hasCustomPrompt="1"/>
          </p:nvPr>
        </p:nvSpPr>
        <p:spPr>
          <a:xfrm>
            <a:off x="1400977" y="3028650"/>
            <a:ext cx="3593810" cy="1325563"/>
          </a:xfrm>
        </p:spPr>
        <p:txBody>
          <a:bodyPr>
            <a:normAutofit/>
          </a:bodyPr>
          <a:lstStyle>
            <a:lvl1pPr algn="ctr">
              <a:defRPr sz="6600">
                <a:solidFill>
                  <a:srgbClr val="58585A"/>
                </a:solidFill>
              </a:defRPr>
            </a:lvl1pPr>
          </a:lstStyle>
          <a:p>
            <a:r>
              <a:rPr lang="en-US"/>
              <a:t>Contents</a:t>
            </a:r>
            <a:endParaRPr lang="en-CH"/>
          </a:p>
        </p:txBody>
      </p:sp>
      <p:sp>
        <p:nvSpPr>
          <p:cNvPr id="17" name="Text Placeholder 16">
            <a:extLst>
              <a:ext uri="{FF2B5EF4-FFF2-40B4-BE49-F238E27FC236}">
                <a16:creationId xmlns:a16="http://schemas.microsoft.com/office/drawing/2014/main" id="{FDFE53F9-90AC-5A72-95AD-8475CDEEF5FD}"/>
              </a:ext>
            </a:extLst>
          </p:cNvPr>
          <p:cNvSpPr>
            <a:spLocks noGrp="1"/>
          </p:cNvSpPr>
          <p:nvPr>
            <p:ph type="body" sz="quarter" idx="10" hasCustomPrompt="1"/>
          </p:nvPr>
        </p:nvSpPr>
        <p:spPr>
          <a:xfrm>
            <a:off x="7010400" y="1838325"/>
            <a:ext cx="4846638" cy="4011613"/>
          </a:xfrm>
        </p:spPr>
        <p:txBody>
          <a:bodyPr>
            <a:normAutofit/>
          </a:bodyPr>
          <a:lstStyle>
            <a:lvl1pPr marL="0" indent="0">
              <a:buNone/>
              <a:defRPr sz="2400">
                <a:latin typeface="Segoe UI Light" panose="020B0502040204020203" pitchFamily="34" charset="0"/>
              </a:defRPr>
            </a:lvl1pPr>
          </a:lstStyle>
          <a:p>
            <a:pPr algn="l">
              <a:lnSpc>
                <a:spcPct val="100000"/>
              </a:lnSpc>
            </a:pPr>
            <a:r>
              <a:rPr lang="en-GB">
                <a:latin typeface="Roboto Light" panose="02000000000000000000" pitchFamily="2" charset="0"/>
                <a:ea typeface="Roboto Light" panose="02000000000000000000" pitchFamily="2" charset="0"/>
              </a:rPr>
              <a:t>[Title 1]</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2]</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3]</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4]</a:t>
            </a:r>
          </a:p>
        </p:txBody>
      </p:sp>
      <p:sp>
        <p:nvSpPr>
          <p:cNvPr id="3" name="Text Placeholder 2">
            <a:extLst>
              <a:ext uri="{FF2B5EF4-FFF2-40B4-BE49-F238E27FC236}">
                <a16:creationId xmlns:a16="http://schemas.microsoft.com/office/drawing/2014/main" id="{E37E134B-59FD-C718-ECDE-1A4E02F8BD25}"/>
              </a:ext>
            </a:extLst>
          </p:cNvPr>
          <p:cNvSpPr>
            <a:spLocks noGrp="1"/>
          </p:cNvSpPr>
          <p:nvPr>
            <p:ph type="body" sz="quarter" idx="11" hasCustomPrompt="1"/>
          </p:nvPr>
        </p:nvSpPr>
        <p:spPr>
          <a:xfrm>
            <a:off x="6218337" y="1838325"/>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
        <p:nvSpPr>
          <p:cNvPr id="24" name="Text Placeholder 2">
            <a:extLst>
              <a:ext uri="{FF2B5EF4-FFF2-40B4-BE49-F238E27FC236}">
                <a16:creationId xmlns:a16="http://schemas.microsoft.com/office/drawing/2014/main" id="{4AF57EC8-8DED-663E-AE43-B2B3FC3C18E5}"/>
              </a:ext>
            </a:extLst>
          </p:cNvPr>
          <p:cNvSpPr>
            <a:spLocks noGrp="1"/>
          </p:cNvSpPr>
          <p:nvPr>
            <p:ph type="body" sz="quarter" idx="12" hasCustomPrompt="1"/>
          </p:nvPr>
        </p:nvSpPr>
        <p:spPr>
          <a:xfrm>
            <a:off x="6218337" y="2815012"/>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02</a:t>
            </a:r>
            <a:endParaRPr lang="en-CH"/>
          </a:p>
        </p:txBody>
      </p:sp>
      <p:sp>
        <p:nvSpPr>
          <p:cNvPr id="25" name="Text Placeholder 2">
            <a:extLst>
              <a:ext uri="{FF2B5EF4-FFF2-40B4-BE49-F238E27FC236}">
                <a16:creationId xmlns:a16="http://schemas.microsoft.com/office/drawing/2014/main" id="{D6B92A86-9F53-6BC4-C1F3-F645F3E296EC}"/>
              </a:ext>
            </a:extLst>
          </p:cNvPr>
          <p:cNvSpPr>
            <a:spLocks noGrp="1"/>
          </p:cNvSpPr>
          <p:nvPr>
            <p:ph type="body" sz="quarter" idx="13" hasCustomPrompt="1"/>
          </p:nvPr>
        </p:nvSpPr>
        <p:spPr>
          <a:xfrm>
            <a:off x="6218337" y="3764337"/>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03</a:t>
            </a:r>
            <a:endParaRPr lang="en-CH"/>
          </a:p>
        </p:txBody>
      </p:sp>
      <p:sp>
        <p:nvSpPr>
          <p:cNvPr id="26" name="Text Placeholder 2">
            <a:extLst>
              <a:ext uri="{FF2B5EF4-FFF2-40B4-BE49-F238E27FC236}">
                <a16:creationId xmlns:a16="http://schemas.microsoft.com/office/drawing/2014/main" id="{C3786C86-DC79-DF61-44A6-483D5F8CD84A}"/>
              </a:ext>
            </a:extLst>
          </p:cNvPr>
          <p:cNvSpPr>
            <a:spLocks noGrp="1"/>
          </p:cNvSpPr>
          <p:nvPr>
            <p:ph type="body" sz="quarter" idx="14" hasCustomPrompt="1"/>
          </p:nvPr>
        </p:nvSpPr>
        <p:spPr>
          <a:xfrm>
            <a:off x="6218337" y="4783848"/>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04</a:t>
            </a:r>
            <a:endParaRPr lang="en-CH"/>
          </a:p>
        </p:txBody>
      </p:sp>
    </p:spTree>
    <p:extLst>
      <p:ext uri="{BB962C8B-B14F-4D97-AF65-F5344CB8AC3E}">
        <p14:creationId xmlns:p14="http://schemas.microsoft.com/office/powerpoint/2010/main" val="234069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descr="A picture containing red, light, outdoor object, dark&#10;&#10;Description automatically generated">
            <a:extLst>
              <a:ext uri="{FF2B5EF4-FFF2-40B4-BE49-F238E27FC236}">
                <a16:creationId xmlns:a16="http://schemas.microsoft.com/office/drawing/2014/main" id="{73B39123-F7DD-0A52-BFB5-AF0426DC450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flipV="1">
            <a:off x="8823959" y="-106681"/>
            <a:ext cx="3505201" cy="6103736"/>
          </a:xfrm>
          <a:prstGeom prst="rect">
            <a:avLst/>
          </a:prstGeom>
        </p:spPr>
      </p:pic>
      <p:pic>
        <p:nvPicPr>
          <p:cNvPr id="23" name="Picture 22" descr="A picture containing red, light, outdoor object, dark&#10;&#10;Description automatically generated">
            <a:extLst>
              <a:ext uri="{FF2B5EF4-FFF2-40B4-BE49-F238E27FC236}">
                <a16:creationId xmlns:a16="http://schemas.microsoft.com/office/drawing/2014/main" id="{FBB67444-350B-551B-8A58-FB651DE687A5}"/>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0800000" flipV="1">
            <a:off x="-1" y="2028989"/>
            <a:ext cx="4282444" cy="4950931"/>
          </a:xfrm>
          <a:prstGeom prst="rect">
            <a:avLst/>
          </a:prstGeom>
        </p:spPr>
      </p:pic>
      <p:sp>
        <p:nvSpPr>
          <p:cNvPr id="13" name="Rectangle 12">
            <a:extLst>
              <a:ext uri="{FF2B5EF4-FFF2-40B4-BE49-F238E27FC236}">
                <a16:creationId xmlns:a16="http://schemas.microsoft.com/office/drawing/2014/main" id="{C4D9DA94-53DC-8DE4-3310-C048A3AA6331}"/>
              </a:ext>
            </a:extLst>
          </p:cNvPr>
          <p:cNvSpPr/>
          <p:nvPr userDrawn="1"/>
        </p:nvSpPr>
        <p:spPr>
          <a:xfrm>
            <a:off x="0" y="5962388"/>
            <a:ext cx="212942" cy="895612"/>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B5619B86-527B-9111-7A2A-5172177450E8}"/>
              </a:ext>
            </a:extLst>
          </p:cNvPr>
          <p:cNvSpPr/>
          <p:nvPr userDrawn="1"/>
        </p:nvSpPr>
        <p:spPr>
          <a:xfrm>
            <a:off x="0" y="0"/>
            <a:ext cx="212942" cy="596238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itle 4">
            <a:extLst>
              <a:ext uri="{FF2B5EF4-FFF2-40B4-BE49-F238E27FC236}">
                <a16:creationId xmlns:a16="http://schemas.microsoft.com/office/drawing/2014/main" id="{676D8B40-4F18-1860-0968-1033F94C51FC}"/>
              </a:ext>
            </a:extLst>
          </p:cNvPr>
          <p:cNvSpPr>
            <a:spLocks noGrp="1"/>
          </p:cNvSpPr>
          <p:nvPr>
            <p:ph type="title" hasCustomPrompt="1"/>
          </p:nvPr>
        </p:nvSpPr>
        <p:spPr>
          <a:xfrm>
            <a:off x="1400977" y="3028650"/>
            <a:ext cx="3593810" cy="1325563"/>
          </a:xfrm>
        </p:spPr>
        <p:txBody>
          <a:bodyPr>
            <a:normAutofit/>
          </a:bodyPr>
          <a:lstStyle>
            <a:lvl1pPr algn="ctr">
              <a:defRPr sz="6600">
                <a:solidFill>
                  <a:srgbClr val="58585A"/>
                </a:solidFill>
              </a:defRPr>
            </a:lvl1pPr>
          </a:lstStyle>
          <a:p>
            <a:r>
              <a:rPr lang="en-US"/>
              <a:t>Contents</a:t>
            </a:r>
            <a:endParaRPr lang="en-CH"/>
          </a:p>
        </p:txBody>
      </p:sp>
      <p:sp>
        <p:nvSpPr>
          <p:cNvPr id="17" name="Text Placeholder 16">
            <a:extLst>
              <a:ext uri="{FF2B5EF4-FFF2-40B4-BE49-F238E27FC236}">
                <a16:creationId xmlns:a16="http://schemas.microsoft.com/office/drawing/2014/main" id="{FDFE53F9-90AC-5A72-95AD-8475CDEEF5FD}"/>
              </a:ext>
            </a:extLst>
          </p:cNvPr>
          <p:cNvSpPr>
            <a:spLocks noGrp="1"/>
          </p:cNvSpPr>
          <p:nvPr>
            <p:ph type="body" sz="quarter" idx="10" hasCustomPrompt="1"/>
          </p:nvPr>
        </p:nvSpPr>
        <p:spPr>
          <a:xfrm>
            <a:off x="7077808" y="1838325"/>
            <a:ext cx="4779230" cy="4011613"/>
          </a:xfrm>
        </p:spPr>
        <p:txBody>
          <a:bodyPr>
            <a:normAutofit/>
          </a:bodyPr>
          <a:lstStyle>
            <a:lvl1pPr marL="0" indent="0">
              <a:buNone/>
              <a:defRPr sz="2400">
                <a:latin typeface="Segoe UI Light" panose="020B0502040204020203" pitchFamily="34" charset="0"/>
              </a:defRPr>
            </a:lvl1pPr>
          </a:lstStyle>
          <a:p>
            <a:pPr algn="l">
              <a:lnSpc>
                <a:spcPct val="100000"/>
              </a:lnSpc>
            </a:pPr>
            <a:r>
              <a:rPr lang="en-GB">
                <a:latin typeface="Roboto Light" panose="02000000000000000000" pitchFamily="2" charset="0"/>
                <a:ea typeface="Roboto Light" panose="02000000000000000000" pitchFamily="2" charset="0"/>
              </a:rPr>
              <a:t>[Title 1]</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2]</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3]</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4]</a:t>
            </a:r>
          </a:p>
        </p:txBody>
      </p:sp>
      <p:sp>
        <p:nvSpPr>
          <p:cNvPr id="28" name="Text Placeholder 2">
            <a:extLst>
              <a:ext uri="{FF2B5EF4-FFF2-40B4-BE49-F238E27FC236}">
                <a16:creationId xmlns:a16="http://schemas.microsoft.com/office/drawing/2014/main" id="{AD8DB727-8FC1-DD6A-6D0A-0C3531E051DE}"/>
              </a:ext>
            </a:extLst>
          </p:cNvPr>
          <p:cNvSpPr>
            <a:spLocks noGrp="1"/>
          </p:cNvSpPr>
          <p:nvPr>
            <p:ph type="body" sz="quarter" idx="11" hasCustomPrompt="1"/>
          </p:nvPr>
        </p:nvSpPr>
        <p:spPr>
          <a:xfrm>
            <a:off x="6218337" y="1838325"/>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
        <p:nvSpPr>
          <p:cNvPr id="29" name="Text Placeholder 2">
            <a:extLst>
              <a:ext uri="{FF2B5EF4-FFF2-40B4-BE49-F238E27FC236}">
                <a16:creationId xmlns:a16="http://schemas.microsoft.com/office/drawing/2014/main" id="{EB0DF7A7-D91F-0088-2AFF-52BB83BAB819}"/>
              </a:ext>
            </a:extLst>
          </p:cNvPr>
          <p:cNvSpPr>
            <a:spLocks noGrp="1"/>
          </p:cNvSpPr>
          <p:nvPr>
            <p:ph type="body" sz="quarter" idx="12" hasCustomPrompt="1"/>
          </p:nvPr>
        </p:nvSpPr>
        <p:spPr>
          <a:xfrm>
            <a:off x="6218337" y="2815012"/>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02</a:t>
            </a:r>
            <a:endParaRPr lang="en-CH"/>
          </a:p>
        </p:txBody>
      </p:sp>
      <p:sp>
        <p:nvSpPr>
          <p:cNvPr id="30" name="Text Placeholder 2">
            <a:extLst>
              <a:ext uri="{FF2B5EF4-FFF2-40B4-BE49-F238E27FC236}">
                <a16:creationId xmlns:a16="http://schemas.microsoft.com/office/drawing/2014/main" id="{C68914DA-4EA9-E539-4C83-66F07E386F25}"/>
              </a:ext>
            </a:extLst>
          </p:cNvPr>
          <p:cNvSpPr>
            <a:spLocks noGrp="1"/>
          </p:cNvSpPr>
          <p:nvPr>
            <p:ph type="body" sz="quarter" idx="13" hasCustomPrompt="1"/>
          </p:nvPr>
        </p:nvSpPr>
        <p:spPr>
          <a:xfrm>
            <a:off x="6218337" y="3764337"/>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03</a:t>
            </a:r>
            <a:endParaRPr lang="en-CH"/>
          </a:p>
        </p:txBody>
      </p:sp>
      <p:sp>
        <p:nvSpPr>
          <p:cNvPr id="31" name="Text Placeholder 2">
            <a:extLst>
              <a:ext uri="{FF2B5EF4-FFF2-40B4-BE49-F238E27FC236}">
                <a16:creationId xmlns:a16="http://schemas.microsoft.com/office/drawing/2014/main" id="{17407D5B-369F-5FCB-A5B0-51C05E0A6E98}"/>
              </a:ext>
            </a:extLst>
          </p:cNvPr>
          <p:cNvSpPr>
            <a:spLocks noGrp="1"/>
          </p:cNvSpPr>
          <p:nvPr>
            <p:ph type="body" sz="quarter" idx="14" hasCustomPrompt="1"/>
          </p:nvPr>
        </p:nvSpPr>
        <p:spPr>
          <a:xfrm>
            <a:off x="6218337" y="4783848"/>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04</a:t>
            </a:r>
            <a:endParaRPr lang="en-CH"/>
          </a:p>
        </p:txBody>
      </p:sp>
    </p:spTree>
    <p:extLst>
      <p:ext uri="{BB962C8B-B14F-4D97-AF65-F5344CB8AC3E}">
        <p14:creationId xmlns:p14="http://schemas.microsoft.com/office/powerpoint/2010/main" val="371566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picture containing outdoor object, web&#10;&#10;Description automatically generated">
            <a:extLst>
              <a:ext uri="{FF2B5EF4-FFF2-40B4-BE49-F238E27FC236}">
                <a16:creationId xmlns:a16="http://schemas.microsoft.com/office/drawing/2014/main" id="{8A6E15C2-814B-0340-3A5F-99EDE648D3FE}"/>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8503" y="0"/>
            <a:ext cx="12210504" cy="6979920"/>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91440"/>
            <a:ext cx="12192000" cy="6979920"/>
          </a:xfrm>
          <a:prstGeom prst="rect">
            <a:avLst/>
          </a:prstGeom>
          <a:solidFill>
            <a:srgbClr val="58585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3064538"/>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sp>
        <p:nvSpPr>
          <p:cNvPr id="7" name="Text Placeholder 2">
            <a:extLst>
              <a:ext uri="{FF2B5EF4-FFF2-40B4-BE49-F238E27FC236}">
                <a16:creationId xmlns:a16="http://schemas.microsoft.com/office/drawing/2014/main" id="{8542C667-3DB2-C895-DFBB-966CF66DD93F}"/>
              </a:ext>
            </a:extLst>
          </p:cNvPr>
          <p:cNvSpPr>
            <a:spLocks noGrp="1"/>
          </p:cNvSpPr>
          <p:nvPr>
            <p:ph type="body" sz="quarter" idx="11" hasCustomPrompt="1"/>
          </p:nvPr>
        </p:nvSpPr>
        <p:spPr>
          <a:xfrm>
            <a:off x="5608529" y="2312063"/>
            <a:ext cx="974943" cy="661035"/>
          </a:xfrm>
        </p:spPr>
        <p:txBody>
          <a:bodyPr>
            <a:noAutofit/>
          </a:bodyPr>
          <a:lstStyle>
            <a:lvl1pPr marL="0" indent="0" algn="ctr">
              <a:buNone/>
              <a:defRPr sz="44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Tree>
    <p:extLst>
      <p:ext uri="{BB962C8B-B14F-4D97-AF65-F5344CB8AC3E}">
        <p14:creationId xmlns:p14="http://schemas.microsoft.com/office/powerpoint/2010/main" val="26847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descr="A picture containing red, light, outdoor object, dark&#10;&#10;Description automatically generated">
            <a:extLst>
              <a:ext uri="{FF2B5EF4-FFF2-40B4-BE49-F238E27FC236}">
                <a16:creationId xmlns:a16="http://schemas.microsoft.com/office/drawing/2014/main" id="{92E549BA-251A-C7CE-9322-2439F5A72DE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a:off x="8823959" y="754264"/>
            <a:ext cx="3505201" cy="6103736"/>
          </a:xfrm>
          <a:prstGeom prst="rect">
            <a:avLst/>
          </a:prstGeom>
        </p:spPr>
      </p:pic>
      <p:pic>
        <p:nvPicPr>
          <p:cNvPr id="9" name="Picture 8" descr="A picture containing red, light, outdoor object, dark&#10;&#10;Description automatically generated">
            <a:extLst>
              <a:ext uri="{FF2B5EF4-FFF2-40B4-BE49-F238E27FC236}">
                <a16:creationId xmlns:a16="http://schemas.microsoft.com/office/drawing/2014/main" id="{16A0A65F-2144-9082-41E6-611BD55BE3C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1256363">
            <a:off x="-289561" y="-274320"/>
            <a:ext cx="4282444" cy="4950931"/>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106680"/>
            <a:ext cx="12192000" cy="7086600"/>
          </a:xfrm>
          <a:prstGeom prst="rect">
            <a:avLst/>
          </a:prstGeom>
          <a:solidFill>
            <a:srgbClr val="58585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3064538"/>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sp>
        <p:nvSpPr>
          <p:cNvPr id="10" name="Text Placeholder 2">
            <a:extLst>
              <a:ext uri="{FF2B5EF4-FFF2-40B4-BE49-F238E27FC236}">
                <a16:creationId xmlns:a16="http://schemas.microsoft.com/office/drawing/2014/main" id="{0C656CE7-97A7-2CA8-B015-9AAE2B537E3A}"/>
              </a:ext>
            </a:extLst>
          </p:cNvPr>
          <p:cNvSpPr>
            <a:spLocks noGrp="1"/>
          </p:cNvSpPr>
          <p:nvPr>
            <p:ph type="body" sz="quarter" idx="11" hasCustomPrompt="1"/>
          </p:nvPr>
        </p:nvSpPr>
        <p:spPr>
          <a:xfrm>
            <a:off x="5608529" y="2312063"/>
            <a:ext cx="974943" cy="661035"/>
          </a:xfrm>
        </p:spPr>
        <p:txBody>
          <a:bodyPr>
            <a:noAutofit/>
          </a:bodyPr>
          <a:lstStyle>
            <a:lvl1pPr marL="0" indent="0" algn="ctr">
              <a:buNone/>
              <a:defRPr sz="44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Tree>
    <p:extLst>
      <p:ext uri="{BB962C8B-B14F-4D97-AF65-F5344CB8AC3E}">
        <p14:creationId xmlns:p14="http://schemas.microsoft.com/office/powerpoint/2010/main" val="75053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DD2E7D-3C98-B627-DADA-2F9D396CB6FF}"/>
              </a:ext>
            </a:extLst>
          </p:cNvPr>
          <p:cNvSpPr/>
          <p:nvPr userDrawn="1"/>
        </p:nvSpPr>
        <p:spPr>
          <a:xfrm>
            <a:off x="-21085" y="333509"/>
            <a:ext cx="3442710" cy="1750930"/>
          </a:xfrm>
          <a:prstGeom prst="rect">
            <a:avLst/>
          </a:prstGeom>
          <a:solidFill>
            <a:srgbClr val="58585A"/>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471949" y="407645"/>
            <a:ext cx="2841522" cy="1582994"/>
          </a:xfrm>
        </p:spPr>
        <p:txBody>
          <a:bodyPr>
            <a:noAutofit/>
          </a:bodyPr>
          <a:lstStyle>
            <a:lvl1pPr>
              <a:defRPr sz="4000">
                <a:solidFill>
                  <a:schemeClr val="bg1"/>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3647768" y="609600"/>
            <a:ext cx="8219767" cy="6017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23" name="Rectangle 22">
            <a:extLst>
              <a:ext uri="{FF2B5EF4-FFF2-40B4-BE49-F238E27FC236}">
                <a16:creationId xmlns:a16="http://schemas.microsoft.com/office/drawing/2014/main" id="{94F096BA-D7F9-7EEA-979B-2963BCD82CAA}"/>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9950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471948" y="489525"/>
            <a:ext cx="7766887" cy="615675"/>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471949" y="1594726"/>
            <a:ext cx="11258234" cy="4809619"/>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Rectangle 5">
            <a:extLst>
              <a:ext uri="{FF2B5EF4-FFF2-40B4-BE49-F238E27FC236}">
                <a16:creationId xmlns:a16="http://schemas.microsoft.com/office/drawing/2014/main" id="{9A8F63B5-C736-68DF-C08B-E81FD3FF7E26}"/>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BCC50C77-4D39-4300-8013-E2EF88828764}"/>
              </a:ext>
            </a:extLst>
          </p:cNvPr>
          <p:cNvSpPr/>
          <p:nvPr userDrawn="1"/>
        </p:nvSpPr>
        <p:spPr>
          <a:xfrm>
            <a:off x="363254" y="0"/>
            <a:ext cx="112735" cy="104978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144346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085566" y="1489193"/>
            <a:ext cx="6781969" cy="1499813"/>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5085566" y="3529781"/>
            <a:ext cx="6781969" cy="275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17" name="Rectangle 16">
            <a:extLst>
              <a:ext uri="{FF2B5EF4-FFF2-40B4-BE49-F238E27FC236}">
                <a16:creationId xmlns:a16="http://schemas.microsoft.com/office/drawing/2014/main" id="{A81479E1-425E-BBAC-760A-B4D8085BC6D6}"/>
              </a:ext>
            </a:extLst>
          </p:cNvPr>
          <p:cNvSpPr/>
          <p:nvPr userDrawn="1"/>
        </p:nvSpPr>
        <p:spPr>
          <a:xfrm>
            <a:off x="5085567" y="997159"/>
            <a:ext cx="1010433" cy="10513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Picture Placeholder 4">
            <a:extLst>
              <a:ext uri="{FF2B5EF4-FFF2-40B4-BE49-F238E27FC236}">
                <a16:creationId xmlns:a16="http://schemas.microsoft.com/office/drawing/2014/main" id="{4D67C9C5-42A8-B9C6-A31E-BE2FA12DC86A}"/>
              </a:ext>
            </a:extLst>
          </p:cNvPr>
          <p:cNvSpPr>
            <a:spLocks noGrp="1"/>
          </p:cNvSpPr>
          <p:nvPr>
            <p:ph type="pic" sz="quarter" idx="11"/>
          </p:nvPr>
        </p:nvSpPr>
        <p:spPr>
          <a:xfrm>
            <a:off x="530942" y="609599"/>
            <a:ext cx="4119716" cy="5673213"/>
          </a:xfrm>
        </p:spPr>
        <p:txBody>
          <a:bodyPr/>
          <a:lstStyle/>
          <a:p>
            <a:r>
              <a:rPr lang="en-US"/>
              <a:t>Click icon to add picture</a:t>
            </a:r>
            <a:endParaRPr lang="en-CH"/>
          </a:p>
        </p:txBody>
      </p:sp>
    </p:spTree>
    <p:extLst>
      <p:ext uri="{BB962C8B-B14F-4D97-AF65-F5344CB8AC3E}">
        <p14:creationId xmlns:p14="http://schemas.microsoft.com/office/powerpoint/2010/main" val="427003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73B4E-2328-71C8-8F4A-7F8BF21C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68564FDE-82F7-CD67-B6E6-A21E59E45D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45F4384-FC46-A039-DF62-66692EF7B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C901E-C904-4F85-B94B-C8F631EE4FAE}" type="datetimeFigureOut">
              <a:rPr lang="en-CH" smtClean="0"/>
              <a:t>13/02/2024</a:t>
            </a:fld>
            <a:endParaRPr lang="en-CH"/>
          </a:p>
        </p:txBody>
      </p:sp>
      <p:sp>
        <p:nvSpPr>
          <p:cNvPr id="5" name="Footer Placeholder 4">
            <a:extLst>
              <a:ext uri="{FF2B5EF4-FFF2-40B4-BE49-F238E27FC236}">
                <a16:creationId xmlns:a16="http://schemas.microsoft.com/office/drawing/2014/main" id="{CF660B81-F607-7AFC-F151-9892B02349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D2E56E9B-9D03-DA1B-3E34-577705F35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6D203-3F6D-4A25-BEC6-FA26FC4FF084}" type="slidenum">
              <a:rPr lang="en-CH" smtClean="0"/>
              <a:t>‹Nr.›</a:t>
            </a:fld>
            <a:endParaRPr lang="en-CH"/>
          </a:p>
        </p:txBody>
      </p:sp>
    </p:spTree>
    <p:extLst>
      <p:ext uri="{BB962C8B-B14F-4D97-AF65-F5344CB8AC3E}">
        <p14:creationId xmlns:p14="http://schemas.microsoft.com/office/powerpoint/2010/main" val="322906074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60" r:id="rId6"/>
    <p:sldLayoutId id="2147483652" r:id="rId7"/>
    <p:sldLayoutId id="2147483656" r:id="rId8"/>
    <p:sldLayoutId id="2147483653" r:id="rId9"/>
    <p:sldLayoutId id="2147483654" r:id="rId10"/>
    <p:sldLayoutId id="2147483655" r:id="rId11"/>
    <p:sldLayoutId id="2147483657"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mva.gov.ua/ua/news/minveteraniv-poslidovno-realizuye-proyekt-rozvitok-sportu-dlya-veteraniv-v-mezhah-stvorennya-bezbaryernogo-prostoru-v-ukrayini-yuliya-laputina" TargetMode="External"/><Relationship Id="rId7" Type="http://schemas.openxmlformats.org/officeDocument/2006/relationships/hyperlink" Target="https://reliefweb.int/report/ukraine/reintegrating-ato-jfo-veterans-january-2022" TargetMode="External"/><Relationship Id="rId2" Type="http://schemas.openxmlformats.org/officeDocument/2006/relationships/hyperlink" Target="https://ukraine.iom.int/stories/how-educator-and-veteran-guides-fellow-veterans-through-return-civilian-life" TargetMode="External"/><Relationship Id="rId1" Type="http://schemas.openxmlformats.org/officeDocument/2006/relationships/slideLayout" Target="../slideLayouts/slideLayout8.xml"/><Relationship Id="rId6" Type="http://schemas.openxmlformats.org/officeDocument/2006/relationships/hyperlink" Target="https://ukraine.iom.int/sites/g/files/tmzbdl1861/files/documents/VETERANS%E2%80%99%20REINTEGRATION%20IN%20UKRAINE_ENG-NEW.pdf" TargetMode="External"/><Relationship Id="rId5" Type="http://schemas.openxmlformats.org/officeDocument/2006/relationships/hyperlink" Target="https://ukraine.iom.int/sites/g/files/tmzbdl1861/files/documents/2024-01/veterans-social_reintegration_eng.pdf" TargetMode="External"/><Relationship Id="rId4" Type="http://schemas.openxmlformats.org/officeDocument/2006/relationships/hyperlink" Target="https://mva.gov.ua/ua/news/ce-kategoriya-potuzhnih-lyudej-ministr-u-spravah-veteraniv-rozpovila-pro-dopomogu-veteranam-i-yihnim-rodina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C4C861-8917-5886-23A2-DD30C93D8845}"/>
              </a:ext>
            </a:extLst>
          </p:cNvPr>
          <p:cNvSpPr txBox="1">
            <a:spLocks/>
          </p:cNvSpPr>
          <p:nvPr/>
        </p:nvSpPr>
        <p:spPr>
          <a:xfrm>
            <a:off x="683232" y="1300731"/>
            <a:ext cx="7746784" cy="3183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rgbClr val="315975"/>
                </a:solidFill>
                <a:latin typeface="+mj-lt"/>
                <a:ea typeface="+mj-ea"/>
                <a:cs typeface="+mj-cs"/>
              </a:defRPr>
            </a:lvl1pPr>
          </a:lstStyle>
          <a:p>
            <a:r>
              <a:rPr lang="en-GB" sz="4800">
                <a:solidFill>
                  <a:srgbClr val="EE5859"/>
                </a:solidFill>
                <a:ea typeface="+mj-lt"/>
                <a:cs typeface="+mj-lt"/>
              </a:rPr>
              <a:t>Ukraine Veterans Reintegration Area-Based Assessment</a:t>
            </a:r>
            <a:endParaRPr lang="en-US"/>
          </a:p>
        </p:txBody>
      </p:sp>
      <p:sp>
        <p:nvSpPr>
          <p:cNvPr id="5" name="Subtitle 4">
            <a:extLst>
              <a:ext uri="{FF2B5EF4-FFF2-40B4-BE49-F238E27FC236}">
                <a16:creationId xmlns:a16="http://schemas.microsoft.com/office/drawing/2014/main" id="{C61A9134-149B-7276-EFDE-AB55A4A7EF45}"/>
              </a:ext>
            </a:extLst>
          </p:cNvPr>
          <p:cNvSpPr>
            <a:spLocks noGrp="1"/>
          </p:cNvSpPr>
          <p:nvPr>
            <p:ph type="subTitle" idx="1"/>
          </p:nvPr>
        </p:nvSpPr>
        <p:spPr>
          <a:xfrm>
            <a:off x="683232" y="4571794"/>
            <a:ext cx="5412767" cy="1077444"/>
          </a:xfrm>
        </p:spPr>
        <p:txBody>
          <a:bodyPr vert="horz" lIns="91440" tIns="45720" rIns="91440" bIns="45720" rtlCol="0" anchor="t">
            <a:normAutofit/>
          </a:bodyPr>
          <a:lstStyle/>
          <a:p>
            <a:pPr algn="l"/>
            <a:r>
              <a:rPr lang="en-GB">
                <a:latin typeface="Roboto Black"/>
                <a:ea typeface="Roboto Black"/>
                <a:cs typeface="Roboto Black"/>
              </a:rPr>
              <a:t>Dnipro, </a:t>
            </a:r>
            <a:r>
              <a:rPr lang="en-GB" err="1">
                <a:latin typeface="Roboto Black"/>
                <a:ea typeface="Roboto Black"/>
                <a:cs typeface="Roboto Black"/>
              </a:rPr>
              <a:t>Dnipropetrovska</a:t>
            </a:r>
            <a:r>
              <a:rPr lang="en-GB">
                <a:latin typeface="Roboto Black"/>
                <a:ea typeface="Roboto Black"/>
                <a:cs typeface="Roboto Black"/>
              </a:rPr>
              <a:t> Oblast</a:t>
            </a:r>
            <a:endParaRPr lang="en-US"/>
          </a:p>
          <a:p>
            <a:pPr algn="l"/>
            <a:r>
              <a:rPr lang="en-GB">
                <a:solidFill>
                  <a:srgbClr val="EE5859"/>
                </a:solidFill>
                <a:latin typeface="Roboto"/>
                <a:ea typeface="Roboto"/>
                <a:cs typeface="Segoe UI Light"/>
              </a:rPr>
              <a:t>January</a:t>
            </a:r>
            <a:r>
              <a:rPr lang="en-GB" sz="2000">
                <a:solidFill>
                  <a:srgbClr val="EE5859"/>
                </a:solidFill>
                <a:latin typeface="Roboto"/>
                <a:ea typeface="Roboto"/>
                <a:cs typeface="Segoe UI Light"/>
              </a:rPr>
              <a:t> </a:t>
            </a:r>
            <a:r>
              <a:rPr lang="en-GB">
                <a:solidFill>
                  <a:srgbClr val="EE5859"/>
                </a:solidFill>
                <a:latin typeface="Roboto"/>
                <a:ea typeface="Roboto"/>
                <a:cs typeface="Segoe UI Light"/>
              </a:rPr>
              <a:t>2024</a:t>
            </a:r>
            <a:endParaRPr lang="en-CH" sz="2000">
              <a:solidFill>
                <a:srgbClr val="EE5859"/>
              </a:solidFill>
              <a:latin typeface="Roboto"/>
              <a:ea typeface="Roboto"/>
              <a:cs typeface="Segoe UI Light"/>
            </a:endParaRPr>
          </a:p>
        </p:txBody>
      </p:sp>
    </p:spTree>
    <p:extLst>
      <p:ext uri="{BB962C8B-B14F-4D97-AF65-F5344CB8AC3E}">
        <p14:creationId xmlns:p14="http://schemas.microsoft.com/office/powerpoint/2010/main" val="17089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7D8E2EE-659E-7BF2-8E2B-78850613DEE8}"/>
              </a:ext>
            </a:extLst>
          </p:cNvPr>
          <p:cNvSpPr txBox="1">
            <a:spLocks/>
          </p:cNvSpPr>
          <p:nvPr/>
        </p:nvSpPr>
        <p:spPr>
          <a:xfrm>
            <a:off x="475989" y="1277654"/>
            <a:ext cx="3169085" cy="1578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4400">
                <a:solidFill>
                  <a:srgbClr val="58585A"/>
                </a:solidFill>
                <a:latin typeface="Roboto Condensed"/>
                <a:ea typeface="Roboto Condensed"/>
                <a:cs typeface="Roboto Condensed"/>
              </a:rPr>
              <a:t>Methodology</a:t>
            </a:r>
            <a:endParaRPr lang="en-CH" sz="44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Subtitle 5">
            <a:extLst>
              <a:ext uri="{FF2B5EF4-FFF2-40B4-BE49-F238E27FC236}">
                <a16:creationId xmlns:a16="http://schemas.microsoft.com/office/drawing/2014/main" id="{74202083-7902-47B7-F056-3C657CBB48E7}"/>
              </a:ext>
            </a:extLst>
          </p:cNvPr>
          <p:cNvSpPr txBox="1">
            <a:spLocks/>
          </p:cNvSpPr>
          <p:nvPr/>
        </p:nvSpPr>
        <p:spPr>
          <a:xfrm>
            <a:off x="471784" y="2962631"/>
            <a:ext cx="4081828" cy="267469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latin typeface="Segoe UI Light"/>
                <a:ea typeface="Roboto Light"/>
                <a:cs typeface="Leelawadee"/>
              </a:rPr>
              <a:t>Qualitative methods:</a:t>
            </a:r>
          </a:p>
          <a:p>
            <a:pPr marL="285750" indent="-285750" algn="l">
              <a:lnSpc>
                <a:spcPct val="100000"/>
              </a:lnSpc>
              <a:buChar char="•"/>
            </a:pPr>
            <a:r>
              <a:rPr lang="en-GB" sz="2000" dirty="0">
                <a:latin typeface="Segoe UI Light"/>
                <a:ea typeface="Roboto Light"/>
                <a:cs typeface="Leelawadee"/>
              </a:rPr>
              <a:t>Key Informant Interviews (KIIs)</a:t>
            </a:r>
          </a:p>
          <a:p>
            <a:pPr marL="285750" indent="-285750" algn="l">
              <a:lnSpc>
                <a:spcPct val="100000"/>
              </a:lnSpc>
              <a:buChar char="•"/>
            </a:pPr>
            <a:r>
              <a:rPr lang="en-GB" sz="2000" dirty="0">
                <a:latin typeface="Segoe UI Light"/>
                <a:ea typeface="Roboto Light"/>
                <a:cs typeface="Leelawadee"/>
              </a:rPr>
              <a:t>Individual Interviews (IIs)</a:t>
            </a:r>
            <a:endParaRPr lang="pl-PL" sz="2000" dirty="0">
              <a:latin typeface="Segoe UI Light"/>
              <a:ea typeface="Roboto Light"/>
              <a:cs typeface="Leelawadee"/>
            </a:endParaRPr>
          </a:p>
          <a:p>
            <a:pPr marL="285750" indent="-285750" algn="l">
              <a:lnSpc>
                <a:spcPct val="100000"/>
              </a:lnSpc>
              <a:buChar char="•"/>
            </a:pPr>
            <a:endParaRPr lang="pl-PL" sz="2000" dirty="0">
              <a:latin typeface="Segoe UI Light"/>
              <a:ea typeface="Roboto Light"/>
              <a:cs typeface="Leelawadee"/>
            </a:endParaRPr>
          </a:p>
          <a:p>
            <a:pPr algn="l">
              <a:lnSpc>
                <a:spcPct val="100000"/>
              </a:lnSpc>
            </a:pPr>
            <a:r>
              <a:rPr lang="pl-PL" sz="2000" b="1" dirty="0">
                <a:latin typeface="Segoe UI Light"/>
                <a:ea typeface="Roboto Light"/>
                <a:cs typeface="Leelawadee"/>
              </a:rPr>
              <a:t>Data collection:</a:t>
            </a:r>
          </a:p>
          <a:p>
            <a:pPr algn="l">
              <a:lnSpc>
                <a:spcPct val="100000"/>
              </a:lnSpc>
            </a:pPr>
            <a:r>
              <a:rPr lang="pl-PL" sz="2000" dirty="0">
                <a:latin typeface="Segoe UI Light"/>
                <a:ea typeface="Roboto Light"/>
                <a:cs typeface="Leelawadee"/>
              </a:rPr>
              <a:t>18th October – 12th November 2023</a:t>
            </a:r>
            <a:endParaRPr lang="en-GB" sz="2000" dirty="0">
              <a:latin typeface="Segoe UI Light"/>
              <a:ea typeface="Roboto Light"/>
              <a:cs typeface="Leelawadee"/>
            </a:endParaRPr>
          </a:p>
        </p:txBody>
      </p:sp>
      <p:graphicFrame>
        <p:nvGraphicFramePr>
          <p:cNvPr id="10" name="Diagram 9">
            <a:extLst>
              <a:ext uri="{FF2B5EF4-FFF2-40B4-BE49-F238E27FC236}">
                <a16:creationId xmlns:a16="http://schemas.microsoft.com/office/drawing/2014/main" id="{FE0E67B2-25B3-A2B2-138E-21FEF7C9CCB9}"/>
              </a:ext>
            </a:extLst>
          </p:cNvPr>
          <p:cNvGraphicFramePr/>
          <p:nvPr>
            <p:extLst>
              <p:ext uri="{D42A27DB-BD31-4B8C-83A1-F6EECF244321}">
                <p14:modId xmlns:p14="http://schemas.microsoft.com/office/powerpoint/2010/main" val="2652460268"/>
              </p:ext>
            </p:extLst>
          </p:nvPr>
        </p:nvGraphicFramePr>
        <p:xfrm>
          <a:off x="4780861" y="1426483"/>
          <a:ext cx="6878208" cy="441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565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C300-972B-152D-5F40-55C939987ABE}"/>
              </a:ext>
            </a:extLst>
          </p:cNvPr>
          <p:cNvSpPr>
            <a:spLocks noGrp="1"/>
          </p:cNvSpPr>
          <p:nvPr>
            <p:ph type="title"/>
          </p:nvPr>
        </p:nvSpPr>
        <p:spPr/>
        <p:txBody>
          <a:bodyPr/>
          <a:lstStyle/>
          <a:p>
            <a:r>
              <a:rPr lang="en-US">
                <a:ea typeface="Roboto Condensed"/>
                <a:cs typeface="Roboto Condensed"/>
              </a:rPr>
              <a:t>Veteran sample</a:t>
            </a:r>
            <a:endParaRPr lang="en-US"/>
          </a:p>
        </p:txBody>
      </p:sp>
      <p:pic>
        <p:nvPicPr>
          <p:cNvPr id="4" name="Picture 3" descr="A close-up of a graph&#10;&#10;Description automatically generated">
            <a:extLst>
              <a:ext uri="{FF2B5EF4-FFF2-40B4-BE49-F238E27FC236}">
                <a16:creationId xmlns:a16="http://schemas.microsoft.com/office/drawing/2014/main" id="{6217E3D6-9DD3-B6EF-0D1B-60760E1BEBBA}"/>
              </a:ext>
            </a:extLst>
          </p:cNvPr>
          <p:cNvPicPr>
            <a:picLocks noChangeAspect="1"/>
          </p:cNvPicPr>
          <p:nvPr/>
        </p:nvPicPr>
        <p:blipFill>
          <a:blip r:embed="rId2"/>
          <a:stretch>
            <a:fillRect/>
          </a:stretch>
        </p:blipFill>
        <p:spPr>
          <a:xfrm>
            <a:off x="7380924" y="1366953"/>
            <a:ext cx="3735316" cy="4114800"/>
          </a:xfrm>
          <a:prstGeom prst="rect">
            <a:avLst/>
          </a:prstGeom>
        </p:spPr>
      </p:pic>
      <p:pic>
        <p:nvPicPr>
          <p:cNvPr id="5" name="Picture 4" descr="A screenshot of a graph&#10;&#10;Description automatically generated">
            <a:extLst>
              <a:ext uri="{FF2B5EF4-FFF2-40B4-BE49-F238E27FC236}">
                <a16:creationId xmlns:a16="http://schemas.microsoft.com/office/drawing/2014/main" id="{B5D7C308-001A-61DF-4D85-6AC20D40B7D8}"/>
              </a:ext>
            </a:extLst>
          </p:cNvPr>
          <p:cNvPicPr>
            <a:picLocks noChangeAspect="1"/>
          </p:cNvPicPr>
          <p:nvPr/>
        </p:nvPicPr>
        <p:blipFill>
          <a:blip r:embed="rId3"/>
          <a:stretch>
            <a:fillRect/>
          </a:stretch>
        </p:blipFill>
        <p:spPr>
          <a:xfrm>
            <a:off x="3687837" y="1358231"/>
            <a:ext cx="3720115" cy="4114800"/>
          </a:xfrm>
          <a:prstGeom prst="rect">
            <a:avLst/>
          </a:prstGeom>
        </p:spPr>
      </p:pic>
    </p:spTree>
    <p:extLst>
      <p:ext uri="{BB962C8B-B14F-4D97-AF65-F5344CB8AC3E}">
        <p14:creationId xmlns:p14="http://schemas.microsoft.com/office/powerpoint/2010/main" val="81270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1BE9-8FAF-3A1A-0742-52F8D97F0DC0}"/>
              </a:ext>
            </a:extLst>
          </p:cNvPr>
          <p:cNvSpPr>
            <a:spLocks noGrp="1"/>
          </p:cNvSpPr>
          <p:nvPr>
            <p:ph type="title"/>
          </p:nvPr>
        </p:nvSpPr>
        <p:spPr/>
        <p:txBody>
          <a:bodyPr/>
          <a:lstStyle/>
          <a:p>
            <a:r>
              <a:rPr lang="en-US">
                <a:ea typeface="Roboto Condensed"/>
                <a:cs typeface="Roboto Condensed"/>
              </a:rPr>
              <a:t>Challenges and Limitations</a:t>
            </a:r>
            <a:endParaRPr lang="en-US"/>
          </a:p>
        </p:txBody>
      </p:sp>
      <p:sp>
        <p:nvSpPr>
          <p:cNvPr id="3" name="Content Placeholder 2">
            <a:extLst>
              <a:ext uri="{FF2B5EF4-FFF2-40B4-BE49-F238E27FC236}">
                <a16:creationId xmlns:a16="http://schemas.microsoft.com/office/drawing/2014/main" id="{07565002-3AEE-C529-3BBC-A8632CA0E847}"/>
              </a:ext>
            </a:extLst>
          </p:cNvPr>
          <p:cNvSpPr>
            <a:spLocks noGrp="1"/>
          </p:cNvSpPr>
          <p:nvPr>
            <p:ph sz="quarter" idx="10"/>
          </p:nvPr>
        </p:nvSpPr>
        <p:spPr>
          <a:xfrm>
            <a:off x="4827639" y="1879442"/>
            <a:ext cx="6836398" cy="3878124"/>
          </a:xfrm>
        </p:spPr>
        <p:txBody>
          <a:bodyPr vert="horz" lIns="91440" tIns="45720" rIns="91440" bIns="45720" rtlCol="0" anchor="t">
            <a:normAutofit fontScale="92500" lnSpcReduction="20000"/>
          </a:bodyPr>
          <a:lstStyle/>
          <a:p>
            <a:r>
              <a:rPr lang="en-US" sz="2400">
                <a:latin typeface="Segoe UI Light"/>
                <a:cs typeface="Segoe UI Light"/>
              </a:rPr>
              <a:t>Difficulties with accessing the veteran population (incl. challenges of locating respondents and the sensitivity of topics discussed)</a:t>
            </a:r>
          </a:p>
          <a:p>
            <a:endParaRPr lang="en-US" sz="2400"/>
          </a:p>
          <a:p>
            <a:pPr lvl="1">
              <a:buFont typeface="Courier New" panose="020B0604020202020204" pitchFamily="34" charset="0"/>
              <a:buChar char="o"/>
            </a:pPr>
            <a:r>
              <a:rPr lang="en-US" sz="2000">
                <a:latin typeface="Segoe UI Light"/>
                <a:cs typeface="Segoe UI Light"/>
              </a:rPr>
              <a:t>Consultations with stakeholders in government, and collaboration with veterans' </a:t>
            </a:r>
            <a:r>
              <a:rPr lang="en-US" sz="2000" err="1">
                <a:latin typeface="Segoe UI Light"/>
                <a:cs typeface="Segoe UI Light"/>
              </a:rPr>
              <a:t>organisations</a:t>
            </a:r>
            <a:endParaRPr lang="en-US" sz="2000" err="1"/>
          </a:p>
          <a:p>
            <a:pPr marL="0" indent="0">
              <a:buNone/>
            </a:pPr>
            <a:endParaRPr lang="en-US" sz="2400"/>
          </a:p>
          <a:p>
            <a:r>
              <a:rPr lang="en-US" sz="2400">
                <a:latin typeface="Segoe UI Light"/>
                <a:cs typeface="Segoe UI Light"/>
              </a:rPr>
              <a:t>Sample is not representative of Dnipro's veteran population</a:t>
            </a:r>
          </a:p>
          <a:p>
            <a:endParaRPr lang="en-US" sz="2400"/>
          </a:p>
          <a:p>
            <a:r>
              <a:rPr lang="en-US" sz="2400">
                <a:latin typeface="Segoe UI Light"/>
                <a:cs typeface="Segoe UI Light"/>
              </a:rPr>
              <a:t>Results are indicative and reflect perceptions in Dnipro in October-November 2023</a:t>
            </a:r>
            <a:endParaRPr lang="en-US" sz="2400"/>
          </a:p>
        </p:txBody>
      </p:sp>
    </p:spTree>
    <p:extLst>
      <p:ext uri="{BB962C8B-B14F-4D97-AF65-F5344CB8AC3E}">
        <p14:creationId xmlns:p14="http://schemas.microsoft.com/office/powerpoint/2010/main" val="49242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464EF-BF3B-9B2C-AE0C-E61434D516B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3CAA40CD-0080-21CA-7B25-F4F2C0511D32}"/>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a:ea typeface="Roboto Black"/>
                <a:cs typeface="Roboto Condensed"/>
              </a:rPr>
              <a:t>03</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7" name="Title 4">
            <a:extLst>
              <a:ext uri="{FF2B5EF4-FFF2-40B4-BE49-F238E27FC236}">
                <a16:creationId xmlns:a16="http://schemas.microsoft.com/office/drawing/2014/main" id="{ADE0BB88-00ED-8844-E0E4-7E0BE1F737D7}"/>
              </a:ext>
            </a:extLst>
          </p:cNvPr>
          <p:cNvSpPr txBox="1">
            <a:spLocks/>
          </p:cNvSpPr>
          <p:nvPr/>
        </p:nvSpPr>
        <p:spPr>
          <a:xfrm>
            <a:off x="2645080" y="2768252"/>
            <a:ext cx="6901841" cy="18868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5400">
                <a:solidFill>
                  <a:srgbClr val="58585A"/>
                </a:solidFill>
                <a:latin typeface="Roboto Condensed"/>
                <a:ea typeface="Roboto Condensed"/>
                <a:cs typeface="Roboto Condensed"/>
              </a:rPr>
              <a:t>Key findings</a:t>
            </a:r>
          </a:p>
        </p:txBody>
      </p:sp>
    </p:spTree>
    <p:extLst>
      <p:ext uri="{BB962C8B-B14F-4D97-AF65-F5344CB8AC3E}">
        <p14:creationId xmlns:p14="http://schemas.microsoft.com/office/powerpoint/2010/main" val="89458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5">
            <a:extLst>
              <a:ext uri="{FF2B5EF4-FFF2-40B4-BE49-F238E27FC236}">
                <a16:creationId xmlns:a16="http://schemas.microsoft.com/office/drawing/2014/main" id="{20EB72AD-4641-AA5F-6AEA-318B9920B864}"/>
              </a:ext>
            </a:extLst>
          </p:cNvPr>
          <p:cNvSpPr txBox="1">
            <a:spLocks/>
          </p:cNvSpPr>
          <p:nvPr/>
        </p:nvSpPr>
        <p:spPr>
          <a:xfrm>
            <a:off x="5446378" y="1220677"/>
            <a:ext cx="6315562" cy="44166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00000"/>
              </a:lnSpc>
              <a:buChar char="•"/>
            </a:pPr>
            <a:r>
              <a:rPr lang="en-GB" sz="1800">
                <a:latin typeface="Segoe UI Light"/>
                <a:ea typeface="Roboto Light"/>
                <a:cs typeface="Segoe UI Light"/>
              </a:rPr>
              <a:t>Most frequently mentioned needs included: </a:t>
            </a:r>
            <a:r>
              <a:rPr lang="en-GB" sz="1800" b="1">
                <a:latin typeface="Segoe UI Light"/>
                <a:ea typeface="Roboto Light"/>
                <a:cs typeface="Segoe UI Light"/>
              </a:rPr>
              <a:t>psychosocial support, healthcare services, and support with securing employment and retraining</a:t>
            </a:r>
            <a:r>
              <a:rPr lang="en-GB" sz="1800">
                <a:latin typeface="Segoe UI Light"/>
                <a:ea typeface="Roboto Light"/>
                <a:cs typeface="Segoe UI Light"/>
              </a:rPr>
              <a:t>. </a:t>
            </a:r>
            <a:endParaRPr lang="en-US">
              <a:ea typeface="Roboto Light"/>
            </a:endParaRPr>
          </a:p>
          <a:p>
            <a:pPr marL="285750" indent="-285750" algn="just">
              <a:lnSpc>
                <a:spcPct val="100000"/>
              </a:lnSpc>
              <a:buChar char="•"/>
            </a:pPr>
            <a:r>
              <a:rPr lang="en-GB" sz="1800">
                <a:latin typeface="Segoe UI Light"/>
                <a:ea typeface="Roboto Light"/>
                <a:cs typeface="Segoe UI Light"/>
              </a:rPr>
              <a:t>Veterans reported needing increased </a:t>
            </a:r>
            <a:r>
              <a:rPr lang="en-GB" sz="1800" b="1">
                <a:latin typeface="Segoe UI Light"/>
                <a:ea typeface="Roboto Light"/>
                <a:cs typeface="Segoe UI Light"/>
              </a:rPr>
              <a:t>administrative and legal assistance</a:t>
            </a:r>
            <a:r>
              <a:rPr lang="en-GB" sz="1800">
                <a:latin typeface="Segoe UI Light"/>
                <a:ea typeface="Roboto Light"/>
                <a:cs typeface="Segoe UI Light"/>
              </a:rPr>
              <a:t> to understand and obtain the benefits to which they are entitled.</a:t>
            </a:r>
          </a:p>
          <a:p>
            <a:pPr marL="285750" indent="-285750" algn="just">
              <a:lnSpc>
                <a:spcPct val="100000"/>
              </a:lnSpc>
              <a:buChar char="•"/>
            </a:pPr>
            <a:r>
              <a:rPr lang="en-GB" sz="1800">
                <a:latin typeface="Segoe UI Light"/>
                <a:ea typeface="Roboto Light"/>
                <a:cs typeface="Segoe UI Light"/>
              </a:rPr>
              <a:t>The types of needs have reportedly not changed since the full-scale invasion, but the </a:t>
            </a:r>
            <a:r>
              <a:rPr lang="en-GB" sz="1800" b="1">
                <a:latin typeface="Segoe UI Light"/>
                <a:ea typeface="Roboto Light"/>
                <a:cs typeface="Segoe UI Light"/>
              </a:rPr>
              <a:t>number of those in need has increased</a:t>
            </a:r>
            <a:r>
              <a:rPr lang="en-GB" sz="1800">
                <a:latin typeface="Segoe UI Light"/>
                <a:ea typeface="Roboto Light"/>
                <a:cs typeface="Segoe UI Light"/>
              </a:rPr>
              <a:t>. </a:t>
            </a:r>
            <a:endParaRPr lang="en-US">
              <a:ea typeface="Roboto Light"/>
            </a:endParaRPr>
          </a:p>
          <a:p>
            <a:pPr marL="285750" indent="-285750" algn="just">
              <a:lnSpc>
                <a:spcPct val="100000"/>
              </a:lnSpc>
              <a:buChar char="•"/>
            </a:pPr>
            <a:r>
              <a:rPr lang="en-GB" sz="1800">
                <a:latin typeface="Segoe UI Light"/>
                <a:ea typeface="Roboto Light"/>
                <a:cs typeface="Segoe UI Light"/>
              </a:rPr>
              <a:t>Some </a:t>
            </a:r>
            <a:r>
              <a:rPr lang="en-GB" sz="1800" b="1">
                <a:latin typeface="Segoe UI Light"/>
                <a:ea typeface="Roboto Light"/>
                <a:cs typeface="Segoe UI Light"/>
              </a:rPr>
              <a:t>did not apply</a:t>
            </a:r>
            <a:r>
              <a:rPr lang="en-GB" sz="1800">
                <a:latin typeface="Segoe UI Light"/>
                <a:ea typeface="Roboto Light"/>
                <a:cs typeface="Segoe UI Light"/>
              </a:rPr>
              <a:t> for any services, e.g., veterans in good health and with secure financial standing.</a:t>
            </a:r>
            <a:endParaRPr lang="en-GB" sz="1800">
              <a:latin typeface="Segoe UI Light" panose="020B0502040204020203" pitchFamily="34" charset="0"/>
              <a:ea typeface="Roboto Light" panose="02000000000000000000" pitchFamily="2" charset="0"/>
            </a:endParaRPr>
          </a:p>
        </p:txBody>
      </p:sp>
      <p:sp>
        <p:nvSpPr>
          <p:cNvPr id="6" name="Rectangle 5">
            <a:extLst>
              <a:ext uri="{FF2B5EF4-FFF2-40B4-BE49-F238E27FC236}">
                <a16:creationId xmlns:a16="http://schemas.microsoft.com/office/drawing/2014/main" id="{59922951-5289-C5C9-C6B9-1F225571A806}"/>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D07D2DA0-9498-FFD5-5D0F-FB2857A76CD8}"/>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Needs of veterans and their families</a:t>
            </a:r>
            <a:endPar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8293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8D584CC-1887-E922-90DE-C200A3C12D7A}"/>
              </a:ext>
            </a:extLst>
          </p:cNvPr>
          <p:cNvSpPr txBox="1">
            <a:spLocks/>
          </p:cNvSpPr>
          <p:nvPr/>
        </p:nvSpPr>
        <p:spPr>
          <a:xfrm>
            <a:off x="576197" y="1220677"/>
            <a:ext cx="3331924" cy="4416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MHPSS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Subtitle 5">
            <a:extLst>
              <a:ext uri="{FF2B5EF4-FFF2-40B4-BE49-F238E27FC236}">
                <a16:creationId xmlns:a16="http://schemas.microsoft.com/office/drawing/2014/main" id="{F65782E0-96BF-4976-49A0-E2C78B3A4E76}"/>
              </a:ext>
            </a:extLst>
          </p:cNvPr>
          <p:cNvSpPr txBox="1">
            <a:spLocks/>
          </p:cNvSpPr>
          <p:nvPr/>
        </p:nvSpPr>
        <p:spPr>
          <a:xfrm>
            <a:off x="4264727" y="1214801"/>
            <a:ext cx="7063248" cy="11969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a:latin typeface="Segoe UI Light"/>
                <a:ea typeface="Roboto Light"/>
                <a:cs typeface="Segoe UI Light"/>
              </a:rPr>
              <a:t>MHPSS was the most frequently reported need, </a:t>
            </a:r>
            <a:r>
              <a:rPr lang="en-GB" b="1">
                <a:latin typeface="Segoe UI Light"/>
                <a:ea typeface="Roboto Light"/>
                <a:cs typeface="Segoe UI Light"/>
              </a:rPr>
              <a:t>crucial for return to civilian life</a:t>
            </a:r>
            <a:r>
              <a:rPr lang="en-GB" sz="1800">
                <a:latin typeface="Segoe UI Light"/>
                <a:ea typeface="Roboto Light"/>
                <a:cs typeface="Leelawadee"/>
              </a:rPr>
              <a:t>.</a:t>
            </a:r>
            <a:endParaRPr lang="en-US"/>
          </a:p>
        </p:txBody>
      </p:sp>
      <p:sp>
        <p:nvSpPr>
          <p:cNvPr id="10" name="Subtitle 5">
            <a:extLst>
              <a:ext uri="{FF2B5EF4-FFF2-40B4-BE49-F238E27FC236}">
                <a16:creationId xmlns:a16="http://schemas.microsoft.com/office/drawing/2014/main" id="{2F594EB6-D86C-081B-2646-4E0ABA4ACE6A}"/>
              </a:ext>
            </a:extLst>
          </p:cNvPr>
          <p:cNvSpPr txBox="1">
            <a:spLocks/>
          </p:cNvSpPr>
          <p:nvPr/>
        </p:nvSpPr>
        <p:spPr>
          <a:xfrm>
            <a:off x="4266776" y="2634702"/>
            <a:ext cx="4410042" cy="482983"/>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Issues faced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11" name="Subtitle 5">
            <a:extLst>
              <a:ext uri="{FF2B5EF4-FFF2-40B4-BE49-F238E27FC236}">
                <a16:creationId xmlns:a16="http://schemas.microsoft.com/office/drawing/2014/main" id="{6EAD84F3-8CDB-1E20-2C06-A4D2217FEA1C}"/>
              </a:ext>
            </a:extLst>
          </p:cNvPr>
          <p:cNvSpPr txBox="1">
            <a:spLocks/>
          </p:cNvSpPr>
          <p:nvPr/>
        </p:nvSpPr>
        <p:spPr>
          <a:xfrm>
            <a:off x="4273207" y="802328"/>
            <a:ext cx="4410041" cy="5553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Importance</a:t>
            </a:r>
            <a:endParaRPr lang="en-GB" sz="2800">
              <a:solidFill>
                <a:srgbClr val="EE5859"/>
              </a:solidFill>
              <a:latin typeface="Roboto Black" panose="02000000000000000000" pitchFamily="2" charset="0"/>
              <a:ea typeface="Roboto Black" panose="02000000000000000000" pitchFamily="2" charset="0"/>
            </a:endParaRPr>
          </a:p>
        </p:txBody>
      </p:sp>
      <p:sp>
        <p:nvSpPr>
          <p:cNvPr id="15" name="Subtitle 5">
            <a:extLst>
              <a:ext uri="{FF2B5EF4-FFF2-40B4-BE49-F238E27FC236}">
                <a16:creationId xmlns:a16="http://schemas.microsoft.com/office/drawing/2014/main" id="{C55642B6-B3E1-1AA7-8E5B-A8B1D609621B}"/>
              </a:ext>
            </a:extLst>
          </p:cNvPr>
          <p:cNvSpPr txBox="1">
            <a:spLocks/>
          </p:cNvSpPr>
          <p:nvPr/>
        </p:nvSpPr>
        <p:spPr>
          <a:xfrm>
            <a:off x="4264728" y="3115349"/>
            <a:ext cx="7074292" cy="12744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a:latin typeface="Segoe UI Light"/>
                <a:ea typeface="Roboto Light"/>
                <a:cs typeface="Segoe UI Light"/>
              </a:rPr>
              <a:t>Psychological issues experienced after demobilisation included: </a:t>
            </a:r>
            <a:r>
              <a:rPr lang="en-GB" b="1">
                <a:latin typeface="Segoe UI Light"/>
                <a:ea typeface="Roboto Light"/>
                <a:cs typeface="Segoe UI Light"/>
              </a:rPr>
              <a:t>PTSD, anxiety, chronic stress, feeling withdrawn, anti-social, or apathetic</a:t>
            </a:r>
            <a:r>
              <a:rPr lang="en-GB">
                <a:latin typeface="Segoe UI Light"/>
                <a:ea typeface="Roboto Light"/>
                <a:cs typeface="Segoe UI Light"/>
              </a:rPr>
              <a:t>.</a:t>
            </a:r>
          </a:p>
        </p:txBody>
      </p:sp>
      <p:sp>
        <p:nvSpPr>
          <p:cNvPr id="16" name="Subtitle 5">
            <a:extLst>
              <a:ext uri="{FF2B5EF4-FFF2-40B4-BE49-F238E27FC236}">
                <a16:creationId xmlns:a16="http://schemas.microsoft.com/office/drawing/2014/main" id="{842C5F2C-BB0F-3B99-BA47-5C38E6B92DDF}"/>
              </a:ext>
            </a:extLst>
          </p:cNvPr>
          <p:cNvSpPr txBox="1">
            <a:spLocks/>
          </p:cNvSpPr>
          <p:nvPr/>
        </p:nvSpPr>
        <p:spPr>
          <a:xfrm>
            <a:off x="4266776" y="5164068"/>
            <a:ext cx="7049879" cy="1491107"/>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a:latin typeface="Segoe UI Light"/>
                <a:ea typeface="Roboto Light"/>
                <a:cs typeface="Segoe UI Light"/>
              </a:rPr>
              <a:t>Some veterans may need </a:t>
            </a:r>
            <a:r>
              <a:rPr lang="en-GB" b="1">
                <a:latin typeface="Segoe UI Light"/>
                <a:ea typeface="Roboto Light"/>
                <a:cs typeface="Segoe UI Light"/>
              </a:rPr>
              <a:t>community support groups, in-patient psychological rehabilitation, and outpatient long-term mental health support</a:t>
            </a:r>
            <a:r>
              <a:rPr lang="en-GB">
                <a:latin typeface="Segoe UI Light"/>
                <a:ea typeface="Roboto Light"/>
                <a:cs typeface="Segoe UI Light"/>
              </a:rPr>
              <a:t>, including counselling and medications.</a:t>
            </a:r>
            <a:endParaRPr lang="en-US">
              <a:latin typeface="Segoe UI Light"/>
              <a:ea typeface="Roboto Light"/>
              <a:cs typeface="Segoe UI Light"/>
            </a:endParaRPr>
          </a:p>
        </p:txBody>
      </p:sp>
      <p:sp>
        <p:nvSpPr>
          <p:cNvPr id="17" name="Subtitle 5">
            <a:extLst>
              <a:ext uri="{FF2B5EF4-FFF2-40B4-BE49-F238E27FC236}">
                <a16:creationId xmlns:a16="http://schemas.microsoft.com/office/drawing/2014/main" id="{F7C29171-E557-C609-097A-385B37421960}"/>
              </a:ext>
            </a:extLst>
          </p:cNvPr>
          <p:cNvSpPr txBox="1">
            <a:spLocks/>
          </p:cNvSpPr>
          <p:nvPr/>
        </p:nvSpPr>
        <p:spPr>
          <a:xfrm>
            <a:off x="4266776" y="4665703"/>
            <a:ext cx="4410042" cy="507976"/>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Services needed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95420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CE3D-6115-18E8-0B3A-BF0DEDD213AD}"/>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8E27B3F7-E61F-380D-ACA5-B1F89A2EFF6E}"/>
              </a:ext>
            </a:extLst>
          </p:cNvPr>
          <p:cNvSpPr txBox="1">
            <a:spLocks/>
          </p:cNvSpPr>
          <p:nvPr/>
        </p:nvSpPr>
        <p:spPr>
          <a:xfrm>
            <a:off x="576197" y="1220677"/>
            <a:ext cx="3331924" cy="4416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Healthcare (physical)</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Subtitle 5">
            <a:extLst>
              <a:ext uri="{FF2B5EF4-FFF2-40B4-BE49-F238E27FC236}">
                <a16:creationId xmlns:a16="http://schemas.microsoft.com/office/drawing/2014/main" id="{354D359D-6F3E-E5BF-1747-C819B526BDA3}"/>
              </a:ext>
            </a:extLst>
          </p:cNvPr>
          <p:cNvSpPr txBox="1">
            <a:spLocks/>
          </p:cNvSpPr>
          <p:nvPr/>
        </p:nvSpPr>
        <p:spPr>
          <a:xfrm>
            <a:off x="4264727" y="1214801"/>
            <a:ext cx="7063248" cy="119697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GB">
                <a:latin typeface="Segoe UI Light"/>
                <a:ea typeface="Roboto Light"/>
                <a:cs typeface="Segoe UI Light"/>
              </a:rPr>
              <a:t>Some respondents reported an </a:t>
            </a:r>
            <a:r>
              <a:rPr lang="en-GB" b="1">
                <a:latin typeface="Segoe UI Light"/>
                <a:ea typeface="Roboto Light"/>
                <a:cs typeface="Segoe UI Light"/>
              </a:rPr>
              <a:t>increase</a:t>
            </a:r>
            <a:r>
              <a:rPr lang="en-GB">
                <a:latin typeface="Segoe UI Light"/>
                <a:ea typeface="Roboto Light"/>
                <a:cs typeface="Segoe UI Light"/>
              </a:rPr>
              <a:t> in veterans returning from the war with </a:t>
            </a:r>
            <a:r>
              <a:rPr lang="en-GB" b="1">
                <a:latin typeface="Segoe UI Light"/>
                <a:ea typeface="Roboto Light"/>
                <a:cs typeface="Segoe UI Light"/>
              </a:rPr>
              <a:t>serious injuries</a:t>
            </a:r>
            <a:r>
              <a:rPr lang="en-GB">
                <a:latin typeface="Segoe UI Light"/>
                <a:ea typeface="Roboto Light"/>
                <a:cs typeface="Segoe UI Light"/>
              </a:rPr>
              <a:t> compared to the period of fighting between 2014-2022.</a:t>
            </a:r>
            <a:endParaRPr lang="en-US">
              <a:cs typeface="Segoe UI Light"/>
            </a:endParaRPr>
          </a:p>
        </p:txBody>
      </p:sp>
      <p:sp>
        <p:nvSpPr>
          <p:cNvPr id="10" name="Subtitle 5">
            <a:extLst>
              <a:ext uri="{FF2B5EF4-FFF2-40B4-BE49-F238E27FC236}">
                <a16:creationId xmlns:a16="http://schemas.microsoft.com/office/drawing/2014/main" id="{41089E0A-8685-7F02-B407-4CB957AB4BF6}"/>
              </a:ext>
            </a:extLst>
          </p:cNvPr>
          <p:cNvSpPr txBox="1">
            <a:spLocks/>
          </p:cNvSpPr>
          <p:nvPr/>
        </p:nvSpPr>
        <p:spPr>
          <a:xfrm>
            <a:off x="4266776" y="2634702"/>
            <a:ext cx="4410042" cy="482983"/>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Issues faced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11" name="Subtitle 5">
            <a:extLst>
              <a:ext uri="{FF2B5EF4-FFF2-40B4-BE49-F238E27FC236}">
                <a16:creationId xmlns:a16="http://schemas.microsoft.com/office/drawing/2014/main" id="{FCC4F20C-D67E-9E01-67D4-A1D491D4041C}"/>
              </a:ext>
            </a:extLst>
          </p:cNvPr>
          <p:cNvSpPr txBox="1">
            <a:spLocks/>
          </p:cNvSpPr>
          <p:nvPr/>
        </p:nvSpPr>
        <p:spPr>
          <a:xfrm>
            <a:off x="4273207" y="802328"/>
            <a:ext cx="4410041" cy="5553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Importance</a:t>
            </a:r>
            <a:endParaRPr lang="en-GB" sz="2800">
              <a:solidFill>
                <a:srgbClr val="EE5859"/>
              </a:solidFill>
              <a:latin typeface="Roboto Black" panose="02000000000000000000" pitchFamily="2" charset="0"/>
              <a:ea typeface="Roboto Black" panose="02000000000000000000" pitchFamily="2" charset="0"/>
            </a:endParaRPr>
          </a:p>
        </p:txBody>
      </p:sp>
      <p:sp>
        <p:nvSpPr>
          <p:cNvPr id="15" name="Subtitle 5">
            <a:extLst>
              <a:ext uri="{FF2B5EF4-FFF2-40B4-BE49-F238E27FC236}">
                <a16:creationId xmlns:a16="http://schemas.microsoft.com/office/drawing/2014/main" id="{04CDCE55-147A-2461-F21F-E040B25D250C}"/>
              </a:ext>
            </a:extLst>
          </p:cNvPr>
          <p:cNvSpPr txBox="1">
            <a:spLocks/>
          </p:cNvSpPr>
          <p:nvPr/>
        </p:nvSpPr>
        <p:spPr>
          <a:xfrm>
            <a:off x="4264728" y="3115349"/>
            <a:ext cx="7074292" cy="12744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a:latin typeface="Segoe UI Light"/>
                <a:ea typeface="Roboto Light"/>
                <a:cs typeface="Segoe UI Light"/>
              </a:rPr>
              <a:t>Many veterans reportedly </a:t>
            </a:r>
            <a:r>
              <a:rPr lang="en-GB" b="1">
                <a:latin typeface="Segoe UI Light"/>
                <a:ea typeface="Roboto Light"/>
                <a:cs typeface="Segoe UI Light"/>
              </a:rPr>
              <a:t>demobilised due to injuries</a:t>
            </a:r>
            <a:r>
              <a:rPr lang="en-GB">
                <a:latin typeface="Segoe UI Light"/>
                <a:ea typeface="Roboto Light"/>
                <a:cs typeface="Segoe UI Light"/>
              </a:rPr>
              <a:t> (incl. disabilities), while others </a:t>
            </a:r>
            <a:r>
              <a:rPr lang="en-GB" b="1">
                <a:latin typeface="Segoe UI Light"/>
                <a:ea typeface="Roboto Light"/>
                <a:cs typeface="Segoe UI Light"/>
              </a:rPr>
              <a:t>developed health issues</a:t>
            </a:r>
            <a:r>
              <a:rPr lang="en-GB">
                <a:latin typeface="Segoe UI Light"/>
                <a:ea typeface="Roboto Light"/>
                <a:cs typeface="Segoe UI Light"/>
              </a:rPr>
              <a:t> (e.g., chronic pain) over time.</a:t>
            </a:r>
            <a:endParaRPr lang="en-GB"/>
          </a:p>
        </p:txBody>
      </p:sp>
      <p:sp>
        <p:nvSpPr>
          <p:cNvPr id="16" name="Subtitle 5">
            <a:extLst>
              <a:ext uri="{FF2B5EF4-FFF2-40B4-BE49-F238E27FC236}">
                <a16:creationId xmlns:a16="http://schemas.microsoft.com/office/drawing/2014/main" id="{73B29FD9-6756-8EBD-B8D1-CA65CB86EA02}"/>
              </a:ext>
            </a:extLst>
          </p:cNvPr>
          <p:cNvSpPr txBox="1">
            <a:spLocks/>
          </p:cNvSpPr>
          <p:nvPr/>
        </p:nvSpPr>
        <p:spPr>
          <a:xfrm>
            <a:off x="4266776" y="5164068"/>
            <a:ext cx="7063247" cy="1290581"/>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GB" sz="2600">
                <a:latin typeface="Segoe UI Light"/>
                <a:ea typeface="Roboto Light"/>
                <a:cs typeface="Segoe UI Light"/>
              </a:rPr>
              <a:t>Healthcare needs often included: </a:t>
            </a:r>
            <a:r>
              <a:rPr lang="en-GB" sz="2600" b="1">
                <a:latin typeface="Segoe UI Light"/>
                <a:ea typeface="Roboto Light"/>
                <a:cs typeface="Segoe UI Light"/>
              </a:rPr>
              <a:t>surgical operations, limb prosthetics, rehabilitation </a:t>
            </a:r>
            <a:r>
              <a:rPr lang="en-GB" sz="2600">
                <a:latin typeface="Segoe UI Light"/>
                <a:ea typeface="Roboto Light"/>
                <a:cs typeface="Segoe UI Light"/>
              </a:rPr>
              <a:t>and </a:t>
            </a:r>
            <a:r>
              <a:rPr lang="en-GB" sz="2600" b="1">
                <a:latin typeface="Segoe UI Light"/>
                <a:ea typeface="Roboto Light"/>
                <a:cs typeface="Segoe UI Light"/>
              </a:rPr>
              <a:t>physiotherapy, dental services </a:t>
            </a:r>
            <a:r>
              <a:rPr lang="en-GB" sz="2600">
                <a:latin typeface="Segoe UI Light"/>
                <a:ea typeface="Roboto Light"/>
                <a:cs typeface="Segoe UI Light"/>
              </a:rPr>
              <a:t>(incl. implants),</a:t>
            </a:r>
            <a:r>
              <a:rPr lang="en-GB" sz="2600" b="1">
                <a:latin typeface="Segoe UI Light"/>
                <a:ea typeface="Roboto Light"/>
                <a:cs typeface="Segoe UI Light"/>
              </a:rPr>
              <a:t> regular check-ups</a:t>
            </a:r>
            <a:r>
              <a:rPr lang="en-GB" sz="2600">
                <a:latin typeface="Segoe UI Light"/>
                <a:ea typeface="Roboto Light"/>
                <a:cs typeface="Segoe UI Light"/>
              </a:rPr>
              <a:t>, and provision of </a:t>
            </a:r>
            <a:r>
              <a:rPr lang="en-GB" sz="2600" b="1">
                <a:latin typeface="Segoe UI Light"/>
                <a:ea typeface="Roboto Light"/>
                <a:cs typeface="Segoe UI Light"/>
              </a:rPr>
              <a:t>medications</a:t>
            </a:r>
            <a:r>
              <a:rPr lang="en-GB" sz="2600">
                <a:latin typeface="Segoe UI Light"/>
                <a:ea typeface="Roboto Light"/>
                <a:cs typeface="Segoe UI Light"/>
              </a:rPr>
              <a:t>.</a:t>
            </a:r>
            <a:endParaRPr lang="en-US" sz="2600"/>
          </a:p>
        </p:txBody>
      </p:sp>
      <p:sp>
        <p:nvSpPr>
          <p:cNvPr id="17" name="Subtitle 5">
            <a:extLst>
              <a:ext uri="{FF2B5EF4-FFF2-40B4-BE49-F238E27FC236}">
                <a16:creationId xmlns:a16="http://schemas.microsoft.com/office/drawing/2014/main" id="{04512420-C95A-3379-17DC-B8CA980ACD91}"/>
              </a:ext>
            </a:extLst>
          </p:cNvPr>
          <p:cNvSpPr txBox="1">
            <a:spLocks/>
          </p:cNvSpPr>
          <p:nvPr/>
        </p:nvSpPr>
        <p:spPr>
          <a:xfrm>
            <a:off x="4266776" y="4665703"/>
            <a:ext cx="4410042" cy="507976"/>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Services needed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1203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DEE83-728A-9300-E58E-1D2D34BF88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CD187-8287-C0AE-5D3F-7957C6810D15}"/>
              </a:ext>
            </a:extLst>
          </p:cNvPr>
          <p:cNvSpPr txBox="1">
            <a:spLocks/>
          </p:cNvSpPr>
          <p:nvPr/>
        </p:nvSpPr>
        <p:spPr>
          <a:xfrm>
            <a:off x="530943" y="1203717"/>
            <a:ext cx="3667877" cy="44411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0"/>
              </a:spcBef>
              <a:spcAft>
                <a:spcPts val="600"/>
              </a:spcAft>
              <a:buNone/>
            </a:pPr>
            <a:r>
              <a:rPr lang="en-US" sz="1800">
                <a:solidFill>
                  <a:srgbClr val="58585A"/>
                </a:solidFill>
                <a:latin typeface="Segoe UI Light"/>
                <a:ea typeface="+mj-ea"/>
                <a:cs typeface="Segoe UI Light"/>
              </a:rPr>
              <a:t>'</a:t>
            </a:r>
            <a:r>
              <a:rPr lang="en-US" sz="1800" i="1">
                <a:solidFill>
                  <a:srgbClr val="58585A"/>
                </a:solidFill>
                <a:latin typeface="Segoe UI Light"/>
                <a:ea typeface="+mj-ea"/>
                <a:cs typeface="Segoe UI Light"/>
              </a:rPr>
              <a:t>There are many people who came back without limbs, so most of all they need mental health support. If a person has [physically] adapted to life without a limb, it is still very difficult for him psychologically to understand that he will not be able to return to normal life</a:t>
            </a:r>
            <a:r>
              <a:rPr lang="en-US" sz="1800">
                <a:solidFill>
                  <a:srgbClr val="58585A"/>
                </a:solidFill>
                <a:latin typeface="Segoe UI Light"/>
                <a:ea typeface="+mj-ea"/>
                <a:cs typeface="Segoe UI Light"/>
              </a:rPr>
              <a:t>'.</a:t>
            </a:r>
            <a:endParaRPr lang="en-US" sz="1800" b="1">
              <a:solidFill>
                <a:srgbClr val="58585A"/>
              </a:solidFill>
              <a:latin typeface="Segoe UI Light"/>
              <a:ea typeface="Roboto Condensed"/>
              <a:cs typeface="Segoe UI Light"/>
            </a:endParaRPr>
          </a:p>
          <a:p>
            <a:pPr marL="0" indent="0" algn="just">
              <a:spcBef>
                <a:spcPct val="0"/>
              </a:spcBef>
              <a:spcAft>
                <a:spcPts val="600"/>
              </a:spcAft>
              <a:buNone/>
            </a:pPr>
            <a:r>
              <a:rPr lang="en-US" sz="1800" b="1">
                <a:solidFill>
                  <a:srgbClr val="58585A"/>
                </a:solidFill>
                <a:latin typeface="Segoe UI Light"/>
                <a:ea typeface="+mj-ea"/>
                <a:cs typeface="Segoe UI Light"/>
              </a:rPr>
              <a:t>- Veteran, 40-60, male, disability, civilian prior to February 2022</a:t>
            </a:r>
            <a:endParaRPr lang="en-US" sz="1800" b="1">
              <a:solidFill>
                <a:srgbClr val="58585A"/>
              </a:solidFill>
              <a:latin typeface="Segoe UI Light"/>
              <a:ea typeface="Roboto Condensed"/>
              <a:cs typeface="Segoe UI Light"/>
            </a:endParaRPr>
          </a:p>
        </p:txBody>
      </p:sp>
      <p:pic>
        <p:nvPicPr>
          <p:cNvPr id="4" name="Picture 3" descr="A person standing in a hallway&#10;&#10;Description automatically generated">
            <a:extLst>
              <a:ext uri="{FF2B5EF4-FFF2-40B4-BE49-F238E27FC236}">
                <a16:creationId xmlns:a16="http://schemas.microsoft.com/office/drawing/2014/main" id="{7D75A36D-80DA-BF77-9951-E1B8E3A376CC}"/>
              </a:ext>
            </a:extLst>
          </p:cNvPr>
          <p:cNvPicPr>
            <a:picLocks noChangeAspect="1"/>
          </p:cNvPicPr>
          <p:nvPr/>
        </p:nvPicPr>
        <p:blipFill rotWithShape="1">
          <a:blip r:embed="rId2"/>
          <a:srcRect l="10419" r="10419"/>
          <a:stretch/>
        </p:blipFill>
        <p:spPr>
          <a:xfrm>
            <a:off x="4827639" y="530941"/>
            <a:ext cx="7086769" cy="5968181"/>
          </a:xfrm>
          <a:prstGeom prst="rect">
            <a:avLst/>
          </a:prstGeom>
          <a:noFill/>
        </p:spPr>
      </p:pic>
      <p:sp>
        <p:nvSpPr>
          <p:cNvPr id="9" name="Subtitle 5">
            <a:extLst>
              <a:ext uri="{FF2B5EF4-FFF2-40B4-BE49-F238E27FC236}">
                <a16:creationId xmlns:a16="http://schemas.microsoft.com/office/drawing/2014/main" id="{6DBEFDB6-D5F7-292D-B374-479FA5BD1B55}"/>
              </a:ext>
            </a:extLst>
          </p:cNvPr>
          <p:cNvSpPr txBox="1">
            <a:spLocks/>
          </p:cNvSpPr>
          <p:nvPr/>
        </p:nvSpPr>
        <p:spPr>
          <a:xfrm rot="5400000">
            <a:off x="10923613" y="5395433"/>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266934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1457-C2B3-A09E-0D39-FF5B9A13B8D2}"/>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F665B99D-3138-D5D5-F892-1C87CDF07CF3}"/>
              </a:ext>
            </a:extLst>
          </p:cNvPr>
          <p:cNvSpPr txBox="1">
            <a:spLocks/>
          </p:cNvSpPr>
          <p:nvPr/>
        </p:nvSpPr>
        <p:spPr>
          <a:xfrm>
            <a:off x="576197" y="1220677"/>
            <a:ext cx="3331924" cy="4416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Employment</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Subtitle 5">
            <a:extLst>
              <a:ext uri="{FF2B5EF4-FFF2-40B4-BE49-F238E27FC236}">
                <a16:creationId xmlns:a16="http://schemas.microsoft.com/office/drawing/2014/main" id="{F6121449-6561-B8C0-93ED-07AF249F78AD}"/>
              </a:ext>
            </a:extLst>
          </p:cNvPr>
          <p:cNvSpPr txBox="1">
            <a:spLocks/>
          </p:cNvSpPr>
          <p:nvPr/>
        </p:nvSpPr>
        <p:spPr>
          <a:xfrm>
            <a:off x="4264727" y="1214801"/>
            <a:ext cx="7063248" cy="119697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a:latin typeface="Segoe UI Light"/>
                <a:ea typeface="Roboto Light"/>
                <a:cs typeface="Segoe UI Light"/>
              </a:rPr>
              <a:t>Many veterans highlighted that support with employment and retraining after demobilisation, was crucial to </a:t>
            </a:r>
            <a:r>
              <a:rPr lang="en-GB" b="1">
                <a:latin typeface="Segoe UI Light"/>
                <a:ea typeface="Roboto Light"/>
                <a:cs typeface="Segoe UI Light"/>
              </a:rPr>
              <a:t>secure financial stability</a:t>
            </a:r>
            <a:r>
              <a:rPr lang="en-GB">
                <a:latin typeface="Segoe UI Light"/>
                <a:ea typeface="Roboto Light"/>
                <a:cs typeface="Segoe UI Light"/>
              </a:rPr>
              <a:t>.</a:t>
            </a:r>
            <a:endParaRPr lang="en-US">
              <a:cs typeface="Segoe UI Light"/>
            </a:endParaRPr>
          </a:p>
        </p:txBody>
      </p:sp>
      <p:sp>
        <p:nvSpPr>
          <p:cNvPr id="10" name="Subtitle 5">
            <a:extLst>
              <a:ext uri="{FF2B5EF4-FFF2-40B4-BE49-F238E27FC236}">
                <a16:creationId xmlns:a16="http://schemas.microsoft.com/office/drawing/2014/main" id="{51C57F67-63BB-2B8C-A253-0800562EDC62}"/>
              </a:ext>
            </a:extLst>
          </p:cNvPr>
          <p:cNvSpPr txBox="1">
            <a:spLocks/>
          </p:cNvSpPr>
          <p:nvPr/>
        </p:nvSpPr>
        <p:spPr>
          <a:xfrm>
            <a:off x="4266776" y="2634702"/>
            <a:ext cx="4410042" cy="482983"/>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Issues faced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11" name="Subtitle 5">
            <a:extLst>
              <a:ext uri="{FF2B5EF4-FFF2-40B4-BE49-F238E27FC236}">
                <a16:creationId xmlns:a16="http://schemas.microsoft.com/office/drawing/2014/main" id="{AE0577E0-4B8D-2AC2-DDDC-1E55957511FE}"/>
              </a:ext>
            </a:extLst>
          </p:cNvPr>
          <p:cNvSpPr txBox="1">
            <a:spLocks/>
          </p:cNvSpPr>
          <p:nvPr/>
        </p:nvSpPr>
        <p:spPr>
          <a:xfrm>
            <a:off x="4273207" y="802328"/>
            <a:ext cx="4410041" cy="5553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Importance</a:t>
            </a:r>
            <a:endParaRPr lang="en-GB" sz="2800">
              <a:solidFill>
                <a:srgbClr val="EE5859"/>
              </a:solidFill>
              <a:latin typeface="Roboto Black" panose="02000000000000000000" pitchFamily="2" charset="0"/>
              <a:ea typeface="Roboto Black" panose="02000000000000000000" pitchFamily="2" charset="0"/>
            </a:endParaRPr>
          </a:p>
        </p:txBody>
      </p:sp>
      <p:sp>
        <p:nvSpPr>
          <p:cNvPr id="15" name="Subtitle 5">
            <a:extLst>
              <a:ext uri="{FF2B5EF4-FFF2-40B4-BE49-F238E27FC236}">
                <a16:creationId xmlns:a16="http://schemas.microsoft.com/office/drawing/2014/main" id="{6F4656CC-4754-CA01-82E5-3BD77C4A3ED3}"/>
              </a:ext>
            </a:extLst>
          </p:cNvPr>
          <p:cNvSpPr txBox="1">
            <a:spLocks/>
          </p:cNvSpPr>
          <p:nvPr/>
        </p:nvSpPr>
        <p:spPr>
          <a:xfrm>
            <a:off x="4264728" y="3115349"/>
            <a:ext cx="7074292" cy="12744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a:latin typeface="Segoe UI Light"/>
                <a:ea typeface="Roboto Light"/>
                <a:cs typeface="Segoe UI Light"/>
              </a:rPr>
              <a:t>Some were </a:t>
            </a:r>
            <a:r>
              <a:rPr lang="en-GB" b="1">
                <a:latin typeface="Segoe UI Light"/>
                <a:ea typeface="Roboto Light"/>
                <a:cs typeface="Segoe UI Light"/>
              </a:rPr>
              <a:t>unable to return to their previous professions</a:t>
            </a:r>
            <a:r>
              <a:rPr lang="en-GB">
                <a:latin typeface="Segoe UI Light"/>
                <a:ea typeface="Roboto Light"/>
                <a:cs typeface="Segoe UI Light"/>
              </a:rPr>
              <a:t>, e.g., due to disability or mental health issues.</a:t>
            </a:r>
            <a:endParaRPr lang="en-US"/>
          </a:p>
        </p:txBody>
      </p:sp>
      <p:sp>
        <p:nvSpPr>
          <p:cNvPr id="16" name="Subtitle 5">
            <a:extLst>
              <a:ext uri="{FF2B5EF4-FFF2-40B4-BE49-F238E27FC236}">
                <a16:creationId xmlns:a16="http://schemas.microsoft.com/office/drawing/2014/main" id="{AC740DB2-F944-8AB4-B4F7-0E7DC5078277}"/>
              </a:ext>
            </a:extLst>
          </p:cNvPr>
          <p:cNvSpPr txBox="1">
            <a:spLocks/>
          </p:cNvSpPr>
          <p:nvPr/>
        </p:nvSpPr>
        <p:spPr>
          <a:xfrm>
            <a:off x="4266776" y="5164068"/>
            <a:ext cx="7063247" cy="12905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a:latin typeface="Segoe UI Light"/>
                <a:ea typeface="Roboto Light"/>
                <a:cs typeface="Segoe UI Light"/>
              </a:rPr>
              <a:t>Required services included: assistance with </a:t>
            </a:r>
            <a:r>
              <a:rPr lang="en-GB" b="1">
                <a:latin typeface="Segoe UI Light"/>
                <a:ea typeface="Roboto Light"/>
                <a:cs typeface="Segoe UI Light"/>
              </a:rPr>
              <a:t>securing employment</a:t>
            </a:r>
            <a:r>
              <a:rPr lang="en-GB">
                <a:latin typeface="Segoe UI Light"/>
                <a:ea typeface="Roboto Light"/>
                <a:cs typeface="Segoe UI Light"/>
              </a:rPr>
              <a:t>, </a:t>
            </a:r>
            <a:r>
              <a:rPr lang="en-GB" b="1">
                <a:latin typeface="Segoe UI Light"/>
                <a:ea typeface="Roboto Light"/>
                <a:cs typeface="Segoe UI Light"/>
              </a:rPr>
              <a:t>learning new professional skills</a:t>
            </a:r>
            <a:r>
              <a:rPr lang="en-GB">
                <a:latin typeface="Segoe UI Light"/>
                <a:ea typeface="Roboto Light"/>
                <a:cs typeface="Segoe UI Light"/>
              </a:rPr>
              <a:t>, and support in </a:t>
            </a:r>
            <a:r>
              <a:rPr lang="en-GB" b="1">
                <a:latin typeface="Segoe UI Light"/>
                <a:ea typeface="Roboto Light"/>
                <a:cs typeface="Segoe UI Light"/>
              </a:rPr>
              <a:t>starting a business</a:t>
            </a:r>
            <a:r>
              <a:rPr lang="en-GB">
                <a:latin typeface="Segoe UI Light"/>
                <a:ea typeface="Roboto Light"/>
                <a:cs typeface="Segoe UI Light"/>
              </a:rPr>
              <a:t>.</a:t>
            </a:r>
            <a:endParaRPr lang="en-US"/>
          </a:p>
        </p:txBody>
      </p:sp>
      <p:sp>
        <p:nvSpPr>
          <p:cNvPr id="17" name="Subtitle 5">
            <a:extLst>
              <a:ext uri="{FF2B5EF4-FFF2-40B4-BE49-F238E27FC236}">
                <a16:creationId xmlns:a16="http://schemas.microsoft.com/office/drawing/2014/main" id="{6BCDE775-092B-B0FC-4A3E-64FF52E57F99}"/>
              </a:ext>
            </a:extLst>
          </p:cNvPr>
          <p:cNvSpPr txBox="1">
            <a:spLocks/>
          </p:cNvSpPr>
          <p:nvPr/>
        </p:nvSpPr>
        <p:spPr>
          <a:xfrm>
            <a:off x="4266776" y="4740962"/>
            <a:ext cx="4410042" cy="5480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Services needed</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77654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01D35-3B79-F7C9-4C91-10AB88C57C8D}"/>
              </a:ext>
            </a:extLst>
          </p:cNvPr>
          <p:cNvSpPr>
            <a:spLocks noGrp="1"/>
          </p:cNvSpPr>
          <p:nvPr>
            <p:ph type="title"/>
          </p:nvPr>
        </p:nvSpPr>
        <p:spPr>
          <a:xfrm>
            <a:off x="530943" y="2332605"/>
            <a:ext cx="3667877" cy="2192791"/>
          </a:xfrm>
        </p:spPr>
        <p:txBody>
          <a:bodyPr vert="horz" lIns="91440" tIns="45720" rIns="91440" bIns="45720" rtlCol="0" anchor="ctr">
            <a:noAutofit/>
          </a:bodyPr>
          <a:lstStyle/>
          <a:p>
            <a:pPr algn="just"/>
            <a:r>
              <a:rPr lang="en-US" sz="1800">
                <a:latin typeface="Segoe UI Light"/>
                <a:cs typeface="Segoe UI Light"/>
              </a:rPr>
              <a:t>'</a:t>
            </a:r>
            <a:r>
              <a:rPr lang="en-US" sz="1800" i="1">
                <a:latin typeface="Segoe UI Light"/>
                <a:cs typeface="Segoe UI Light"/>
              </a:rPr>
              <a:t>I see the same servicemen with disabilities returning. Six months ago, a year ago, they were self-sufficient. Now they are returning, they have disabilities, problems with limbs, they do not know what to do, they cannot work as before, they are confused</a:t>
            </a:r>
            <a:r>
              <a:rPr lang="en-US" sz="1800">
                <a:latin typeface="Segoe UI Light"/>
                <a:cs typeface="Segoe UI Light"/>
              </a:rPr>
              <a:t>'.</a:t>
            </a:r>
            <a:br>
              <a:rPr lang="en-US" sz="1800">
                <a:latin typeface="Segoe UI Light"/>
                <a:ea typeface="Roboto Condensed"/>
                <a:cs typeface="Roboto Condensed"/>
              </a:rPr>
            </a:br>
            <a:r>
              <a:rPr lang="en-US" sz="1800" b="1">
                <a:latin typeface="Segoe UI Light"/>
                <a:cs typeface="Segoe UI Light"/>
              </a:rPr>
              <a:t>- Veteran, 40-60, male, civilian prior to military service</a:t>
            </a:r>
            <a:endParaRPr lang="en-US" sz="1800" b="1">
              <a:latin typeface="Segoe UI Light"/>
              <a:ea typeface="Roboto Condensed"/>
              <a:cs typeface="Segoe UI Light"/>
            </a:endParaRPr>
          </a:p>
          <a:p>
            <a:pPr marL="0" indent="0" algn="just">
              <a:buNone/>
            </a:pPr>
            <a:endParaRPr lang="en-US" sz="1800">
              <a:latin typeface="Segoe UI Light"/>
              <a:ea typeface="Roboto Condensed"/>
              <a:cs typeface="Roboto Condensed"/>
            </a:endParaRPr>
          </a:p>
          <a:p>
            <a:pPr algn="just"/>
            <a:r>
              <a:rPr lang="en-US" sz="1800">
                <a:latin typeface="Segoe UI Light"/>
                <a:cs typeface="Segoe UI Light"/>
              </a:rPr>
              <a:t>'</a:t>
            </a:r>
            <a:r>
              <a:rPr lang="en-US" sz="1800" i="1">
                <a:latin typeface="Segoe UI Light"/>
                <a:cs typeface="Segoe UI Light"/>
              </a:rPr>
              <a:t>Veterans with disabilities especially need help finding jobs because businesses are not designed to employ people with disabilities at all</a:t>
            </a:r>
            <a:r>
              <a:rPr lang="en-US" sz="1800">
                <a:latin typeface="Segoe UI Light"/>
                <a:cs typeface="Segoe UI Light"/>
              </a:rPr>
              <a:t>'. </a:t>
            </a:r>
            <a:r>
              <a:rPr lang="en-US" sz="1800" b="1">
                <a:latin typeface="Segoe UI Light"/>
                <a:cs typeface="Segoe UI Light"/>
              </a:rPr>
              <a:t>- Veteran, 18-39, female, disability, civilian prior to military service</a:t>
            </a:r>
            <a:endParaRPr lang="en-US" sz="1800" b="1">
              <a:latin typeface="Segoe UI Light"/>
              <a:ea typeface="Roboto Condensed"/>
              <a:cs typeface="Segoe UI Light"/>
            </a:endParaRPr>
          </a:p>
        </p:txBody>
      </p:sp>
      <p:pic>
        <p:nvPicPr>
          <p:cNvPr id="2" name="Picture 1">
            <a:extLst>
              <a:ext uri="{FF2B5EF4-FFF2-40B4-BE49-F238E27FC236}">
                <a16:creationId xmlns:a16="http://schemas.microsoft.com/office/drawing/2014/main" id="{D0E34BFF-A22C-0318-7736-9BB28080A830}"/>
              </a:ext>
            </a:extLst>
          </p:cNvPr>
          <p:cNvPicPr>
            <a:picLocks noChangeAspect="1"/>
          </p:cNvPicPr>
          <p:nvPr/>
        </p:nvPicPr>
        <p:blipFill>
          <a:blip r:embed="rId2">
            <a:extLst>
              <a:ext uri="{28A0092B-C50C-407E-A947-70E740481C1C}">
                <a14:useLocalDpi xmlns:a14="http://schemas.microsoft.com/office/drawing/2010/main" val="0"/>
              </a:ext>
            </a:extLst>
          </a:blip>
          <a:srcRect l="10456" r="10456"/>
          <a:stretch/>
        </p:blipFill>
        <p:spPr>
          <a:xfrm>
            <a:off x="4827639" y="530941"/>
            <a:ext cx="7086769" cy="5968181"/>
          </a:xfrm>
          <a:prstGeom prst="rect">
            <a:avLst/>
          </a:prstGeom>
          <a:noFill/>
        </p:spPr>
      </p:pic>
      <p:sp>
        <p:nvSpPr>
          <p:cNvPr id="5" name="Subtitle 5">
            <a:extLst>
              <a:ext uri="{FF2B5EF4-FFF2-40B4-BE49-F238E27FC236}">
                <a16:creationId xmlns:a16="http://schemas.microsoft.com/office/drawing/2014/main" id="{E06862B8-448E-1ACD-55C4-352DBC7F033C}"/>
              </a:ext>
            </a:extLst>
          </p:cNvPr>
          <p:cNvSpPr txBox="1">
            <a:spLocks/>
          </p:cNvSpPr>
          <p:nvPr/>
        </p:nvSpPr>
        <p:spPr>
          <a:xfrm rot="5400000">
            <a:off x="10923613" y="5395433"/>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73859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CF10EAB0-30A8-43CF-5AB2-6B687E55E1E2}"/>
              </a:ext>
            </a:extLst>
          </p:cNvPr>
          <p:cNvSpPr txBox="1">
            <a:spLocks/>
          </p:cNvSpPr>
          <p:nvPr/>
        </p:nvSpPr>
        <p:spPr>
          <a:xfrm>
            <a:off x="1492632" y="3147458"/>
            <a:ext cx="3426543" cy="10879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kern="1200">
                <a:solidFill>
                  <a:schemeClr val="tx1"/>
                </a:solidFill>
                <a:latin typeface="+mj-lt"/>
                <a:ea typeface="+mj-ea"/>
                <a:cs typeface="+mj-cs"/>
              </a:defRPr>
            </a:lvl1pPr>
          </a:lstStyle>
          <a:p>
            <a:r>
              <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rPr>
              <a:t>Contents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5" name="Subtitle 5">
            <a:extLst>
              <a:ext uri="{FF2B5EF4-FFF2-40B4-BE49-F238E27FC236}">
                <a16:creationId xmlns:a16="http://schemas.microsoft.com/office/drawing/2014/main" id="{6349F9D7-21B4-B1C8-9C53-9EEF01F9BF54}"/>
              </a:ext>
            </a:extLst>
          </p:cNvPr>
          <p:cNvSpPr txBox="1">
            <a:spLocks/>
          </p:cNvSpPr>
          <p:nvPr/>
        </p:nvSpPr>
        <p:spPr>
          <a:xfrm>
            <a:off x="7000530" y="1908288"/>
            <a:ext cx="4873522" cy="3784793"/>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Segoe UI Light"/>
                <a:ea typeface="Roboto Light"/>
                <a:cs typeface="Segoe UI Light"/>
              </a:rPr>
              <a:t>Context</a:t>
            </a:r>
            <a:endParaRPr lang="en-GB">
              <a:latin typeface="Segoe UI Light" panose="020B0502040204020203" pitchFamily="34" charset="0"/>
              <a:ea typeface="Roboto Light" panose="02000000000000000000" pitchFamily="2" charset="0"/>
              <a:cs typeface="Segoe UI Light"/>
            </a:endParaRPr>
          </a:p>
          <a:p>
            <a:pPr marL="0" indent="0">
              <a:lnSpc>
                <a:spcPct val="100000"/>
              </a:lnSpc>
              <a:buNone/>
            </a:pPr>
            <a:endParaRPr lang="en-GB">
              <a:latin typeface="Segoe UI Light" panose="020B0502040204020203" pitchFamily="34" charset="0"/>
              <a:ea typeface="Roboto Light" panose="02000000000000000000" pitchFamily="2" charset="0"/>
            </a:endParaRPr>
          </a:p>
          <a:p>
            <a:pPr marL="0" indent="0">
              <a:lnSpc>
                <a:spcPct val="100000"/>
              </a:lnSpc>
              <a:buNone/>
            </a:pPr>
            <a:r>
              <a:rPr lang="en-GB">
                <a:latin typeface="Segoe UI Light"/>
                <a:ea typeface="Roboto Light"/>
                <a:cs typeface="Segoe UI Light"/>
              </a:rPr>
              <a:t>Research objectives and methodology</a:t>
            </a:r>
            <a:endParaRPr lang="en-GB">
              <a:latin typeface="Segoe UI Light" panose="020B0502040204020203" pitchFamily="34" charset="0"/>
              <a:ea typeface="Roboto Light" panose="02000000000000000000" pitchFamily="2" charset="0"/>
              <a:cs typeface="Segoe UI Light"/>
            </a:endParaRPr>
          </a:p>
          <a:p>
            <a:pPr marL="0" indent="0">
              <a:lnSpc>
                <a:spcPct val="100000"/>
              </a:lnSpc>
              <a:buNone/>
            </a:pPr>
            <a:endParaRPr lang="en-GB">
              <a:latin typeface="Segoe UI Light" panose="020B0502040204020203" pitchFamily="34" charset="0"/>
              <a:ea typeface="Roboto Light" panose="02000000000000000000" pitchFamily="2" charset="0"/>
            </a:endParaRPr>
          </a:p>
          <a:p>
            <a:pPr marL="0" indent="0">
              <a:lnSpc>
                <a:spcPct val="100000"/>
              </a:lnSpc>
              <a:buNone/>
            </a:pPr>
            <a:r>
              <a:rPr lang="en-GB">
                <a:latin typeface="Segoe UI Light"/>
                <a:ea typeface="Roboto Light"/>
                <a:cs typeface="Segoe UI Light"/>
              </a:rPr>
              <a:t>Key findings</a:t>
            </a:r>
            <a:endParaRPr lang="en-GB">
              <a:latin typeface="Segoe UI Light" panose="020B0502040204020203" pitchFamily="34" charset="0"/>
              <a:ea typeface="Roboto Light" panose="02000000000000000000" pitchFamily="2" charset="0"/>
              <a:cs typeface="Segoe UI Light"/>
            </a:endParaRPr>
          </a:p>
          <a:p>
            <a:pPr marL="0" indent="0">
              <a:lnSpc>
                <a:spcPct val="100000"/>
              </a:lnSpc>
              <a:buNone/>
            </a:pPr>
            <a:endParaRPr lang="en-GB">
              <a:latin typeface="Segoe UI Light" panose="020B0502040204020203" pitchFamily="34" charset="0"/>
              <a:ea typeface="Roboto Light" panose="02000000000000000000" pitchFamily="2" charset="0"/>
            </a:endParaRPr>
          </a:p>
          <a:p>
            <a:pPr marL="0" indent="0">
              <a:lnSpc>
                <a:spcPct val="100000"/>
              </a:lnSpc>
              <a:buNone/>
            </a:pPr>
            <a:r>
              <a:rPr lang="en-GB">
                <a:latin typeface="Segoe UI Light"/>
                <a:ea typeface="Roboto Light"/>
                <a:cs typeface="Segoe UI Light"/>
              </a:rPr>
              <a:t>Conclusion</a:t>
            </a:r>
            <a:endParaRPr lang="en-GB">
              <a:latin typeface="Segoe UI Light" panose="020B0502040204020203" pitchFamily="34" charset="0"/>
              <a:ea typeface="Roboto Light" panose="02000000000000000000" pitchFamily="2" charset="0"/>
              <a:cs typeface="Segoe UI Light"/>
            </a:endParaRPr>
          </a:p>
        </p:txBody>
      </p:sp>
      <p:sp>
        <p:nvSpPr>
          <p:cNvPr id="16" name="Subtitle 5">
            <a:extLst>
              <a:ext uri="{FF2B5EF4-FFF2-40B4-BE49-F238E27FC236}">
                <a16:creationId xmlns:a16="http://schemas.microsoft.com/office/drawing/2014/main" id="{0B656847-21EA-5D1A-38ED-6BD819B88627}"/>
              </a:ext>
            </a:extLst>
          </p:cNvPr>
          <p:cNvSpPr txBox="1">
            <a:spLocks/>
          </p:cNvSpPr>
          <p:nvPr/>
        </p:nvSpPr>
        <p:spPr>
          <a:xfrm>
            <a:off x="6198865" y="1812998"/>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01</a:t>
            </a:r>
            <a:endParaRPr lang="en-CH" sz="4800">
              <a:solidFill>
                <a:srgbClr val="EE5859"/>
              </a:solidFill>
              <a:latin typeface="Roboto Black" panose="02000000000000000000" pitchFamily="2" charset="0"/>
              <a:ea typeface="Roboto Black" panose="02000000000000000000" pitchFamily="2" charset="0"/>
            </a:endParaRPr>
          </a:p>
        </p:txBody>
      </p:sp>
      <p:sp>
        <p:nvSpPr>
          <p:cNvPr id="17" name="Subtitle 5">
            <a:extLst>
              <a:ext uri="{FF2B5EF4-FFF2-40B4-BE49-F238E27FC236}">
                <a16:creationId xmlns:a16="http://schemas.microsoft.com/office/drawing/2014/main" id="{7E79E99C-97D4-0C48-C296-6BC97A0FBFE3}"/>
              </a:ext>
            </a:extLst>
          </p:cNvPr>
          <p:cNvSpPr txBox="1">
            <a:spLocks/>
          </p:cNvSpPr>
          <p:nvPr/>
        </p:nvSpPr>
        <p:spPr>
          <a:xfrm>
            <a:off x="6198865" y="2837076"/>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02</a:t>
            </a:r>
            <a:endParaRPr lang="en-CH" sz="4800">
              <a:solidFill>
                <a:srgbClr val="EE5859"/>
              </a:solidFill>
              <a:latin typeface="Roboto Black" panose="02000000000000000000" pitchFamily="2" charset="0"/>
              <a:ea typeface="Roboto Black" panose="02000000000000000000" pitchFamily="2" charset="0"/>
            </a:endParaRPr>
          </a:p>
        </p:txBody>
      </p:sp>
      <p:sp>
        <p:nvSpPr>
          <p:cNvPr id="18" name="Subtitle 5">
            <a:extLst>
              <a:ext uri="{FF2B5EF4-FFF2-40B4-BE49-F238E27FC236}">
                <a16:creationId xmlns:a16="http://schemas.microsoft.com/office/drawing/2014/main" id="{D1C78B3F-9930-3892-4900-952F7193B077}"/>
              </a:ext>
            </a:extLst>
          </p:cNvPr>
          <p:cNvSpPr txBox="1">
            <a:spLocks/>
          </p:cNvSpPr>
          <p:nvPr/>
        </p:nvSpPr>
        <p:spPr>
          <a:xfrm>
            <a:off x="6198865" y="3864210"/>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03</a:t>
            </a:r>
            <a:endParaRPr lang="en-CH" sz="4800">
              <a:solidFill>
                <a:srgbClr val="EE5859"/>
              </a:solidFill>
              <a:latin typeface="Roboto Black" panose="02000000000000000000" pitchFamily="2" charset="0"/>
              <a:ea typeface="Roboto Black" panose="02000000000000000000" pitchFamily="2" charset="0"/>
            </a:endParaRPr>
          </a:p>
        </p:txBody>
      </p:sp>
      <p:sp>
        <p:nvSpPr>
          <p:cNvPr id="19" name="Subtitle 5">
            <a:extLst>
              <a:ext uri="{FF2B5EF4-FFF2-40B4-BE49-F238E27FC236}">
                <a16:creationId xmlns:a16="http://schemas.microsoft.com/office/drawing/2014/main" id="{22E6F071-8C3A-EEDC-ACD1-2EACF7CF1BA7}"/>
              </a:ext>
            </a:extLst>
          </p:cNvPr>
          <p:cNvSpPr txBox="1">
            <a:spLocks/>
          </p:cNvSpPr>
          <p:nvPr/>
        </p:nvSpPr>
        <p:spPr>
          <a:xfrm>
            <a:off x="6198865" y="4873402"/>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04</a:t>
            </a:r>
            <a:endParaRPr lang="en-CH" sz="4800">
              <a:solidFill>
                <a:srgbClr val="EE5859"/>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04017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BAE7-40AE-283E-9F7C-263F4E9D1A64}"/>
            </a:ext>
          </a:extLst>
        </p:cNvPr>
        <p:cNvGrpSpPr/>
        <p:nvPr/>
      </p:nvGrpSpPr>
      <p:grpSpPr>
        <a:xfrm>
          <a:off x="0" y="0"/>
          <a:ext cx="0" cy="0"/>
          <a:chOff x="0" y="0"/>
          <a:chExt cx="0" cy="0"/>
        </a:xfrm>
      </p:grpSpPr>
      <p:sp>
        <p:nvSpPr>
          <p:cNvPr id="9" name="Subtitle 5">
            <a:extLst>
              <a:ext uri="{FF2B5EF4-FFF2-40B4-BE49-F238E27FC236}">
                <a16:creationId xmlns:a16="http://schemas.microsoft.com/office/drawing/2014/main" id="{08B35CF9-11AD-DA1F-0561-3E9F7274194A}"/>
              </a:ext>
            </a:extLst>
          </p:cNvPr>
          <p:cNvSpPr txBox="1">
            <a:spLocks/>
          </p:cNvSpPr>
          <p:nvPr/>
        </p:nvSpPr>
        <p:spPr>
          <a:xfrm>
            <a:off x="5446378" y="1220677"/>
            <a:ext cx="6315562" cy="44166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00000"/>
              </a:lnSpc>
              <a:buChar char="•"/>
            </a:pPr>
            <a:r>
              <a:rPr lang="en-GB" sz="1800">
                <a:latin typeface="Segoe UI Light"/>
                <a:ea typeface="Roboto Light"/>
                <a:cs typeface="Segoe UI Light"/>
              </a:rPr>
              <a:t>A variety of services were provided to veterans and their families in Dnipro by </a:t>
            </a:r>
            <a:r>
              <a:rPr lang="en-GB" sz="1800" b="1">
                <a:latin typeface="Segoe UI Light"/>
                <a:ea typeface="Roboto Light"/>
                <a:cs typeface="Segoe UI Light"/>
              </a:rPr>
              <a:t>state </a:t>
            </a:r>
            <a:r>
              <a:rPr lang="en-GB" sz="1800">
                <a:latin typeface="Segoe UI Light"/>
                <a:ea typeface="Roboto Light"/>
                <a:cs typeface="Segoe UI Light"/>
              </a:rPr>
              <a:t>and </a:t>
            </a:r>
            <a:r>
              <a:rPr lang="en-GB" sz="1800" b="1">
                <a:latin typeface="Segoe UI Light"/>
                <a:ea typeface="Roboto Light"/>
                <a:cs typeface="Segoe UI Light"/>
              </a:rPr>
              <a:t>non-state institutions</a:t>
            </a:r>
            <a:r>
              <a:rPr lang="en-GB" sz="1800">
                <a:latin typeface="Segoe UI Light"/>
                <a:ea typeface="Roboto Light"/>
                <a:cs typeface="Segoe UI Light"/>
              </a:rPr>
              <a:t>:</a:t>
            </a:r>
            <a:endParaRPr lang="en-US" sz="1800">
              <a:ea typeface="Roboto Light"/>
            </a:endParaRPr>
          </a:p>
          <a:p>
            <a:pPr marL="742950" lvl="1" indent="-285750" algn="just">
              <a:lnSpc>
                <a:spcPct val="100000"/>
              </a:lnSpc>
              <a:buFont typeface="Courier New" panose="020B0604020202020204" pitchFamily="34" charset="0"/>
              <a:buChar char="o"/>
            </a:pPr>
            <a:r>
              <a:rPr lang="en-GB" sz="1800">
                <a:latin typeface="Segoe UI Light"/>
                <a:ea typeface="Roboto Light"/>
                <a:cs typeface="Segoe UI Light"/>
              </a:rPr>
              <a:t>State institutions: Administrative Service Centre, Veterans Development Centre, Pension Fund, Social Protection Department, military enlistment offices, and state hospitals.</a:t>
            </a:r>
          </a:p>
          <a:p>
            <a:pPr marL="742950" lvl="1" indent="-285750" algn="just">
              <a:lnSpc>
                <a:spcPct val="100000"/>
              </a:lnSpc>
              <a:buFont typeface="Courier New" panose="020B0604020202020204" pitchFamily="34" charset="0"/>
              <a:buChar char="o"/>
            </a:pPr>
            <a:r>
              <a:rPr lang="en-GB" sz="1800">
                <a:latin typeface="Segoe UI Light"/>
                <a:ea typeface="Roboto Light"/>
                <a:cs typeface="Segoe UI Light"/>
              </a:rPr>
              <a:t>Non-state institutions: veterans’ associations, local volunteer groups, charitable foundations, international organisations, and local NGOs.</a:t>
            </a:r>
          </a:p>
          <a:p>
            <a:pPr marL="285750" indent="-285750" algn="just">
              <a:lnSpc>
                <a:spcPct val="100000"/>
              </a:lnSpc>
              <a:buChar char="•"/>
            </a:pPr>
            <a:r>
              <a:rPr lang="en-GB" sz="1800">
                <a:latin typeface="Segoe UI Light"/>
                <a:ea typeface="Roboto Light"/>
                <a:cs typeface="Segoe UI Light"/>
              </a:rPr>
              <a:t>Respondents highlighted </a:t>
            </a:r>
            <a:r>
              <a:rPr lang="en-GB" sz="1800" b="1">
                <a:latin typeface="Segoe UI Light"/>
                <a:ea typeface="Roboto Light"/>
                <a:cs typeface="Segoe UI Light"/>
              </a:rPr>
              <a:t>insufficient funding</a:t>
            </a:r>
            <a:r>
              <a:rPr lang="en-GB" sz="1800">
                <a:latin typeface="Segoe UI Light"/>
                <a:ea typeface="Roboto Light"/>
                <a:cs typeface="Segoe UI Light"/>
              </a:rPr>
              <a:t> of service providers as a barrier to ensuring the availability of services, which often resulted in </a:t>
            </a:r>
            <a:r>
              <a:rPr lang="en-GB" sz="1800" b="1">
                <a:latin typeface="Segoe UI Light"/>
                <a:ea typeface="Roboto Light"/>
                <a:cs typeface="Segoe UI Light"/>
              </a:rPr>
              <a:t>prolonged waiting times</a:t>
            </a:r>
            <a:r>
              <a:rPr lang="en-GB" sz="1800">
                <a:latin typeface="Segoe UI Light"/>
                <a:ea typeface="Roboto Light"/>
                <a:cs typeface="Segoe UI Light"/>
              </a:rPr>
              <a:t>.</a:t>
            </a:r>
          </a:p>
        </p:txBody>
      </p:sp>
      <p:sp>
        <p:nvSpPr>
          <p:cNvPr id="6" name="Rectangle 5">
            <a:extLst>
              <a:ext uri="{FF2B5EF4-FFF2-40B4-BE49-F238E27FC236}">
                <a16:creationId xmlns:a16="http://schemas.microsoft.com/office/drawing/2014/main" id="{38E06D54-09E2-CBF2-06CA-E45BB85BE53A}"/>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5E6A5B59-13FC-78C8-8EBC-D89DFE975481}"/>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Availability of services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51207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2718-D38E-3493-D5C2-FA211FF185DC}"/>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3A826AC5-6E83-B48C-C675-664C52125D94}"/>
              </a:ext>
            </a:extLst>
          </p:cNvPr>
          <p:cNvSpPr txBox="1">
            <a:spLocks/>
          </p:cNvSpPr>
          <p:nvPr/>
        </p:nvSpPr>
        <p:spPr>
          <a:xfrm>
            <a:off x="4325548" y="1792006"/>
            <a:ext cx="7071900" cy="17736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Char char="•"/>
            </a:pPr>
            <a:r>
              <a:rPr lang="en-GB" sz="2200">
                <a:latin typeface="Segoe UI Light"/>
                <a:ea typeface="Roboto Light"/>
                <a:cs typeface="Leelawadee"/>
              </a:rPr>
              <a:t>Provided by state institutions and NGOs</a:t>
            </a:r>
            <a:endParaRPr lang="en-US" sz="2200"/>
          </a:p>
          <a:p>
            <a:pPr marL="285750" indent="-285750" algn="l">
              <a:lnSpc>
                <a:spcPct val="100000"/>
              </a:lnSpc>
              <a:buChar char="•"/>
            </a:pPr>
            <a:r>
              <a:rPr lang="en-GB" sz="2200">
                <a:latin typeface="Segoe UI Light"/>
                <a:ea typeface="Roboto Light"/>
                <a:cs typeface="Leelawadee"/>
              </a:rPr>
              <a:t>Specialised NGOs providing trainings to medical and other workers on veterans' mental health</a:t>
            </a:r>
            <a:endParaRPr lang="en-GB" sz="2200">
              <a:latin typeface="Segoe UI Light" panose="020B0502040204020203" pitchFamily="34" charset="0"/>
              <a:ea typeface="Roboto Light" panose="02000000000000000000" pitchFamily="2" charset="0"/>
            </a:endParaRPr>
          </a:p>
        </p:txBody>
      </p:sp>
      <p:sp>
        <p:nvSpPr>
          <p:cNvPr id="7" name="Subtitle 5">
            <a:extLst>
              <a:ext uri="{FF2B5EF4-FFF2-40B4-BE49-F238E27FC236}">
                <a16:creationId xmlns:a16="http://schemas.microsoft.com/office/drawing/2014/main" id="{86686A31-7B36-6637-D57D-F981775B3EBE}"/>
              </a:ext>
            </a:extLst>
          </p:cNvPr>
          <p:cNvSpPr txBox="1">
            <a:spLocks/>
          </p:cNvSpPr>
          <p:nvPr/>
        </p:nvSpPr>
        <p:spPr>
          <a:xfrm>
            <a:off x="1754586" y="3911750"/>
            <a:ext cx="2124424" cy="4940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EE5859"/>
                </a:solidFill>
                <a:latin typeface="Roboto Black"/>
                <a:ea typeface="Roboto Black"/>
                <a:cs typeface="Roboto Black"/>
              </a:rPr>
              <a:t>Healthcare</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8" name="Subtitle 5">
            <a:extLst>
              <a:ext uri="{FF2B5EF4-FFF2-40B4-BE49-F238E27FC236}">
                <a16:creationId xmlns:a16="http://schemas.microsoft.com/office/drawing/2014/main" id="{87F65234-F048-006D-EE20-19067463E7C3}"/>
              </a:ext>
            </a:extLst>
          </p:cNvPr>
          <p:cNvSpPr txBox="1">
            <a:spLocks/>
          </p:cNvSpPr>
          <p:nvPr/>
        </p:nvSpPr>
        <p:spPr>
          <a:xfrm>
            <a:off x="1741374" y="1791402"/>
            <a:ext cx="2007624" cy="5531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MHPSS</a:t>
            </a:r>
            <a:endParaRPr lang="en-GB" sz="2800">
              <a:solidFill>
                <a:srgbClr val="EE5859"/>
              </a:solidFill>
              <a:latin typeface="Roboto Black" panose="02000000000000000000" pitchFamily="2" charset="0"/>
              <a:ea typeface="Roboto Black" panose="02000000000000000000" pitchFamily="2" charset="0"/>
            </a:endParaRPr>
          </a:p>
        </p:txBody>
      </p:sp>
      <p:sp>
        <p:nvSpPr>
          <p:cNvPr id="9" name="Subtitle 5">
            <a:extLst>
              <a:ext uri="{FF2B5EF4-FFF2-40B4-BE49-F238E27FC236}">
                <a16:creationId xmlns:a16="http://schemas.microsoft.com/office/drawing/2014/main" id="{0C2BAB67-9D7E-E272-5787-12B7DF8280ED}"/>
              </a:ext>
            </a:extLst>
          </p:cNvPr>
          <p:cNvSpPr txBox="1">
            <a:spLocks/>
          </p:cNvSpPr>
          <p:nvPr/>
        </p:nvSpPr>
        <p:spPr>
          <a:xfrm>
            <a:off x="4338759" y="3912353"/>
            <a:ext cx="7060858" cy="185136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Char char="•"/>
            </a:pPr>
            <a:r>
              <a:rPr lang="en-GB" sz="2200">
                <a:latin typeface="Segoe UI Light"/>
                <a:ea typeface="Roboto Light"/>
                <a:cs typeface="Leelawadee"/>
              </a:rPr>
              <a:t>Provided at military and public hospitals, private clinics, family doctor practices</a:t>
            </a:r>
            <a:endParaRPr lang="en-US" sz="2200"/>
          </a:p>
          <a:p>
            <a:pPr marL="285750" indent="-285750" algn="l">
              <a:lnSpc>
                <a:spcPct val="100000"/>
              </a:lnSpc>
              <a:buChar char="•"/>
            </a:pPr>
            <a:r>
              <a:rPr lang="en-GB" sz="2200">
                <a:latin typeface="Segoe UI Light"/>
                <a:ea typeface="Roboto Light"/>
                <a:cs typeface="Leelawadee"/>
              </a:rPr>
              <a:t>Included surgery, outpatient treatment, medical examinations, dental services, provision of medications</a:t>
            </a:r>
          </a:p>
          <a:p>
            <a:pPr marL="285750" indent="-285750" algn="l">
              <a:lnSpc>
                <a:spcPct val="100000"/>
              </a:lnSpc>
              <a:buChar char="•"/>
            </a:pPr>
            <a:r>
              <a:rPr lang="en-GB" sz="2200">
                <a:latin typeface="Segoe UI Light"/>
                <a:ea typeface="Roboto Light"/>
                <a:cs typeface="Leelawadee"/>
              </a:rPr>
              <a:t>Concerns over availability of rehabilitation services</a:t>
            </a:r>
            <a:endParaRPr lang="en-GB" sz="2200">
              <a:latin typeface="Segoe UI Light" panose="020B0502040204020203" pitchFamily="34" charset="0"/>
              <a:ea typeface="Roboto Light" panose="02000000000000000000" pitchFamily="2" charset="0"/>
            </a:endParaRPr>
          </a:p>
        </p:txBody>
      </p:sp>
      <p:sp>
        <p:nvSpPr>
          <p:cNvPr id="12" name="Title 4">
            <a:extLst>
              <a:ext uri="{FF2B5EF4-FFF2-40B4-BE49-F238E27FC236}">
                <a16:creationId xmlns:a16="http://schemas.microsoft.com/office/drawing/2014/main" id="{7FAC4122-573A-C5F6-5738-A0400866D75F}"/>
              </a:ext>
            </a:extLst>
          </p:cNvPr>
          <p:cNvSpPr txBox="1">
            <a:spLocks/>
          </p:cNvSpPr>
          <p:nvPr/>
        </p:nvSpPr>
        <p:spPr>
          <a:xfrm>
            <a:off x="475989" y="245648"/>
            <a:ext cx="7703994" cy="861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Services available</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3" name="Picture 12" descr="User with solid fill">
            <a:extLst>
              <a:ext uri="{FF2B5EF4-FFF2-40B4-BE49-F238E27FC236}">
                <a16:creationId xmlns:a16="http://schemas.microsoft.com/office/drawing/2014/main" id="{038C3BE8-C9AE-64D4-D423-686A248DD31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8404" y="1694909"/>
            <a:ext cx="762657" cy="740570"/>
          </a:xfrm>
          <a:prstGeom prst="rect">
            <a:avLst/>
          </a:prstGeom>
        </p:spPr>
      </p:pic>
      <p:pic>
        <p:nvPicPr>
          <p:cNvPr id="14" name="Picture 13">
            <a:extLst>
              <a:ext uri="{FF2B5EF4-FFF2-40B4-BE49-F238E27FC236}">
                <a16:creationId xmlns:a16="http://schemas.microsoft.com/office/drawing/2014/main" id="{51332ECD-DCCF-5514-1AE7-C7FA23E03B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9902" y="3650423"/>
            <a:ext cx="1028937" cy="1030583"/>
          </a:xfrm>
          <a:prstGeom prst="rect">
            <a:avLst/>
          </a:prstGeom>
        </p:spPr>
      </p:pic>
      <p:cxnSp>
        <p:nvCxnSpPr>
          <p:cNvPr id="3" name="Straight Arrow Connector 2">
            <a:extLst>
              <a:ext uri="{FF2B5EF4-FFF2-40B4-BE49-F238E27FC236}">
                <a16:creationId xmlns:a16="http://schemas.microsoft.com/office/drawing/2014/main" id="{AE4974C6-E3D4-86CB-D139-E53B76D68730}"/>
              </a:ext>
            </a:extLst>
          </p:cNvPr>
          <p:cNvCxnSpPr/>
          <p:nvPr/>
        </p:nvCxnSpPr>
        <p:spPr>
          <a:xfrm flipV="1">
            <a:off x="912192" y="3422373"/>
            <a:ext cx="10312398" cy="24295"/>
          </a:xfrm>
          <a:prstGeom prst="straightConnector1">
            <a:avLst/>
          </a:prstGeom>
          <a:ln>
            <a:solidFill>
              <a:srgbClr val="EE585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4982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684E2-3BE2-1292-FA7B-AB91F93A9C46}"/>
            </a:ext>
          </a:extLst>
        </p:cNvPr>
        <p:cNvGrpSpPr/>
        <p:nvPr/>
      </p:nvGrpSpPr>
      <p:grpSpPr>
        <a:xfrm>
          <a:off x="0" y="0"/>
          <a:ext cx="0" cy="0"/>
          <a:chOff x="0" y="0"/>
          <a:chExt cx="0" cy="0"/>
        </a:xfrm>
      </p:grpSpPr>
      <p:sp>
        <p:nvSpPr>
          <p:cNvPr id="10" name="Subtitle 5">
            <a:extLst>
              <a:ext uri="{FF2B5EF4-FFF2-40B4-BE49-F238E27FC236}">
                <a16:creationId xmlns:a16="http://schemas.microsoft.com/office/drawing/2014/main" id="{AE1D6EF5-1B35-898F-D795-BBC38AF974A9}"/>
              </a:ext>
            </a:extLst>
          </p:cNvPr>
          <p:cNvSpPr txBox="1">
            <a:spLocks/>
          </p:cNvSpPr>
          <p:nvPr/>
        </p:nvSpPr>
        <p:spPr>
          <a:xfrm>
            <a:off x="4716409" y="1681573"/>
            <a:ext cx="6884161" cy="21123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Char char="•"/>
            </a:pPr>
            <a:r>
              <a:rPr lang="en-GB" sz="2200">
                <a:latin typeface="Segoe UI Light"/>
                <a:ea typeface="Roboto Light"/>
                <a:cs typeface="Leelawadee"/>
              </a:rPr>
              <a:t>Provided, e.g., by the Veterans Development Centre, Employment Centre, and Veteran Hub</a:t>
            </a:r>
          </a:p>
          <a:p>
            <a:pPr marL="285750" indent="-285750" algn="l">
              <a:lnSpc>
                <a:spcPct val="100000"/>
              </a:lnSpc>
              <a:buChar char="•"/>
            </a:pPr>
            <a:r>
              <a:rPr lang="en-GB" sz="2200">
                <a:latin typeface="Segoe UI Light"/>
                <a:ea typeface="Roboto Light"/>
                <a:cs typeface="Leelawadee"/>
              </a:rPr>
              <a:t>Included consultations regarding employment and retraining, loans for small business development, cash and in-kind assistance</a:t>
            </a:r>
            <a:endParaRPr lang="en-GB" sz="2200">
              <a:latin typeface="Segoe UI Light" panose="020B0502040204020203" pitchFamily="34" charset="0"/>
              <a:ea typeface="Roboto Light" panose="02000000000000000000" pitchFamily="2" charset="0"/>
            </a:endParaRPr>
          </a:p>
        </p:txBody>
      </p:sp>
      <p:sp>
        <p:nvSpPr>
          <p:cNvPr id="11" name="Subtitle 5">
            <a:extLst>
              <a:ext uri="{FF2B5EF4-FFF2-40B4-BE49-F238E27FC236}">
                <a16:creationId xmlns:a16="http://schemas.microsoft.com/office/drawing/2014/main" id="{4EC576EF-32DF-90AF-4759-5759E698D134}"/>
              </a:ext>
            </a:extLst>
          </p:cNvPr>
          <p:cNvSpPr txBox="1">
            <a:spLocks/>
          </p:cNvSpPr>
          <p:nvPr/>
        </p:nvSpPr>
        <p:spPr>
          <a:xfrm>
            <a:off x="1657365" y="1769316"/>
            <a:ext cx="2356336" cy="5602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a:solidFill>
                  <a:srgbClr val="EE5859"/>
                </a:solidFill>
                <a:latin typeface="Roboto Black"/>
                <a:ea typeface="Roboto Black"/>
                <a:cs typeface="Roboto Black"/>
              </a:rPr>
              <a:t>Employment</a:t>
            </a:r>
            <a:endParaRPr kumimoji="0"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12" name="Title 4">
            <a:extLst>
              <a:ext uri="{FF2B5EF4-FFF2-40B4-BE49-F238E27FC236}">
                <a16:creationId xmlns:a16="http://schemas.microsoft.com/office/drawing/2014/main" id="{9E4247D2-DFCD-F9EF-E162-858CEB323240}"/>
              </a:ext>
            </a:extLst>
          </p:cNvPr>
          <p:cNvSpPr txBox="1">
            <a:spLocks/>
          </p:cNvSpPr>
          <p:nvPr/>
        </p:nvSpPr>
        <p:spPr>
          <a:xfrm>
            <a:off x="475989" y="245648"/>
            <a:ext cx="7703994" cy="861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Services available</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5" name="Picture 14" descr="Money with solid fill">
            <a:extLst>
              <a:ext uri="{FF2B5EF4-FFF2-40B4-BE49-F238E27FC236}">
                <a16:creationId xmlns:a16="http://schemas.microsoft.com/office/drawing/2014/main" id="{DDCFF35D-08D8-D2A2-B198-D7759F1D1E5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64547" y="1681889"/>
            <a:ext cx="744670" cy="733627"/>
          </a:xfrm>
          <a:prstGeom prst="rect">
            <a:avLst/>
          </a:prstGeom>
        </p:spPr>
      </p:pic>
      <p:pic>
        <p:nvPicPr>
          <p:cNvPr id="16" name="Picture 15" descr="Court with solid fill">
            <a:extLst>
              <a:ext uri="{FF2B5EF4-FFF2-40B4-BE49-F238E27FC236}">
                <a16:creationId xmlns:a16="http://schemas.microsoft.com/office/drawing/2014/main" id="{6C1A5C7F-A249-FA49-5BCD-DB6392757C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08028" y="4259511"/>
            <a:ext cx="746773" cy="746773"/>
          </a:xfrm>
          <a:prstGeom prst="rect">
            <a:avLst/>
          </a:prstGeom>
        </p:spPr>
      </p:pic>
      <p:sp>
        <p:nvSpPr>
          <p:cNvPr id="18" name="Subtitle 5">
            <a:extLst>
              <a:ext uri="{FF2B5EF4-FFF2-40B4-BE49-F238E27FC236}">
                <a16:creationId xmlns:a16="http://schemas.microsoft.com/office/drawing/2014/main" id="{7AB3D655-31D6-0348-2CA4-7405EDE70F1C}"/>
              </a:ext>
            </a:extLst>
          </p:cNvPr>
          <p:cNvSpPr txBox="1">
            <a:spLocks/>
          </p:cNvSpPr>
          <p:nvPr/>
        </p:nvSpPr>
        <p:spPr>
          <a:xfrm>
            <a:off x="1703707" y="4176794"/>
            <a:ext cx="2588250" cy="5602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Law and administration</a:t>
            </a:r>
            <a:endParaRPr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Roboto Black"/>
            </a:endParaRPr>
          </a:p>
        </p:txBody>
      </p:sp>
      <p:sp>
        <p:nvSpPr>
          <p:cNvPr id="2" name="Subtitle 5">
            <a:extLst>
              <a:ext uri="{FF2B5EF4-FFF2-40B4-BE49-F238E27FC236}">
                <a16:creationId xmlns:a16="http://schemas.microsoft.com/office/drawing/2014/main" id="{40F91BEB-580A-8844-860A-5C178E5D06EB}"/>
              </a:ext>
            </a:extLst>
          </p:cNvPr>
          <p:cNvSpPr txBox="1">
            <a:spLocks/>
          </p:cNvSpPr>
          <p:nvPr/>
        </p:nvSpPr>
        <p:spPr>
          <a:xfrm>
            <a:off x="4716409" y="4254703"/>
            <a:ext cx="6884160" cy="183621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Char char="•"/>
            </a:pPr>
            <a:r>
              <a:rPr lang="en-GB" sz="2200">
                <a:latin typeface="Segoe UI Light"/>
                <a:ea typeface="Roboto Light"/>
                <a:cs typeface="Leelawadee"/>
              </a:rPr>
              <a:t>State institutions (e.g., Administrative Services Centres) - issuing certificates, managing applications for access to services, providing information</a:t>
            </a:r>
          </a:p>
          <a:p>
            <a:pPr marL="285750" indent="-285750" algn="l">
              <a:lnSpc>
                <a:spcPct val="100000"/>
              </a:lnSpc>
              <a:buChar char="•"/>
            </a:pPr>
            <a:r>
              <a:rPr lang="en-GB" sz="2200">
                <a:latin typeface="Segoe UI Light"/>
                <a:ea typeface="Roboto Light"/>
                <a:cs typeface="Leelawadee"/>
              </a:rPr>
              <a:t>Non-state organisations (e.g., the Veteran Hub) - providing legal aid</a:t>
            </a:r>
            <a:endParaRPr lang="en-GB" sz="2200">
              <a:latin typeface="Segoe UI Light" panose="020B0502040204020203" pitchFamily="34" charset="0"/>
              <a:ea typeface="Roboto Light" panose="02000000000000000000" pitchFamily="2" charset="0"/>
            </a:endParaRPr>
          </a:p>
        </p:txBody>
      </p:sp>
      <p:cxnSp>
        <p:nvCxnSpPr>
          <p:cNvPr id="4" name="Straight Arrow Connector 3">
            <a:extLst>
              <a:ext uri="{FF2B5EF4-FFF2-40B4-BE49-F238E27FC236}">
                <a16:creationId xmlns:a16="http://schemas.microsoft.com/office/drawing/2014/main" id="{5343C0B1-D4D2-C0B2-19C1-93B4D0D9E468}"/>
              </a:ext>
            </a:extLst>
          </p:cNvPr>
          <p:cNvCxnSpPr/>
          <p:nvPr/>
        </p:nvCxnSpPr>
        <p:spPr>
          <a:xfrm flipV="1">
            <a:off x="879062" y="3786808"/>
            <a:ext cx="10334484" cy="24295"/>
          </a:xfrm>
          <a:prstGeom prst="straightConnector1">
            <a:avLst/>
          </a:prstGeom>
          <a:ln>
            <a:solidFill>
              <a:srgbClr val="EE585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370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0E99-9671-916F-CD53-22EC0BE7505F}"/>
            </a:ext>
          </a:extLst>
        </p:cNvPr>
        <p:cNvGrpSpPr/>
        <p:nvPr/>
      </p:nvGrpSpPr>
      <p:grpSpPr>
        <a:xfrm>
          <a:off x="0" y="0"/>
          <a:ext cx="0" cy="0"/>
          <a:chOff x="0" y="0"/>
          <a:chExt cx="0" cy="0"/>
        </a:xfrm>
      </p:grpSpPr>
      <p:sp>
        <p:nvSpPr>
          <p:cNvPr id="9" name="Subtitle 5">
            <a:extLst>
              <a:ext uri="{FF2B5EF4-FFF2-40B4-BE49-F238E27FC236}">
                <a16:creationId xmlns:a16="http://schemas.microsoft.com/office/drawing/2014/main" id="{A4119A00-2D5C-285B-D359-D5102A22A68E}"/>
              </a:ext>
            </a:extLst>
          </p:cNvPr>
          <p:cNvSpPr txBox="1">
            <a:spLocks/>
          </p:cNvSpPr>
          <p:nvPr/>
        </p:nvSpPr>
        <p:spPr>
          <a:xfrm>
            <a:off x="5333489" y="1474677"/>
            <a:ext cx="6315562" cy="44166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GB" sz="1800" b="1">
                <a:latin typeface="Segoe UI Light"/>
                <a:ea typeface="Roboto Light"/>
                <a:cs typeface="Leelawadee"/>
              </a:rPr>
              <a:t>Veterans with disabilities faced difficulties</a:t>
            </a:r>
            <a:r>
              <a:rPr lang="en-GB" sz="1800">
                <a:latin typeface="Segoe UI Light"/>
                <a:ea typeface="Roboto Light"/>
                <a:cs typeface="Leelawadee"/>
              </a:rPr>
              <a:t> getting to, and moving through, facilities where they accessed services (e.g., hospitals).</a:t>
            </a:r>
            <a:endParaRPr lang="en-GB" sz="1800">
              <a:latin typeface="Segoe UI Light" panose="020B0502040204020203" pitchFamily="34" charset="0"/>
              <a:ea typeface="Roboto Light" panose="02000000000000000000" pitchFamily="2" charset="0"/>
            </a:endParaRPr>
          </a:p>
          <a:p>
            <a:pPr algn="just">
              <a:lnSpc>
                <a:spcPct val="100000"/>
              </a:lnSpc>
            </a:pPr>
            <a:endParaRPr lang="en-GB" sz="1800">
              <a:latin typeface="Segoe UI Light" panose="020B0502040204020203" pitchFamily="34" charset="0"/>
              <a:ea typeface="Roboto Light" panose="02000000000000000000" pitchFamily="2" charset="0"/>
            </a:endParaRPr>
          </a:p>
          <a:p>
            <a:pPr algn="just">
              <a:lnSpc>
                <a:spcPct val="100000"/>
              </a:lnSpc>
            </a:pPr>
            <a:r>
              <a:rPr lang="en-GB" sz="1800">
                <a:latin typeface="Segoe UI Light"/>
                <a:ea typeface="Roboto Light"/>
                <a:cs typeface="Leelawadee"/>
              </a:rPr>
              <a:t>Some respondents found services </a:t>
            </a:r>
            <a:r>
              <a:rPr lang="en-GB" sz="1800" b="1">
                <a:latin typeface="Segoe UI Light"/>
                <a:ea typeface="Roboto Light"/>
                <a:cs typeface="Leelawadee"/>
              </a:rPr>
              <a:t>unaffordable </a:t>
            </a:r>
            <a:r>
              <a:rPr lang="en-GB" sz="1800">
                <a:latin typeface="Segoe UI Light"/>
                <a:ea typeface="Roboto Light"/>
                <a:cs typeface="Leelawadee"/>
              </a:rPr>
              <a:t>and, though many services are meant to be free, veterans and their families often </a:t>
            </a:r>
            <a:r>
              <a:rPr lang="en-GB" sz="1800" b="1">
                <a:latin typeface="Segoe UI Light"/>
                <a:ea typeface="Roboto Light"/>
                <a:cs typeface="Leelawadee"/>
              </a:rPr>
              <a:t>paid for services</a:t>
            </a:r>
            <a:r>
              <a:rPr lang="en-GB" sz="1800">
                <a:latin typeface="Segoe UI Light"/>
                <a:ea typeface="Roboto Light"/>
                <a:cs typeface="Leelawadee"/>
              </a:rPr>
              <a:t>.</a:t>
            </a:r>
          </a:p>
          <a:p>
            <a:pPr algn="just">
              <a:lnSpc>
                <a:spcPct val="100000"/>
              </a:lnSpc>
            </a:pPr>
            <a:endParaRPr lang="en-GB" sz="1800">
              <a:latin typeface="Segoe UI Light" panose="020B0502040204020203" pitchFamily="34" charset="0"/>
              <a:ea typeface="Roboto Light" panose="02000000000000000000" pitchFamily="2" charset="0"/>
            </a:endParaRPr>
          </a:p>
          <a:p>
            <a:pPr algn="just">
              <a:lnSpc>
                <a:spcPct val="100000"/>
              </a:lnSpc>
            </a:pPr>
            <a:r>
              <a:rPr lang="en-GB" sz="1800" b="1">
                <a:latin typeface="Segoe UI Light"/>
                <a:ea typeface="Roboto Light"/>
                <a:cs typeface="Leelawadee"/>
              </a:rPr>
              <a:t>Unclear information</a:t>
            </a:r>
            <a:r>
              <a:rPr lang="en-GB" sz="1800">
                <a:latin typeface="Segoe UI Light"/>
                <a:ea typeface="Roboto Light"/>
                <a:cs typeface="Leelawadee"/>
              </a:rPr>
              <a:t> and </a:t>
            </a:r>
            <a:r>
              <a:rPr lang="en-GB" sz="1800" b="1">
                <a:latin typeface="Segoe UI Light"/>
                <a:ea typeface="Roboto Light"/>
                <a:cs typeface="Leelawadee"/>
              </a:rPr>
              <a:t>complicated administrative and bureaucratic procedures</a:t>
            </a:r>
            <a:r>
              <a:rPr lang="en-GB" sz="1800">
                <a:latin typeface="Segoe UI Light"/>
                <a:ea typeface="Roboto Light"/>
                <a:cs typeface="Leelawadee"/>
              </a:rPr>
              <a:t> also served as significant barriers to services' accessibility.</a:t>
            </a:r>
          </a:p>
        </p:txBody>
      </p:sp>
      <p:sp>
        <p:nvSpPr>
          <p:cNvPr id="6" name="Rectangle 5">
            <a:extLst>
              <a:ext uri="{FF2B5EF4-FFF2-40B4-BE49-F238E27FC236}">
                <a16:creationId xmlns:a16="http://schemas.microsoft.com/office/drawing/2014/main" id="{C5743ECC-BFBF-7921-5023-C51A7F495255}"/>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64C9AFC9-EE1A-36E4-0019-3164532A3FD2}"/>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Accessibility of services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56743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A41B0-9939-D9D9-7351-A239CDB06D03}"/>
              </a:ext>
            </a:extLst>
          </p:cNvPr>
          <p:cNvSpPr>
            <a:spLocks noGrp="1"/>
          </p:cNvSpPr>
          <p:nvPr>
            <p:ph type="title"/>
          </p:nvPr>
        </p:nvSpPr>
        <p:spPr/>
        <p:txBody>
          <a:bodyPr/>
          <a:lstStyle/>
          <a:p>
            <a:r>
              <a:rPr lang="en-GB" sz="4000">
                <a:latin typeface="Roboto Condensed"/>
                <a:ea typeface="Roboto Condensed"/>
                <a:cs typeface="Roboto Condensed"/>
              </a:rPr>
              <a:t>Physical accessibility</a:t>
            </a:r>
            <a:endParaRPr lang="en-CH">
              <a:solidFill>
                <a:srgbClr val="58585A"/>
              </a:solidFill>
            </a:endParaRPr>
          </a:p>
        </p:txBody>
      </p:sp>
      <p:sp>
        <p:nvSpPr>
          <p:cNvPr id="3" name="Content Placeholder 2">
            <a:extLst>
              <a:ext uri="{FF2B5EF4-FFF2-40B4-BE49-F238E27FC236}">
                <a16:creationId xmlns:a16="http://schemas.microsoft.com/office/drawing/2014/main" id="{6C846876-833F-0581-1F63-58B3FE7EB7B6}"/>
              </a:ext>
            </a:extLst>
          </p:cNvPr>
          <p:cNvSpPr>
            <a:spLocks noGrp="1"/>
          </p:cNvSpPr>
          <p:nvPr>
            <p:ph sz="quarter" idx="10"/>
          </p:nvPr>
        </p:nvSpPr>
        <p:spPr>
          <a:xfrm>
            <a:off x="4734730" y="1594726"/>
            <a:ext cx="6995453" cy="4809619"/>
          </a:xfrm>
        </p:spPr>
        <p:txBody>
          <a:bodyPr vert="horz" lIns="91440" tIns="45720" rIns="91440" bIns="45720" rtlCol="0" anchor="t">
            <a:normAutofit fontScale="92500" lnSpcReduction="20000"/>
          </a:bodyPr>
          <a:lstStyle/>
          <a:p>
            <a:pPr marL="0" indent="0" algn="just">
              <a:lnSpc>
                <a:spcPct val="100000"/>
              </a:lnSpc>
              <a:buNone/>
            </a:pPr>
            <a:r>
              <a:rPr lang="en-GB" sz="2400">
                <a:solidFill>
                  <a:srgbClr val="EE5859"/>
                </a:solidFill>
                <a:latin typeface="Roboto Black"/>
                <a:ea typeface="Roboto Black"/>
                <a:cs typeface="Segoe UI Light"/>
              </a:rPr>
              <a:t>Issues faced</a:t>
            </a:r>
            <a:endParaRPr lang="en-US" sz="2400">
              <a:latin typeface="Roboto Black"/>
              <a:ea typeface="Roboto Black"/>
            </a:endParaRPr>
          </a:p>
          <a:p>
            <a:pPr marL="0" indent="0" algn="just">
              <a:lnSpc>
                <a:spcPct val="100000"/>
              </a:lnSpc>
              <a:buNone/>
            </a:pPr>
            <a:r>
              <a:rPr lang="en-GB" sz="2400">
                <a:solidFill>
                  <a:srgbClr val="000000"/>
                </a:solidFill>
                <a:latin typeface="Segoe UI Light"/>
                <a:cs typeface="Segoe UI Light"/>
              </a:rPr>
              <a:t>Physical challenges when trying to access services when travelling to the institutions and moving inside them:</a:t>
            </a:r>
            <a:endParaRPr lang="en-US" sz="2400">
              <a:solidFill>
                <a:srgbClr val="000000"/>
              </a:solidFill>
              <a:latin typeface="Segoe UI Light"/>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Institutions located far from the place of residence</a:t>
            </a:r>
            <a:endParaRPr lang="en-US" sz="2400">
              <a:solidFill>
                <a:srgbClr val="000000"/>
              </a:solidFill>
              <a:latin typeface="Segoe UI Light"/>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Limited public transport connections in rural areas, not adapted for persons with disability</a:t>
            </a:r>
            <a:endParaRPr lang="en-GB" sz="2400">
              <a:solidFill>
                <a:srgbClr val="000000"/>
              </a:solidFill>
            </a:endParaRPr>
          </a:p>
          <a:p>
            <a:pPr marL="342900" indent="-342900" algn="just">
              <a:lnSpc>
                <a:spcPct val="100000"/>
              </a:lnSpc>
              <a:buFont typeface="Arial,Sans-Serif"/>
              <a:buChar char="•"/>
            </a:pPr>
            <a:r>
              <a:rPr lang="en-GB" sz="2400">
                <a:latin typeface="Segoe UI Light"/>
                <a:cs typeface="Segoe UI Light"/>
              </a:rPr>
              <a:t>Numerous institutions not adapted for persons with disability</a:t>
            </a:r>
            <a:endParaRPr lang="en-GB" sz="2400"/>
          </a:p>
          <a:p>
            <a:pPr marL="342900" indent="-342900" algn="just">
              <a:lnSpc>
                <a:spcPct val="100000"/>
              </a:lnSpc>
              <a:buFont typeface="Arial,Sans-Serif"/>
              <a:buChar char="•"/>
            </a:pPr>
            <a:r>
              <a:rPr lang="en-GB" sz="2400">
                <a:solidFill>
                  <a:srgbClr val="000000"/>
                </a:solidFill>
                <a:latin typeface="Segoe UI Light"/>
                <a:ea typeface="Roboto Black"/>
                <a:cs typeface="Segoe UI Light"/>
              </a:rPr>
              <a:t>Limited access to the bomb shelters at the facilities</a:t>
            </a:r>
            <a:endParaRPr lang="en-GB" sz="2400">
              <a:solidFill>
                <a:srgbClr val="000000"/>
              </a:solidFill>
              <a:ea typeface="Roboto Black"/>
            </a:endParaRPr>
          </a:p>
          <a:p>
            <a:pPr marL="342900" indent="-342900" algn="just">
              <a:lnSpc>
                <a:spcPct val="100000"/>
              </a:lnSpc>
              <a:buFont typeface="Arial,Sans-Serif"/>
              <a:buChar char="•"/>
            </a:pPr>
            <a:endParaRPr lang="en-GB" sz="2400">
              <a:solidFill>
                <a:srgbClr val="000000"/>
              </a:solidFill>
              <a:ea typeface="Roboto Black"/>
            </a:endParaRPr>
          </a:p>
          <a:p>
            <a:pPr marL="0" indent="0" algn="just">
              <a:lnSpc>
                <a:spcPct val="100000"/>
              </a:lnSpc>
              <a:buNone/>
            </a:pPr>
            <a:r>
              <a:rPr lang="en-GB" sz="2400">
                <a:solidFill>
                  <a:srgbClr val="EE5859"/>
                </a:solidFill>
                <a:latin typeface="Roboto Black"/>
                <a:ea typeface="Roboto Black"/>
                <a:cs typeface="Segoe UI Light"/>
              </a:rPr>
              <a:t>Vulnerable groups</a:t>
            </a:r>
            <a:endParaRPr lang="en-GB" sz="2400">
              <a:solidFill>
                <a:srgbClr val="000000"/>
              </a:solidFill>
              <a:latin typeface="Roboto Black"/>
              <a:ea typeface="Roboto Black"/>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People with disability</a:t>
            </a:r>
            <a:endParaRPr lang="en-US" sz="2400">
              <a:solidFill>
                <a:srgbClr val="000000"/>
              </a:solidFill>
              <a:latin typeface="Segoe UI Light"/>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Veterans residing in rural areas</a:t>
            </a:r>
            <a:endParaRPr lang="en-GB" sz="2400"/>
          </a:p>
        </p:txBody>
      </p:sp>
      <p:sp>
        <p:nvSpPr>
          <p:cNvPr id="15" name="Rectangle 1">
            <a:extLst>
              <a:ext uri="{FF2B5EF4-FFF2-40B4-BE49-F238E27FC236}">
                <a16:creationId xmlns:a16="http://schemas.microsoft.com/office/drawing/2014/main" id="{80B0793A-0467-CCDF-FA28-904D0DE2CD17}"/>
              </a:ext>
            </a:extLst>
          </p:cNvPr>
          <p:cNvSpPr/>
          <p:nvPr/>
        </p:nvSpPr>
        <p:spPr>
          <a:xfrm>
            <a:off x="469347" y="1590260"/>
            <a:ext cx="3876261" cy="4726608"/>
          </a:xfrm>
          <a:prstGeom prst="roundRect">
            <a:avLst/>
          </a:prstGeom>
          <a:ln>
            <a:solidFill>
              <a:srgbClr val="EE585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just"/>
            <a:r>
              <a:rPr lang="en-US" sz="2200" b="1">
                <a:cs typeface="Segoe UI Light"/>
              </a:rPr>
              <a:t>Opinions diverged</a:t>
            </a:r>
            <a:r>
              <a:rPr lang="en-US" sz="2200">
                <a:cs typeface="Segoe UI Light"/>
              </a:rPr>
              <a:t> – some faced physical challenges, while others reported that the services were in an appropriate proximity, well-connected by public transport and adjusted for persons with disability. </a:t>
            </a:r>
          </a:p>
          <a:p>
            <a:pPr algn="just"/>
            <a:endParaRPr lang="en-US" sz="2200">
              <a:cs typeface="Segoe UI Light"/>
            </a:endParaRPr>
          </a:p>
          <a:p>
            <a:pPr algn="just"/>
            <a:r>
              <a:rPr lang="en-US" sz="2200">
                <a:cs typeface="Segoe UI Light"/>
              </a:rPr>
              <a:t>Most reported that the facilities were </a:t>
            </a:r>
            <a:r>
              <a:rPr lang="en-US" sz="2200" b="1">
                <a:cs typeface="Segoe UI Light"/>
              </a:rPr>
              <a:t>safe</a:t>
            </a:r>
            <a:r>
              <a:rPr lang="en-US" sz="2200">
                <a:cs typeface="Segoe UI Light"/>
              </a:rPr>
              <a:t>.</a:t>
            </a:r>
            <a:endParaRPr lang="en-US" sz="2200"/>
          </a:p>
        </p:txBody>
      </p:sp>
    </p:spTree>
    <p:extLst>
      <p:ext uri="{BB962C8B-B14F-4D97-AF65-F5344CB8AC3E}">
        <p14:creationId xmlns:p14="http://schemas.microsoft.com/office/powerpoint/2010/main" val="311078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99828-BAB5-C079-573F-55B0E042027D}"/>
              </a:ext>
            </a:extLst>
          </p:cNvPr>
          <p:cNvSpPr>
            <a:spLocks noGrp="1"/>
          </p:cNvSpPr>
          <p:nvPr>
            <p:ph type="title"/>
          </p:nvPr>
        </p:nvSpPr>
        <p:spPr>
          <a:xfrm>
            <a:off x="530943" y="2332605"/>
            <a:ext cx="3667877" cy="2192791"/>
          </a:xfrm>
        </p:spPr>
        <p:txBody>
          <a:bodyPr vert="horz" lIns="91440" tIns="45720" rIns="91440" bIns="45720" rtlCol="0" anchor="ctr">
            <a:noAutofit/>
          </a:bodyPr>
          <a:lstStyle/>
          <a:p>
            <a:pPr algn="just"/>
            <a:r>
              <a:rPr lang="en-US" sz="1800">
                <a:latin typeface="Segoe UI Light"/>
                <a:cs typeface="Segoe UI Light"/>
              </a:rPr>
              <a:t>‘</a:t>
            </a:r>
            <a:r>
              <a:rPr lang="en-US" sz="1800" i="1">
                <a:latin typeface="Segoe UI Light"/>
                <a:cs typeface="Segoe UI Light"/>
              </a:rPr>
              <a:t>In the hospitals I went to, there were those that did not have elevators. […] I didn't know how to get to the 3rd floor of the hospital in a wheelchair, no one could help me in this matter. In the hospital, I also have to go around many rooms, put stamps in some, signatures in others, etc., and it is difficult for me to move</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civilian prior to February 2022</a:t>
            </a:r>
            <a:endParaRPr lang="en-US">
              <a:latin typeface="Segoe UI Light"/>
              <a:cs typeface="Segoe UI Light"/>
            </a:endParaRPr>
          </a:p>
        </p:txBody>
      </p:sp>
      <p:pic>
        <p:nvPicPr>
          <p:cNvPr id="2" name="Picture 1">
            <a:extLst>
              <a:ext uri="{FF2B5EF4-FFF2-40B4-BE49-F238E27FC236}">
                <a16:creationId xmlns:a16="http://schemas.microsoft.com/office/drawing/2014/main" id="{6B3585AA-13F8-5E94-8FEC-39B70FFBB0F3}"/>
              </a:ext>
            </a:extLst>
          </p:cNvPr>
          <p:cNvPicPr>
            <a:picLocks noChangeAspect="1"/>
          </p:cNvPicPr>
          <p:nvPr/>
        </p:nvPicPr>
        <p:blipFill rotWithShape="1">
          <a:blip r:embed="rId2">
            <a:extLst>
              <a:ext uri="{28A0092B-C50C-407E-A947-70E740481C1C}">
                <a14:useLocalDpi xmlns:a14="http://schemas.microsoft.com/office/drawing/2010/main" val="0"/>
              </a:ext>
            </a:extLst>
          </a:blip>
          <a:srcRect l="710" t="172" r="20202" b="-172"/>
          <a:stretch/>
        </p:blipFill>
        <p:spPr>
          <a:xfrm>
            <a:off x="4827639" y="530941"/>
            <a:ext cx="7086769" cy="5968181"/>
          </a:xfrm>
          <a:prstGeom prst="rect">
            <a:avLst/>
          </a:prstGeom>
          <a:noFill/>
        </p:spPr>
      </p:pic>
      <p:sp>
        <p:nvSpPr>
          <p:cNvPr id="5" name="Subtitle 5">
            <a:extLst>
              <a:ext uri="{FF2B5EF4-FFF2-40B4-BE49-F238E27FC236}">
                <a16:creationId xmlns:a16="http://schemas.microsoft.com/office/drawing/2014/main" id="{3A51E4CB-1067-F95C-124D-5B485D97D034}"/>
              </a:ext>
            </a:extLst>
          </p:cNvPr>
          <p:cNvSpPr txBox="1">
            <a:spLocks/>
          </p:cNvSpPr>
          <p:nvPr/>
        </p:nvSpPr>
        <p:spPr>
          <a:xfrm rot="5400000">
            <a:off x="10923613" y="5395433"/>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4248776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75521-05F2-62D6-6C2F-DA16379AC4E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F44CE8-2CA0-AF1B-AA81-4730C5C09914}"/>
              </a:ext>
            </a:extLst>
          </p:cNvPr>
          <p:cNvSpPr>
            <a:spLocks noGrp="1"/>
          </p:cNvSpPr>
          <p:nvPr>
            <p:ph type="title"/>
          </p:nvPr>
        </p:nvSpPr>
        <p:spPr/>
        <p:txBody>
          <a:bodyPr/>
          <a:lstStyle/>
          <a:p>
            <a:r>
              <a:rPr lang="en-GB" sz="4000">
                <a:latin typeface="Roboto Condensed"/>
                <a:ea typeface="Roboto Condensed"/>
                <a:cs typeface="Roboto Condensed"/>
              </a:rPr>
              <a:t>Financial accessibility</a:t>
            </a:r>
            <a:endParaRPr lang="en-CH">
              <a:solidFill>
                <a:srgbClr val="58585A"/>
              </a:solidFill>
            </a:endParaRPr>
          </a:p>
        </p:txBody>
      </p:sp>
      <p:sp>
        <p:nvSpPr>
          <p:cNvPr id="3" name="Content Placeholder 2">
            <a:extLst>
              <a:ext uri="{FF2B5EF4-FFF2-40B4-BE49-F238E27FC236}">
                <a16:creationId xmlns:a16="http://schemas.microsoft.com/office/drawing/2014/main" id="{C63BCC40-FD58-49FB-A9A3-41CF77E8DFBB}"/>
              </a:ext>
            </a:extLst>
          </p:cNvPr>
          <p:cNvSpPr>
            <a:spLocks noGrp="1"/>
          </p:cNvSpPr>
          <p:nvPr>
            <p:ph sz="quarter" idx="10"/>
          </p:nvPr>
        </p:nvSpPr>
        <p:spPr>
          <a:xfrm>
            <a:off x="4734730" y="1594726"/>
            <a:ext cx="6995453" cy="5197807"/>
          </a:xfrm>
        </p:spPr>
        <p:txBody>
          <a:bodyPr vert="horz" lIns="91440" tIns="45720" rIns="91440" bIns="45720" rtlCol="0" anchor="t">
            <a:normAutofit fontScale="92500" lnSpcReduction="20000"/>
          </a:bodyPr>
          <a:lstStyle/>
          <a:p>
            <a:pPr marL="0" indent="0" algn="just">
              <a:lnSpc>
                <a:spcPct val="100000"/>
              </a:lnSpc>
              <a:buNone/>
            </a:pPr>
            <a:r>
              <a:rPr lang="en-GB" sz="2400">
                <a:solidFill>
                  <a:srgbClr val="EE5859"/>
                </a:solidFill>
                <a:latin typeface="Roboto Black"/>
                <a:ea typeface="Roboto Black"/>
                <a:cs typeface="Segoe UI Light"/>
              </a:rPr>
              <a:t>Issues faced</a:t>
            </a:r>
            <a:endParaRPr lang="en-US" sz="2400">
              <a:latin typeface="Roboto Black"/>
              <a:ea typeface="Roboto Black"/>
            </a:endParaRPr>
          </a:p>
          <a:p>
            <a:pPr marL="342900" indent="-342900" algn="just">
              <a:lnSpc>
                <a:spcPct val="100000"/>
              </a:lnSpc>
              <a:buFont typeface="Arial,Sans-Serif"/>
              <a:buChar char="•"/>
            </a:pPr>
            <a:r>
              <a:rPr lang="en-GB" sz="2400">
                <a:solidFill>
                  <a:srgbClr val="000000"/>
                </a:solidFill>
                <a:latin typeface="Segoe UI Light"/>
                <a:cs typeface="Segoe UI Light"/>
              </a:rPr>
              <a:t>Veterans reportedly had to pay for some services (incl. MHPSS, dental and other medical services)</a:t>
            </a:r>
            <a:endParaRPr lang="en-US" sz="2400">
              <a:solidFill>
                <a:srgbClr val="000000"/>
              </a:solidFill>
              <a:latin typeface="Segoe UI Light"/>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Some healthcare services deemed unaffordable</a:t>
            </a:r>
            <a:endParaRPr lang="en-GB" sz="2400">
              <a:solidFill>
                <a:srgbClr val="000000"/>
              </a:solidFill>
            </a:endParaRPr>
          </a:p>
          <a:p>
            <a:pPr marL="342900" indent="-342900" algn="just">
              <a:lnSpc>
                <a:spcPct val="100000"/>
              </a:lnSpc>
              <a:buFont typeface="Arial,Sans-Serif"/>
              <a:buChar char="•"/>
            </a:pPr>
            <a:r>
              <a:rPr lang="en-GB" sz="2400">
                <a:latin typeface="Segoe UI Light"/>
                <a:cs typeface="Segoe UI Light"/>
              </a:rPr>
              <a:t>Difference in quality between private clinics and the public healthcare system</a:t>
            </a:r>
            <a:endParaRPr lang="en-GB" sz="2400"/>
          </a:p>
          <a:p>
            <a:pPr marL="342900" indent="-342900" algn="just">
              <a:lnSpc>
                <a:spcPct val="100000"/>
              </a:lnSpc>
              <a:buFont typeface="Arial,Sans-Serif"/>
              <a:buChar char="•"/>
            </a:pPr>
            <a:r>
              <a:rPr lang="en-GB" sz="2400">
                <a:solidFill>
                  <a:srgbClr val="000000"/>
                </a:solidFill>
                <a:latin typeface="Segoe UI Light"/>
                <a:ea typeface="Roboto Black"/>
                <a:cs typeface="Segoe UI Light"/>
              </a:rPr>
              <a:t>Confusion over services available to the veterans free of charge</a:t>
            </a:r>
            <a:endParaRPr lang="en-GB" sz="2400">
              <a:solidFill>
                <a:srgbClr val="000000"/>
              </a:solidFill>
              <a:ea typeface="Roboto Black"/>
            </a:endParaRPr>
          </a:p>
          <a:p>
            <a:pPr marL="342900" indent="-342900" algn="just">
              <a:lnSpc>
                <a:spcPct val="100000"/>
              </a:lnSpc>
              <a:buFont typeface="Arial,Sans-Serif"/>
              <a:buChar char="•"/>
            </a:pPr>
            <a:endParaRPr lang="en-GB" sz="2400">
              <a:solidFill>
                <a:srgbClr val="000000"/>
              </a:solidFill>
              <a:ea typeface="Roboto Black"/>
            </a:endParaRPr>
          </a:p>
          <a:p>
            <a:pPr marL="0" indent="0" algn="just">
              <a:lnSpc>
                <a:spcPct val="100000"/>
              </a:lnSpc>
              <a:buNone/>
            </a:pPr>
            <a:r>
              <a:rPr lang="en-GB" sz="2400">
                <a:solidFill>
                  <a:srgbClr val="EE5859"/>
                </a:solidFill>
                <a:latin typeface="Roboto Black"/>
                <a:ea typeface="Roboto Black"/>
                <a:cs typeface="Segoe UI Light"/>
              </a:rPr>
              <a:t>Vulnerable groups</a:t>
            </a:r>
            <a:endParaRPr lang="en-GB" sz="2400">
              <a:solidFill>
                <a:srgbClr val="000000"/>
              </a:solidFill>
              <a:latin typeface="Roboto Black"/>
              <a:ea typeface="Roboto Black"/>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Unemployed; those in a challenging financial situation</a:t>
            </a:r>
          </a:p>
          <a:p>
            <a:pPr marL="0" indent="0" algn="just">
              <a:lnSpc>
                <a:spcPct val="100000"/>
              </a:lnSpc>
              <a:buNone/>
            </a:pPr>
            <a:r>
              <a:rPr lang="en-GB" sz="2400">
                <a:latin typeface="Segoe UI Light"/>
                <a:cs typeface="Segoe UI Light"/>
              </a:rPr>
              <a:t>'</a:t>
            </a:r>
            <a:r>
              <a:rPr lang="en-GB" sz="2400" i="1">
                <a:latin typeface="Segoe UI Light"/>
                <a:cs typeface="Segoe UI Light"/>
              </a:rPr>
              <a:t>If the services are expensive, it means that they are not available to me</a:t>
            </a:r>
            <a:r>
              <a:rPr lang="en-GB" sz="2400">
                <a:latin typeface="Segoe UI Light"/>
                <a:cs typeface="Segoe UI Light"/>
              </a:rPr>
              <a:t>'. - Veteran, 40-60, male, disability, served between 2014-2022, civilian prior to military service</a:t>
            </a:r>
            <a:endParaRPr lang="en-GB" sz="2400"/>
          </a:p>
        </p:txBody>
      </p:sp>
      <p:sp>
        <p:nvSpPr>
          <p:cNvPr id="15" name="Rectangle 1">
            <a:extLst>
              <a:ext uri="{FF2B5EF4-FFF2-40B4-BE49-F238E27FC236}">
                <a16:creationId xmlns:a16="http://schemas.microsoft.com/office/drawing/2014/main" id="{0172A5E7-0299-DAE2-5D3C-97F080EB0985}"/>
              </a:ext>
            </a:extLst>
          </p:cNvPr>
          <p:cNvSpPr/>
          <p:nvPr/>
        </p:nvSpPr>
        <p:spPr>
          <a:xfrm>
            <a:off x="469347" y="1590260"/>
            <a:ext cx="3876261" cy="4726608"/>
          </a:xfrm>
          <a:prstGeom prst="roundRect">
            <a:avLst/>
          </a:prstGeom>
          <a:ln>
            <a:solidFill>
              <a:srgbClr val="EE585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just"/>
            <a:r>
              <a:rPr lang="en-US" sz="2200" b="1">
                <a:cs typeface="Segoe UI Light"/>
              </a:rPr>
              <a:t>Opinions diverged</a:t>
            </a:r>
            <a:r>
              <a:rPr lang="en-US" sz="2200">
                <a:cs typeface="Segoe UI Light"/>
              </a:rPr>
              <a:t> – some reported that services (e.g., healthcare) were often free of charge for the veterans, while others reported that they were unaffordable.</a:t>
            </a:r>
            <a:endParaRPr lang="en-US"/>
          </a:p>
          <a:p>
            <a:pPr algn="just"/>
            <a:endParaRPr lang="en-US" sz="2200">
              <a:cs typeface="Segoe UI Light"/>
            </a:endParaRPr>
          </a:p>
          <a:p>
            <a:pPr algn="just"/>
            <a:r>
              <a:rPr lang="en-US" sz="2200">
                <a:cs typeface="Segoe UI Light"/>
              </a:rPr>
              <a:t>Some noted a </a:t>
            </a:r>
            <a:r>
              <a:rPr lang="en-US" sz="2200" b="1">
                <a:cs typeface="Segoe UI Light"/>
              </a:rPr>
              <a:t>difference in quality</a:t>
            </a:r>
            <a:r>
              <a:rPr lang="en-US" sz="2200">
                <a:cs typeface="Segoe UI Light"/>
              </a:rPr>
              <a:t> between state-funded and private medical services.</a:t>
            </a:r>
            <a:endParaRPr lang="en-US" sz="2200"/>
          </a:p>
        </p:txBody>
      </p:sp>
    </p:spTree>
    <p:extLst>
      <p:ext uri="{BB962C8B-B14F-4D97-AF65-F5344CB8AC3E}">
        <p14:creationId xmlns:p14="http://schemas.microsoft.com/office/powerpoint/2010/main" val="414259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BC9F7-C209-6DEC-8A88-65A8203224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C60965-609F-57FE-A2D1-EC2D1B7B9BD8}"/>
              </a:ext>
            </a:extLst>
          </p:cNvPr>
          <p:cNvSpPr>
            <a:spLocks noGrp="1"/>
          </p:cNvSpPr>
          <p:nvPr>
            <p:ph type="title"/>
          </p:nvPr>
        </p:nvSpPr>
        <p:spPr/>
        <p:txBody>
          <a:bodyPr/>
          <a:lstStyle/>
          <a:p>
            <a:r>
              <a:rPr lang="en-GB" sz="4000">
                <a:latin typeface="Roboto Condensed"/>
                <a:ea typeface="Roboto Condensed"/>
                <a:cs typeface="Roboto Condensed"/>
              </a:rPr>
              <a:t>Information accessibility</a:t>
            </a:r>
            <a:endParaRPr lang="en-CH">
              <a:solidFill>
                <a:srgbClr val="58585A"/>
              </a:solidFill>
            </a:endParaRPr>
          </a:p>
        </p:txBody>
      </p:sp>
      <p:sp>
        <p:nvSpPr>
          <p:cNvPr id="3" name="Content Placeholder 2">
            <a:extLst>
              <a:ext uri="{FF2B5EF4-FFF2-40B4-BE49-F238E27FC236}">
                <a16:creationId xmlns:a16="http://schemas.microsoft.com/office/drawing/2014/main" id="{E01246C3-A2F5-8746-6EA5-69D1B64FDF5C}"/>
              </a:ext>
            </a:extLst>
          </p:cNvPr>
          <p:cNvSpPr>
            <a:spLocks noGrp="1"/>
          </p:cNvSpPr>
          <p:nvPr>
            <p:ph sz="quarter" idx="10"/>
          </p:nvPr>
        </p:nvSpPr>
        <p:spPr>
          <a:xfrm>
            <a:off x="4734730" y="1594726"/>
            <a:ext cx="6995453" cy="4809619"/>
          </a:xfrm>
        </p:spPr>
        <p:txBody>
          <a:bodyPr vert="horz" lIns="91440" tIns="45720" rIns="91440" bIns="45720" rtlCol="0" anchor="t">
            <a:normAutofit lnSpcReduction="10000"/>
          </a:bodyPr>
          <a:lstStyle/>
          <a:p>
            <a:pPr marL="0" indent="0" algn="just">
              <a:lnSpc>
                <a:spcPct val="100000"/>
              </a:lnSpc>
              <a:buNone/>
            </a:pPr>
            <a:r>
              <a:rPr lang="en-GB" sz="2200">
                <a:solidFill>
                  <a:srgbClr val="EE5859"/>
                </a:solidFill>
                <a:latin typeface="Roboto Black"/>
                <a:ea typeface="Roboto Black"/>
                <a:cs typeface="Segoe UI Light"/>
              </a:rPr>
              <a:t>Issues faced</a:t>
            </a:r>
            <a:endParaRPr lang="en-US" sz="2200">
              <a:latin typeface="Roboto Black"/>
              <a:ea typeface="Roboto Black"/>
            </a:endParaRPr>
          </a:p>
          <a:p>
            <a:pPr marL="342900" indent="-342900" algn="just">
              <a:lnSpc>
                <a:spcPct val="100000"/>
              </a:lnSpc>
              <a:buFont typeface="Arial,Sans-Serif"/>
              <a:buChar char="•"/>
            </a:pPr>
            <a:r>
              <a:rPr lang="en-GB" sz="2200">
                <a:solidFill>
                  <a:srgbClr val="000000"/>
                </a:solidFill>
                <a:latin typeface="Segoe UI Light"/>
                <a:cs typeface="Segoe UI Light"/>
              </a:rPr>
              <a:t>Lack of comprehensive information campaigns and sources, veterans having to find information on their own</a:t>
            </a:r>
          </a:p>
          <a:p>
            <a:pPr marL="342900" indent="-342900" algn="just">
              <a:lnSpc>
                <a:spcPct val="100000"/>
              </a:lnSpc>
              <a:buFont typeface="Arial,Sans-Serif"/>
              <a:buChar char="•"/>
            </a:pPr>
            <a:r>
              <a:rPr lang="en-GB" sz="2200">
                <a:solidFill>
                  <a:srgbClr val="000000"/>
                </a:solidFill>
                <a:latin typeface="Segoe UI Light"/>
                <a:cs typeface="Segoe UI Light"/>
              </a:rPr>
              <a:t>Incomplete or inaccurate information</a:t>
            </a:r>
            <a:endParaRPr lang="en-US" sz="2200">
              <a:solidFill>
                <a:srgbClr val="000000"/>
              </a:solidFill>
              <a:latin typeface="Segoe UI Light"/>
              <a:cs typeface="Segoe UI Light"/>
            </a:endParaRPr>
          </a:p>
          <a:p>
            <a:pPr marL="342900" indent="-342900" algn="just">
              <a:lnSpc>
                <a:spcPct val="100000"/>
              </a:lnSpc>
              <a:buFont typeface="Arial,Sans-Serif"/>
              <a:buChar char="•"/>
            </a:pPr>
            <a:r>
              <a:rPr lang="en-GB" sz="2200">
                <a:solidFill>
                  <a:srgbClr val="000000"/>
                </a:solidFill>
                <a:latin typeface="Segoe UI Light"/>
                <a:cs typeface="Segoe UI Light"/>
              </a:rPr>
              <a:t>Frequently limited awareness of available services and relevant access paths</a:t>
            </a:r>
            <a:endParaRPr lang="en-GB" sz="2200">
              <a:solidFill>
                <a:srgbClr val="000000"/>
              </a:solidFill>
            </a:endParaRPr>
          </a:p>
          <a:p>
            <a:pPr marL="0" indent="0" algn="just">
              <a:lnSpc>
                <a:spcPct val="100000"/>
              </a:lnSpc>
              <a:buNone/>
            </a:pPr>
            <a:endParaRPr lang="en-GB" sz="2200">
              <a:solidFill>
                <a:srgbClr val="000000"/>
              </a:solidFill>
              <a:latin typeface="Segoe UI Light"/>
              <a:ea typeface="Roboto Black"/>
              <a:cs typeface="Segoe UI Light"/>
            </a:endParaRPr>
          </a:p>
          <a:p>
            <a:pPr marL="0" indent="0" algn="just">
              <a:lnSpc>
                <a:spcPct val="100000"/>
              </a:lnSpc>
              <a:buNone/>
            </a:pPr>
            <a:r>
              <a:rPr lang="en-GB" sz="2200">
                <a:solidFill>
                  <a:srgbClr val="EE5859"/>
                </a:solidFill>
                <a:latin typeface="Roboto Black"/>
                <a:ea typeface="Roboto Black"/>
                <a:cs typeface="Segoe UI Light"/>
              </a:rPr>
              <a:t>Common sources of information</a:t>
            </a:r>
            <a:endParaRPr lang="en-GB" sz="2200">
              <a:solidFill>
                <a:srgbClr val="000000"/>
              </a:solidFill>
              <a:latin typeface="Roboto Black"/>
              <a:ea typeface="Roboto Black"/>
              <a:cs typeface="Segoe UI Light"/>
            </a:endParaRPr>
          </a:p>
          <a:p>
            <a:pPr marL="342900" indent="-342900" algn="just">
              <a:lnSpc>
                <a:spcPct val="100000"/>
              </a:lnSpc>
              <a:buFont typeface="Arial,Sans-Serif"/>
              <a:buChar char="•"/>
            </a:pPr>
            <a:r>
              <a:rPr lang="en-GB" sz="2200">
                <a:solidFill>
                  <a:srgbClr val="000000"/>
                </a:solidFill>
                <a:latin typeface="Segoe UI Light"/>
                <a:cs typeface="Segoe UI Light"/>
              </a:rPr>
              <a:t>Personal networks (family and friends)</a:t>
            </a:r>
          </a:p>
          <a:p>
            <a:pPr marL="342900" indent="-342900" algn="just">
              <a:lnSpc>
                <a:spcPct val="100000"/>
              </a:lnSpc>
              <a:buFont typeface="Arial,Sans-Serif"/>
              <a:buChar char="•"/>
            </a:pPr>
            <a:r>
              <a:rPr lang="en-GB" sz="2200">
                <a:latin typeface="Segoe UI Light"/>
                <a:cs typeface="Segoe UI Light"/>
              </a:rPr>
              <a:t>Social media (incl. veterans' groups)</a:t>
            </a:r>
          </a:p>
          <a:p>
            <a:pPr marL="342900" indent="-342900" algn="just">
              <a:lnSpc>
                <a:spcPct val="100000"/>
              </a:lnSpc>
              <a:buFont typeface="Arial,Sans-Serif"/>
              <a:buChar char="•"/>
            </a:pPr>
            <a:r>
              <a:rPr lang="en-GB" sz="2200">
                <a:latin typeface="Segoe UI Light"/>
                <a:cs typeface="Segoe UI Light"/>
              </a:rPr>
              <a:t>Internet websites (incl. of service providers)</a:t>
            </a:r>
            <a:endParaRPr lang="en-GB" sz="2200"/>
          </a:p>
        </p:txBody>
      </p:sp>
      <p:sp>
        <p:nvSpPr>
          <p:cNvPr id="15" name="Rectangle 1">
            <a:extLst>
              <a:ext uri="{FF2B5EF4-FFF2-40B4-BE49-F238E27FC236}">
                <a16:creationId xmlns:a16="http://schemas.microsoft.com/office/drawing/2014/main" id="{D6C060EC-618A-8F9C-E0A8-DDF0EAC2AEB9}"/>
              </a:ext>
            </a:extLst>
          </p:cNvPr>
          <p:cNvSpPr/>
          <p:nvPr/>
        </p:nvSpPr>
        <p:spPr>
          <a:xfrm>
            <a:off x="469347" y="1590260"/>
            <a:ext cx="3876261" cy="4726608"/>
          </a:xfrm>
          <a:prstGeom prst="roundRect">
            <a:avLst/>
          </a:prstGeom>
          <a:ln>
            <a:solidFill>
              <a:srgbClr val="EE585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just"/>
            <a:r>
              <a:rPr lang="en-US" sz="2200">
                <a:cs typeface="Segoe UI Light"/>
              </a:rPr>
              <a:t>The </a:t>
            </a:r>
            <a:r>
              <a:rPr lang="en-US" sz="2200" b="1">
                <a:cs typeface="Segoe UI Light"/>
              </a:rPr>
              <a:t>majority</a:t>
            </a:r>
            <a:r>
              <a:rPr lang="en-US" sz="2200">
                <a:cs typeface="Segoe UI Light"/>
              </a:rPr>
              <a:t> reported that information was </a:t>
            </a:r>
            <a:r>
              <a:rPr lang="en-US" sz="2200" b="1">
                <a:cs typeface="Segoe UI Light"/>
              </a:rPr>
              <a:t>poorly communicated</a:t>
            </a:r>
            <a:r>
              <a:rPr lang="en-US" sz="2200">
                <a:cs typeface="Segoe UI Light"/>
              </a:rPr>
              <a:t>, obstructing access to services.</a:t>
            </a:r>
          </a:p>
          <a:p>
            <a:pPr algn="just"/>
            <a:endParaRPr lang="en-US" sz="2200">
              <a:cs typeface="Segoe UI Light"/>
            </a:endParaRPr>
          </a:p>
          <a:p>
            <a:pPr algn="just"/>
            <a:r>
              <a:rPr lang="en-US" sz="2200">
                <a:cs typeface="Segoe UI Light"/>
              </a:rPr>
              <a:t>Some declared that access to information on services available to the veterans was sufficient (provided, e.g., by local </a:t>
            </a:r>
            <a:r>
              <a:rPr lang="en-US" sz="2200">
                <a:ea typeface="+mn-lt"/>
                <a:cs typeface="+mn-lt"/>
              </a:rPr>
              <a:t>Administrative Services </a:t>
            </a:r>
            <a:r>
              <a:rPr lang="en-US" sz="2200" err="1">
                <a:ea typeface="+mn-lt"/>
                <a:cs typeface="+mn-lt"/>
              </a:rPr>
              <a:t>Centres</a:t>
            </a:r>
            <a:r>
              <a:rPr lang="en-US" sz="2200">
                <a:ea typeface="+mn-lt"/>
                <a:cs typeface="+mn-lt"/>
              </a:rPr>
              <a:t>).</a:t>
            </a:r>
            <a:endParaRPr lang="en-GB">
              <a:cs typeface="Segoe UI Light"/>
            </a:endParaRPr>
          </a:p>
        </p:txBody>
      </p:sp>
    </p:spTree>
    <p:extLst>
      <p:ext uri="{BB962C8B-B14F-4D97-AF65-F5344CB8AC3E}">
        <p14:creationId xmlns:p14="http://schemas.microsoft.com/office/powerpoint/2010/main" val="141435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69DDF3-C2E0-8DB2-B060-356D214712DA}"/>
              </a:ext>
            </a:extLst>
          </p:cNvPr>
          <p:cNvSpPr>
            <a:spLocks noGrp="1"/>
          </p:cNvSpPr>
          <p:nvPr>
            <p:ph type="title"/>
          </p:nvPr>
        </p:nvSpPr>
        <p:spPr>
          <a:xfrm>
            <a:off x="530943" y="2332605"/>
            <a:ext cx="3667877" cy="2192791"/>
          </a:xfrm>
        </p:spPr>
        <p:txBody>
          <a:bodyPr vert="horz" lIns="91440" tIns="45720" rIns="91440" bIns="45720" rtlCol="0" anchor="ctr">
            <a:noAutofit/>
          </a:bodyPr>
          <a:lstStyle/>
          <a:p>
            <a:pPr algn="just"/>
            <a:r>
              <a:rPr lang="en-US" sz="1800">
                <a:latin typeface="Segoe UI Light"/>
                <a:cs typeface="Segoe UI Light"/>
              </a:rPr>
              <a:t>‘</a:t>
            </a:r>
            <a:r>
              <a:rPr lang="en-US" sz="1800" i="1">
                <a:latin typeface="Segoe UI Light"/>
                <a:cs typeface="Segoe UI Light"/>
              </a:rPr>
              <a:t>Now veterans really need some kind of information support in all institutions, and they lose their patience, because they don't understand where to go, what to do, and don't have a clear plan of action. […] And if we talk about awareness, then there are services, but there is no complete and clear information about them, people do not know how to get them</a:t>
            </a:r>
            <a:r>
              <a:rPr lang="en-US" sz="1800">
                <a:latin typeface="Segoe UI Light"/>
                <a:cs typeface="Segoe UI Light"/>
              </a:rPr>
              <a:t>’. </a:t>
            </a:r>
            <a:br>
              <a:rPr lang="en-US" sz="1800">
                <a:latin typeface="Segoe UI Light"/>
              </a:rPr>
            </a:br>
            <a:r>
              <a:rPr lang="en-US" sz="1800" b="1">
                <a:latin typeface="Segoe UI Light"/>
                <a:cs typeface="Segoe UI Light"/>
              </a:rPr>
              <a:t>- Veteran, 40-60, female, disability, civilian prior to February 2022</a:t>
            </a:r>
            <a:endParaRPr lang="en-US">
              <a:latin typeface="Segoe UI Light"/>
              <a:cs typeface="Segoe UI Light"/>
            </a:endParaRPr>
          </a:p>
        </p:txBody>
      </p:sp>
      <p:pic>
        <p:nvPicPr>
          <p:cNvPr id="4" name="Picture 3" descr="A person and child sitting on a bench&#10;&#10;Description automatically generated">
            <a:extLst>
              <a:ext uri="{FF2B5EF4-FFF2-40B4-BE49-F238E27FC236}">
                <a16:creationId xmlns:a16="http://schemas.microsoft.com/office/drawing/2014/main" id="{86D3CD35-8DCA-1128-4A10-1CA3A5914C7D}"/>
              </a:ext>
            </a:extLst>
          </p:cNvPr>
          <p:cNvPicPr>
            <a:picLocks noChangeAspect="1"/>
          </p:cNvPicPr>
          <p:nvPr/>
        </p:nvPicPr>
        <p:blipFill rotWithShape="1">
          <a:blip r:embed="rId2"/>
          <a:srcRect l="4492" t="-160" r="19144" b="320"/>
          <a:stretch/>
        </p:blipFill>
        <p:spPr>
          <a:xfrm>
            <a:off x="4856947" y="468923"/>
            <a:ext cx="6974465" cy="6078989"/>
          </a:xfrm>
          <a:prstGeom prst="rect">
            <a:avLst/>
          </a:prstGeom>
          <a:noFill/>
        </p:spPr>
      </p:pic>
      <p:sp>
        <p:nvSpPr>
          <p:cNvPr id="5" name="Subtitle 5">
            <a:extLst>
              <a:ext uri="{FF2B5EF4-FFF2-40B4-BE49-F238E27FC236}">
                <a16:creationId xmlns:a16="http://schemas.microsoft.com/office/drawing/2014/main" id="{873C0DB3-7752-B7ED-ACEF-29C232FE1BCC}"/>
              </a:ext>
            </a:extLst>
          </p:cNvPr>
          <p:cNvSpPr txBox="1">
            <a:spLocks/>
          </p:cNvSpPr>
          <p:nvPr/>
        </p:nvSpPr>
        <p:spPr>
          <a:xfrm rot="5400000">
            <a:off x="10848354" y="5442470"/>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2638991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3777-DFB9-F6A8-4F83-BC027B88B8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430B9B-FC5A-D007-FA1C-117C62368AA9}"/>
              </a:ext>
            </a:extLst>
          </p:cNvPr>
          <p:cNvSpPr>
            <a:spLocks noGrp="1"/>
          </p:cNvSpPr>
          <p:nvPr>
            <p:ph type="title"/>
          </p:nvPr>
        </p:nvSpPr>
        <p:spPr/>
        <p:txBody>
          <a:bodyPr/>
          <a:lstStyle/>
          <a:p>
            <a:r>
              <a:rPr lang="en-GB" sz="4000">
                <a:latin typeface="Roboto Condensed"/>
                <a:ea typeface="Roboto Condensed"/>
                <a:cs typeface="Roboto Condensed"/>
              </a:rPr>
              <a:t>Administrative accessibility</a:t>
            </a:r>
            <a:endParaRPr lang="en-CH">
              <a:solidFill>
                <a:srgbClr val="58585A"/>
              </a:solidFill>
            </a:endParaRPr>
          </a:p>
        </p:txBody>
      </p:sp>
      <p:sp>
        <p:nvSpPr>
          <p:cNvPr id="3" name="Content Placeholder 2">
            <a:extLst>
              <a:ext uri="{FF2B5EF4-FFF2-40B4-BE49-F238E27FC236}">
                <a16:creationId xmlns:a16="http://schemas.microsoft.com/office/drawing/2014/main" id="{5482034A-B9FF-7EEC-FF73-9945725CDE16}"/>
              </a:ext>
            </a:extLst>
          </p:cNvPr>
          <p:cNvSpPr>
            <a:spLocks noGrp="1"/>
          </p:cNvSpPr>
          <p:nvPr>
            <p:ph sz="quarter" idx="10"/>
          </p:nvPr>
        </p:nvSpPr>
        <p:spPr>
          <a:xfrm>
            <a:off x="4734730" y="1594726"/>
            <a:ext cx="6995453" cy="4809619"/>
          </a:xfrm>
        </p:spPr>
        <p:txBody>
          <a:bodyPr vert="horz" lIns="91440" tIns="45720" rIns="91440" bIns="45720" rtlCol="0" anchor="t">
            <a:normAutofit fontScale="92500" lnSpcReduction="20000"/>
          </a:bodyPr>
          <a:lstStyle/>
          <a:p>
            <a:pPr marL="0" indent="0" algn="just">
              <a:lnSpc>
                <a:spcPct val="100000"/>
              </a:lnSpc>
              <a:buNone/>
            </a:pPr>
            <a:r>
              <a:rPr lang="en-GB" sz="2400">
                <a:solidFill>
                  <a:srgbClr val="EE5859"/>
                </a:solidFill>
                <a:latin typeface="Roboto Black"/>
                <a:ea typeface="Roboto Black"/>
                <a:cs typeface="Segoe UI Light"/>
              </a:rPr>
              <a:t>Issues faced</a:t>
            </a:r>
            <a:endParaRPr lang="en-US" sz="2400">
              <a:latin typeface="Roboto Black"/>
              <a:ea typeface="Roboto Black"/>
            </a:endParaRPr>
          </a:p>
          <a:p>
            <a:pPr marL="342900" indent="-342900" algn="just">
              <a:lnSpc>
                <a:spcPct val="100000"/>
              </a:lnSpc>
              <a:buFont typeface="Arial,Sans-Serif"/>
              <a:buChar char="•"/>
            </a:pPr>
            <a:r>
              <a:rPr lang="en-GB" sz="2400">
                <a:solidFill>
                  <a:srgbClr val="000000"/>
                </a:solidFill>
                <a:latin typeface="Segoe UI Light"/>
                <a:cs typeface="Segoe UI Light"/>
              </a:rPr>
              <a:t>Underlying difficulty of registering as a veteran and/or a person with a disability</a:t>
            </a:r>
          </a:p>
          <a:p>
            <a:pPr marL="342900" indent="-342900" algn="just">
              <a:lnSpc>
                <a:spcPct val="100000"/>
              </a:lnSpc>
              <a:buFont typeface="Arial,Sans-Serif"/>
              <a:buChar char="•"/>
            </a:pPr>
            <a:r>
              <a:rPr lang="en-GB" sz="2400">
                <a:solidFill>
                  <a:srgbClr val="000000"/>
                </a:solidFill>
                <a:latin typeface="Segoe UI Light"/>
                <a:cs typeface="Segoe UI Light"/>
              </a:rPr>
              <a:t>Prolonged process and waiting times to access services/benefits</a:t>
            </a:r>
            <a:endParaRPr lang="en-GB" sz="2400">
              <a:solidFill>
                <a:srgbClr val="000000"/>
              </a:solidFill>
            </a:endParaRPr>
          </a:p>
          <a:p>
            <a:pPr marL="342900" indent="-342900" algn="just">
              <a:lnSpc>
                <a:spcPct val="100000"/>
              </a:lnSpc>
              <a:buFont typeface="Arial,Sans-Serif"/>
              <a:buChar char="•"/>
            </a:pPr>
            <a:r>
              <a:rPr lang="en-GB" sz="2400">
                <a:latin typeface="Segoe UI Light"/>
                <a:cs typeface="Segoe UI Light"/>
              </a:rPr>
              <a:t>Complexity of the process (e.g., involving multiple authorities)</a:t>
            </a:r>
            <a:endParaRPr lang="en-GB" sz="2400"/>
          </a:p>
          <a:p>
            <a:pPr marL="342900" indent="-342900" algn="just">
              <a:lnSpc>
                <a:spcPct val="100000"/>
              </a:lnSpc>
              <a:buFont typeface="Arial,Sans-Serif"/>
              <a:buChar char="•"/>
            </a:pPr>
            <a:r>
              <a:rPr lang="en-GB" sz="2400">
                <a:solidFill>
                  <a:srgbClr val="000000"/>
                </a:solidFill>
                <a:latin typeface="Segoe UI Light"/>
                <a:ea typeface="Roboto Black"/>
                <a:cs typeface="Segoe UI Light"/>
              </a:rPr>
              <a:t>Unclear application process and documentation requirements</a:t>
            </a:r>
            <a:endParaRPr lang="en-GB" sz="2400">
              <a:solidFill>
                <a:srgbClr val="000000"/>
              </a:solidFill>
              <a:ea typeface="Roboto Black"/>
            </a:endParaRPr>
          </a:p>
          <a:p>
            <a:pPr marL="342900" indent="-342900" algn="just">
              <a:lnSpc>
                <a:spcPct val="100000"/>
              </a:lnSpc>
              <a:buFont typeface="Arial,Sans-Serif"/>
              <a:buChar char="•"/>
            </a:pPr>
            <a:endParaRPr lang="en-GB" sz="2400">
              <a:solidFill>
                <a:srgbClr val="000000"/>
              </a:solidFill>
              <a:ea typeface="Roboto Black"/>
            </a:endParaRPr>
          </a:p>
          <a:p>
            <a:pPr marL="0" indent="0" algn="just">
              <a:lnSpc>
                <a:spcPct val="100000"/>
              </a:lnSpc>
              <a:buNone/>
            </a:pPr>
            <a:r>
              <a:rPr lang="en-GB" sz="2400">
                <a:solidFill>
                  <a:srgbClr val="EE5859"/>
                </a:solidFill>
                <a:latin typeface="Roboto Black"/>
                <a:ea typeface="Roboto Black"/>
                <a:cs typeface="Segoe UI Light"/>
              </a:rPr>
              <a:t>Vulnerable groups</a:t>
            </a:r>
            <a:endParaRPr lang="en-GB" sz="2400">
              <a:solidFill>
                <a:srgbClr val="000000"/>
              </a:solidFill>
              <a:latin typeface="Roboto Black"/>
              <a:ea typeface="Roboto Black"/>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Veterans initially registered in another oblast</a:t>
            </a:r>
            <a:endParaRPr lang="en-US" sz="2400">
              <a:solidFill>
                <a:srgbClr val="000000"/>
              </a:solidFill>
              <a:latin typeface="Segoe UI Light"/>
              <a:cs typeface="Segoe UI Light"/>
            </a:endParaRPr>
          </a:p>
          <a:p>
            <a:pPr marL="342900" indent="-342900" algn="just">
              <a:lnSpc>
                <a:spcPct val="100000"/>
              </a:lnSpc>
              <a:buFont typeface="Arial,Sans-Serif"/>
              <a:buChar char="•"/>
            </a:pPr>
            <a:r>
              <a:rPr lang="en-GB" sz="2400">
                <a:solidFill>
                  <a:srgbClr val="000000"/>
                </a:solidFill>
                <a:latin typeface="Segoe UI Light"/>
                <a:cs typeface="Segoe UI Light"/>
              </a:rPr>
              <a:t>People with disability</a:t>
            </a:r>
            <a:endParaRPr lang="en-GB" sz="2400"/>
          </a:p>
        </p:txBody>
      </p:sp>
      <p:sp>
        <p:nvSpPr>
          <p:cNvPr id="15" name="Rectangle 1">
            <a:extLst>
              <a:ext uri="{FF2B5EF4-FFF2-40B4-BE49-F238E27FC236}">
                <a16:creationId xmlns:a16="http://schemas.microsoft.com/office/drawing/2014/main" id="{CC9D0E50-3B45-65DD-32E6-F3DB67DCD853}"/>
              </a:ext>
            </a:extLst>
          </p:cNvPr>
          <p:cNvSpPr/>
          <p:nvPr/>
        </p:nvSpPr>
        <p:spPr>
          <a:xfrm>
            <a:off x="469347" y="1590260"/>
            <a:ext cx="3876261" cy="4726608"/>
          </a:xfrm>
          <a:prstGeom prst="roundRect">
            <a:avLst/>
          </a:prstGeom>
          <a:ln>
            <a:solidFill>
              <a:srgbClr val="EE585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just"/>
            <a:r>
              <a:rPr lang="en-US" sz="2000" b="1">
                <a:cs typeface="Segoe UI Light"/>
              </a:rPr>
              <a:t>Most</a:t>
            </a:r>
            <a:r>
              <a:rPr lang="en-US" sz="2000">
                <a:cs typeface="Segoe UI Light"/>
              </a:rPr>
              <a:t> veterans faced </a:t>
            </a:r>
            <a:r>
              <a:rPr lang="en-US" sz="2000" b="1">
                <a:cs typeface="Segoe UI Light"/>
              </a:rPr>
              <a:t>bureaucratic difficulties</a:t>
            </a:r>
            <a:r>
              <a:rPr lang="en-US" sz="2000">
                <a:cs typeface="Segoe UI Light"/>
              </a:rPr>
              <a:t> regarding the length and complexity of the process to access services.</a:t>
            </a:r>
          </a:p>
          <a:p>
            <a:pPr algn="just"/>
            <a:endParaRPr lang="en-US" sz="2000">
              <a:cs typeface="Segoe UI Light"/>
            </a:endParaRPr>
          </a:p>
          <a:p>
            <a:pPr algn="just"/>
            <a:r>
              <a:rPr lang="en-US" sz="2000">
                <a:cs typeface="Segoe UI Light"/>
              </a:rPr>
              <a:t>A minority did not encounter bureaucratic obstacles. </a:t>
            </a:r>
            <a:r>
              <a:rPr lang="en-US" sz="2000">
                <a:ea typeface="+mn-lt"/>
                <a:cs typeface="+mn-lt"/>
              </a:rPr>
              <a:t>Local ASCs began piloting the ‘I Am a Veteran’ </a:t>
            </a:r>
            <a:r>
              <a:rPr lang="en-US" sz="2000" err="1">
                <a:ea typeface="+mn-lt"/>
                <a:cs typeface="+mn-lt"/>
              </a:rPr>
              <a:t>programme</a:t>
            </a:r>
            <a:r>
              <a:rPr lang="en-US" sz="2000">
                <a:ea typeface="+mn-lt"/>
                <a:cs typeface="+mn-lt"/>
              </a:rPr>
              <a:t>, where veterans can receive a wide range of dedicated administrative services at a single location.</a:t>
            </a:r>
            <a:endParaRPr lang="en-US" sz="2000">
              <a:cs typeface="Segoe UI Light"/>
            </a:endParaRPr>
          </a:p>
        </p:txBody>
      </p:sp>
    </p:spTree>
    <p:extLst>
      <p:ext uri="{BB962C8B-B14F-4D97-AF65-F5344CB8AC3E}">
        <p14:creationId xmlns:p14="http://schemas.microsoft.com/office/powerpoint/2010/main" val="4110640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8708F373-42AE-7147-020E-7364EFC5B4AA}"/>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panose="02000000000000000000" pitchFamily="2" charset="0"/>
                <a:ea typeface="Roboto Black" panose="02000000000000000000" pitchFamily="2" charset="0"/>
                <a:cs typeface="Roboto Condensed" panose="02000000000000000000" pitchFamily="2" charset="0"/>
              </a:rPr>
              <a:t>01</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11" name="Title 4">
            <a:extLst>
              <a:ext uri="{FF2B5EF4-FFF2-40B4-BE49-F238E27FC236}">
                <a16:creationId xmlns:a16="http://schemas.microsoft.com/office/drawing/2014/main" id="{C87FA623-E9AE-8737-2000-82F298809F55}"/>
              </a:ext>
            </a:extLst>
          </p:cNvPr>
          <p:cNvSpPr txBox="1">
            <a:spLocks/>
          </p:cNvSpPr>
          <p:nvPr/>
        </p:nvSpPr>
        <p:spPr>
          <a:xfrm>
            <a:off x="2645080" y="2768252"/>
            <a:ext cx="6901841" cy="18868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5400">
                <a:solidFill>
                  <a:srgbClr val="58585A"/>
                </a:solidFill>
                <a:latin typeface="Roboto Condensed"/>
                <a:ea typeface="Roboto Condensed"/>
                <a:cs typeface="Roboto Condensed"/>
              </a:rPr>
              <a:t>Context</a:t>
            </a:r>
            <a:endParaRPr lang="en-CH" sz="54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1344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46B16-E26A-2C54-DAD0-4B66C00D04A1}"/>
              </a:ext>
            </a:extLst>
          </p:cNvPr>
          <p:cNvSpPr>
            <a:spLocks noGrp="1"/>
          </p:cNvSpPr>
          <p:nvPr>
            <p:ph type="title"/>
          </p:nvPr>
        </p:nvSpPr>
        <p:spPr>
          <a:xfrm>
            <a:off x="530943" y="2332605"/>
            <a:ext cx="3667877" cy="2192791"/>
          </a:xfrm>
        </p:spPr>
        <p:txBody>
          <a:bodyPr vert="horz" lIns="91440" tIns="45720" rIns="91440" bIns="45720" rtlCol="0" anchor="ctr">
            <a:noAutofit/>
          </a:bodyPr>
          <a:lstStyle/>
          <a:p>
            <a:pPr algn="just"/>
            <a:r>
              <a:rPr lang="en-US" sz="1800">
                <a:latin typeface="Segoe UI Light"/>
                <a:cs typeface="Segoe UI Light"/>
              </a:rPr>
              <a:t>'</a:t>
            </a:r>
            <a:r>
              <a:rPr lang="en-US" sz="1800" i="1">
                <a:latin typeface="Segoe UI Light"/>
                <a:cs typeface="Segoe UI Light"/>
              </a:rPr>
              <a:t>To obtain the status of a veteran, the bureaucracy is present. Some documents are missing, they fail to inform people when they apply for the first time that another package of documents is required, and I, as a person with a disability, cannot move at all after a serious injury. My mother submits documents for me on her own. And again, you have to wait 2-3 months for the documents to be reviewed. […] Without a certificate I cannot get any free public services</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civilian prior to February 2022</a:t>
            </a:r>
            <a:endParaRPr lang="en-US" sz="1800">
              <a:latin typeface="Segoe UI Light"/>
              <a:cs typeface="Segoe UI Light"/>
            </a:endParaRPr>
          </a:p>
        </p:txBody>
      </p:sp>
      <p:pic>
        <p:nvPicPr>
          <p:cNvPr id="2" name="Picture 1" descr="A group of people standing outside a building&#10;&#10;Description automatically generated">
            <a:extLst>
              <a:ext uri="{FF2B5EF4-FFF2-40B4-BE49-F238E27FC236}">
                <a16:creationId xmlns:a16="http://schemas.microsoft.com/office/drawing/2014/main" id="{B934EF70-8D43-2508-224D-C2E7DC661C38}"/>
              </a:ext>
            </a:extLst>
          </p:cNvPr>
          <p:cNvPicPr>
            <a:picLocks noChangeAspect="1"/>
          </p:cNvPicPr>
          <p:nvPr/>
        </p:nvPicPr>
        <p:blipFill rotWithShape="1">
          <a:blip r:embed="rId2"/>
          <a:srcRect l="8079" t="-164" r="12664" b="164"/>
          <a:stretch/>
        </p:blipFill>
        <p:spPr>
          <a:xfrm>
            <a:off x="4827639" y="530941"/>
            <a:ext cx="7095354" cy="5968245"/>
          </a:xfrm>
          <a:prstGeom prst="rect">
            <a:avLst/>
          </a:prstGeom>
          <a:noFill/>
        </p:spPr>
      </p:pic>
      <p:sp>
        <p:nvSpPr>
          <p:cNvPr id="5" name="Subtitle 5">
            <a:extLst>
              <a:ext uri="{FF2B5EF4-FFF2-40B4-BE49-F238E27FC236}">
                <a16:creationId xmlns:a16="http://schemas.microsoft.com/office/drawing/2014/main" id="{5F83D397-F5E8-8E93-937F-CB69FF941D18}"/>
              </a:ext>
            </a:extLst>
          </p:cNvPr>
          <p:cNvSpPr txBox="1">
            <a:spLocks/>
          </p:cNvSpPr>
          <p:nvPr/>
        </p:nvSpPr>
        <p:spPr>
          <a:xfrm rot="5400000">
            <a:off x="10923613" y="5395433"/>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3860204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C91D-25C1-7437-926E-9924FF13B0CD}"/>
            </a:ext>
          </a:extLst>
        </p:cNvPr>
        <p:cNvGrpSpPr/>
        <p:nvPr/>
      </p:nvGrpSpPr>
      <p:grpSpPr>
        <a:xfrm>
          <a:off x="0" y="0"/>
          <a:ext cx="0" cy="0"/>
          <a:chOff x="0" y="0"/>
          <a:chExt cx="0" cy="0"/>
        </a:xfrm>
      </p:grpSpPr>
      <p:sp>
        <p:nvSpPr>
          <p:cNvPr id="9" name="Subtitle 5">
            <a:extLst>
              <a:ext uri="{FF2B5EF4-FFF2-40B4-BE49-F238E27FC236}">
                <a16:creationId xmlns:a16="http://schemas.microsoft.com/office/drawing/2014/main" id="{AAA1D04E-1705-6089-8E3F-5B419F19220B}"/>
              </a:ext>
            </a:extLst>
          </p:cNvPr>
          <p:cNvSpPr txBox="1">
            <a:spLocks/>
          </p:cNvSpPr>
          <p:nvPr/>
        </p:nvSpPr>
        <p:spPr>
          <a:xfrm>
            <a:off x="5446378" y="1221053"/>
            <a:ext cx="6315562" cy="44166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0000"/>
              </a:lnSpc>
              <a:buChar char="•"/>
            </a:pPr>
            <a:r>
              <a:rPr lang="en-GB" sz="2000" b="1">
                <a:latin typeface="Segoe UI Light"/>
                <a:ea typeface="Roboto Light"/>
                <a:cs typeface="Leelawadee"/>
              </a:rPr>
              <a:t>Responses varied greatly</a:t>
            </a:r>
            <a:r>
              <a:rPr lang="en-GB" sz="2000">
                <a:latin typeface="Segoe UI Light"/>
                <a:ea typeface="Roboto Light"/>
                <a:cs typeface="Leelawadee"/>
              </a:rPr>
              <a:t> depending on the services in question and the individual's unique experience.</a:t>
            </a:r>
            <a:endParaRPr lang="en-US" sz="2000"/>
          </a:p>
          <a:p>
            <a:pPr marL="342900" indent="-342900" algn="just">
              <a:lnSpc>
                <a:spcPct val="100000"/>
              </a:lnSpc>
              <a:buChar char="•"/>
            </a:pPr>
            <a:r>
              <a:rPr lang="en-GB" sz="2000">
                <a:latin typeface="Segoe UI Light"/>
                <a:ea typeface="Roboto Light"/>
                <a:cs typeface="Leelawadee"/>
              </a:rPr>
              <a:t>Many respondents found specialists and service providers, from staff at Administrative Service Centres to medical professionals, to be </a:t>
            </a:r>
            <a:r>
              <a:rPr lang="en-GB" sz="2000" b="1">
                <a:latin typeface="Segoe UI Light"/>
                <a:ea typeface="Roboto Light"/>
                <a:cs typeface="Leelawadee"/>
              </a:rPr>
              <a:t>helpful </a:t>
            </a:r>
            <a:r>
              <a:rPr lang="en-GB" sz="2000">
                <a:latin typeface="Segoe UI Light"/>
                <a:ea typeface="Roboto Light"/>
                <a:cs typeface="Leelawadee"/>
              </a:rPr>
              <a:t>and </a:t>
            </a:r>
            <a:r>
              <a:rPr lang="en-GB" sz="2000" b="1">
                <a:latin typeface="Segoe UI Light"/>
                <a:ea typeface="Roboto Light"/>
                <a:cs typeface="Leelawadee"/>
              </a:rPr>
              <a:t>qualified</a:t>
            </a:r>
            <a:r>
              <a:rPr lang="en-GB" sz="2000">
                <a:latin typeface="Segoe UI Light"/>
                <a:ea typeface="Roboto Light"/>
                <a:cs typeface="Leelawadee"/>
              </a:rPr>
              <a:t>.</a:t>
            </a:r>
            <a:endParaRPr lang="en-GB" sz="2000">
              <a:latin typeface="Segoe UI Light" panose="020B0502040204020203" pitchFamily="34" charset="0"/>
              <a:ea typeface="Roboto Light" panose="02000000000000000000" pitchFamily="2" charset="0"/>
            </a:endParaRPr>
          </a:p>
          <a:p>
            <a:pPr marL="342900" indent="-342900" algn="just">
              <a:lnSpc>
                <a:spcPct val="100000"/>
              </a:lnSpc>
              <a:buChar char="•"/>
            </a:pPr>
            <a:r>
              <a:rPr lang="en-GB" sz="2000">
                <a:latin typeface="Segoe UI Light"/>
                <a:ea typeface="Roboto Light"/>
                <a:cs typeface="Leelawadee"/>
              </a:rPr>
              <a:t>However, </a:t>
            </a:r>
            <a:r>
              <a:rPr lang="en-GB" sz="2000" b="1">
                <a:latin typeface="Segoe UI Light"/>
                <a:ea typeface="Roboto Light"/>
                <a:cs typeface="Leelawadee"/>
              </a:rPr>
              <a:t>concerns about the quality of services were frequently raised</a:t>
            </a:r>
            <a:r>
              <a:rPr lang="en-GB" sz="2000">
                <a:latin typeface="Segoe UI Light"/>
                <a:ea typeface="Roboto Light"/>
                <a:cs typeface="Leelawadee"/>
              </a:rPr>
              <a:t>, regarding the quality of specialist care and available resources. These perceptions stood out in relation to </a:t>
            </a:r>
            <a:r>
              <a:rPr lang="en-GB" sz="2000" b="1">
                <a:latin typeface="Segoe UI Light"/>
                <a:ea typeface="Roboto Light"/>
                <a:cs typeface="Leelawadee"/>
              </a:rPr>
              <a:t>MHPSS </a:t>
            </a:r>
            <a:r>
              <a:rPr lang="en-GB" sz="2000">
                <a:latin typeface="Segoe UI Light"/>
                <a:ea typeface="Roboto Light"/>
                <a:cs typeface="Leelawadee"/>
              </a:rPr>
              <a:t>and </a:t>
            </a:r>
            <a:r>
              <a:rPr lang="en-GB" sz="2000" b="1">
                <a:latin typeface="Segoe UI Light"/>
                <a:ea typeface="Roboto Light"/>
                <a:cs typeface="Leelawadee"/>
              </a:rPr>
              <a:t>rehabilitation</a:t>
            </a:r>
            <a:r>
              <a:rPr lang="en-GB" sz="2000">
                <a:latin typeface="Segoe UI Light"/>
                <a:ea typeface="Roboto Light"/>
                <a:cs typeface="Leelawadee"/>
              </a:rPr>
              <a:t>.</a:t>
            </a:r>
            <a:endParaRPr lang="en-GB" sz="2000">
              <a:latin typeface="Segoe UI Light"/>
              <a:ea typeface="Roboto Light"/>
            </a:endParaRPr>
          </a:p>
          <a:p>
            <a:pPr marL="342900" indent="-342900" algn="just">
              <a:lnSpc>
                <a:spcPct val="100000"/>
              </a:lnSpc>
              <a:buChar char="•"/>
            </a:pPr>
            <a:r>
              <a:rPr lang="en-GB" sz="2000" b="1">
                <a:latin typeface="Segoe UI Light"/>
                <a:ea typeface="Roboto Light"/>
                <a:cs typeface="Leelawadee"/>
              </a:rPr>
              <a:t>Veterans and their families often turned to private service providers</a:t>
            </a:r>
            <a:r>
              <a:rPr lang="en-GB" sz="2000">
                <a:latin typeface="Segoe UI Light"/>
                <a:ea typeface="Roboto Light"/>
                <a:cs typeface="Leelawadee"/>
              </a:rPr>
              <a:t>, which are more expensive but thought to be of higher quality.</a:t>
            </a:r>
            <a:endParaRPr lang="en-GB" sz="2000">
              <a:latin typeface="Segoe UI Light" panose="020B0502040204020203" pitchFamily="34" charset="0"/>
              <a:ea typeface="Roboto Light" panose="02000000000000000000" pitchFamily="2" charset="0"/>
            </a:endParaRPr>
          </a:p>
        </p:txBody>
      </p:sp>
      <p:sp>
        <p:nvSpPr>
          <p:cNvPr id="6" name="Rectangle 5">
            <a:extLst>
              <a:ext uri="{FF2B5EF4-FFF2-40B4-BE49-F238E27FC236}">
                <a16:creationId xmlns:a16="http://schemas.microsoft.com/office/drawing/2014/main" id="{431DA015-E9EC-283A-51DD-F26C7D5D8365}"/>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751EF961-1BF7-F848-4692-6186A68C01D0}"/>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Quality of services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751957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909B24-F09B-A901-7FA3-A04063788A8A}"/>
              </a:ext>
            </a:extLst>
          </p:cNvPr>
          <p:cNvSpPr>
            <a:spLocks noGrp="1"/>
          </p:cNvSpPr>
          <p:nvPr>
            <p:ph type="title"/>
          </p:nvPr>
        </p:nvSpPr>
        <p:spPr>
          <a:xfrm>
            <a:off x="530943" y="2332605"/>
            <a:ext cx="3667877" cy="2192791"/>
          </a:xfrm>
        </p:spPr>
        <p:txBody>
          <a:bodyPr vert="horz" lIns="91440" tIns="45720" rIns="91440" bIns="45720" rtlCol="0" anchor="ctr">
            <a:noAutofit/>
          </a:bodyPr>
          <a:lstStyle/>
          <a:p>
            <a:pPr algn="just"/>
            <a:r>
              <a:rPr lang="en-US" sz="1800">
                <a:latin typeface="Segoe UI Light"/>
                <a:cs typeface="Segoe UI Light"/>
              </a:rPr>
              <a:t>'</a:t>
            </a:r>
            <a:r>
              <a:rPr lang="en-US" sz="1800" i="1">
                <a:latin typeface="Segoe UI Light"/>
                <a:cs typeface="Segoe UI Light"/>
              </a:rPr>
              <a:t>[The specialists] always helped me with everything, told me what necessary documents I needed in order not to go to the appropriate institution that provides services twice</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civilian prior to military service</a:t>
            </a:r>
            <a:endParaRPr lang="en-US" sz="1800" b="1">
              <a:latin typeface="Segoe UI Light"/>
              <a:ea typeface="Roboto Condensed"/>
              <a:cs typeface="Segoe UI Light"/>
            </a:endParaRPr>
          </a:p>
          <a:p>
            <a:pPr marL="0" indent="0" algn="just">
              <a:buNone/>
            </a:pPr>
            <a:endParaRPr lang="en-US" sz="1800">
              <a:latin typeface="Segoe UI Light"/>
              <a:ea typeface="Roboto Condensed"/>
              <a:cs typeface="Roboto Condensed"/>
            </a:endParaRPr>
          </a:p>
          <a:p>
            <a:pPr algn="just"/>
            <a:r>
              <a:rPr lang="en-US" sz="1800">
                <a:latin typeface="Segoe UI Light"/>
                <a:cs typeface="Segoe UI Light"/>
              </a:rPr>
              <a:t>‘</a:t>
            </a:r>
            <a:r>
              <a:rPr lang="en-US" sz="1800" i="1">
                <a:latin typeface="Segoe UI Light"/>
                <a:cs typeface="Segoe UI Light"/>
              </a:rPr>
              <a:t>Regarding a prosthetic hand, I do not go anywhere in Ukraine, because this prosthesis for the hand will be of very poor quality, it is not comfortable and does not hold. […] And there are high-quality prostheses, for example, in the United States, but it costs a lot of money, which I don't have</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civilian prior to February 2022</a:t>
            </a:r>
            <a:endParaRPr lang="en-US" sz="1800" b="1">
              <a:latin typeface="Segoe UI Light"/>
              <a:ea typeface="Roboto Condensed"/>
              <a:cs typeface="Segoe UI Light"/>
            </a:endParaRPr>
          </a:p>
        </p:txBody>
      </p:sp>
      <p:pic>
        <p:nvPicPr>
          <p:cNvPr id="2" name="Picture 1" descr="A group of people in a hallway&#10;&#10;Description automatically generated">
            <a:extLst>
              <a:ext uri="{FF2B5EF4-FFF2-40B4-BE49-F238E27FC236}">
                <a16:creationId xmlns:a16="http://schemas.microsoft.com/office/drawing/2014/main" id="{7DA57245-A6ED-3FFA-394F-B524A93CF379}"/>
              </a:ext>
            </a:extLst>
          </p:cNvPr>
          <p:cNvPicPr>
            <a:picLocks noChangeAspect="1"/>
          </p:cNvPicPr>
          <p:nvPr/>
        </p:nvPicPr>
        <p:blipFill rotWithShape="1">
          <a:blip r:embed="rId2"/>
          <a:srcRect l="10419" r="10419"/>
          <a:stretch/>
        </p:blipFill>
        <p:spPr>
          <a:xfrm>
            <a:off x="4827639" y="530941"/>
            <a:ext cx="7086769" cy="5968181"/>
          </a:xfrm>
          <a:prstGeom prst="rect">
            <a:avLst/>
          </a:prstGeom>
          <a:noFill/>
        </p:spPr>
      </p:pic>
      <p:sp>
        <p:nvSpPr>
          <p:cNvPr id="6" name="Subtitle 5">
            <a:extLst>
              <a:ext uri="{FF2B5EF4-FFF2-40B4-BE49-F238E27FC236}">
                <a16:creationId xmlns:a16="http://schemas.microsoft.com/office/drawing/2014/main" id="{BAF76530-A3BF-4207-626E-02BF115D64C5}"/>
              </a:ext>
            </a:extLst>
          </p:cNvPr>
          <p:cNvSpPr txBox="1">
            <a:spLocks/>
          </p:cNvSpPr>
          <p:nvPr/>
        </p:nvSpPr>
        <p:spPr>
          <a:xfrm rot="5400000">
            <a:off x="10923613" y="5395433"/>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spTree>
    <p:extLst>
      <p:ext uri="{BB962C8B-B14F-4D97-AF65-F5344CB8AC3E}">
        <p14:creationId xmlns:p14="http://schemas.microsoft.com/office/powerpoint/2010/main" val="852744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6696D-BEAA-E280-FD70-9CACFFFFDFBF}"/>
            </a:ext>
          </a:extLst>
        </p:cNvPr>
        <p:cNvGrpSpPr/>
        <p:nvPr/>
      </p:nvGrpSpPr>
      <p:grpSpPr>
        <a:xfrm>
          <a:off x="0" y="0"/>
          <a:ext cx="0" cy="0"/>
          <a:chOff x="0" y="0"/>
          <a:chExt cx="0" cy="0"/>
        </a:xfrm>
      </p:grpSpPr>
      <p:sp>
        <p:nvSpPr>
          <p:cNvPr id="9" name="Subtitle 5">
            <a:extLst>
              <a:ext uri="{FF2B5EF4-FFF2-40B4-BE49-F238E27FC236}">
                <a16:creationId xmlns:a16="http://schemas.microsoft.com/office/drawing/2014/main" id="{573529C1-9DF4-A985-C137-18F0A8B326C2}"/>
              </a:ext>
            </a:extLst>
          </p:cNvPr>
          <p:cNvSpPr txBox="1">
            <a:spLocks/>
          </p:cNvSpPr>
          <p:nvPr/>
        </p:nvSpPr>
        <p:spPr>
          <a:xfrm>
            <a:off x="5446378" y="1220677"/>
            <a:ext cx="6315562" cy="44166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lnSpc>
                <a:spcPct val="100000"/>
              </a:lnSpc>
              <a:buChar char="•"/>
            </a:pPr>
            <a:r>
              <a:rPr lang="en-GB" sz="2200">
                <a:latin typeface="Segoe UI Light"/>
                <a:ea typeface="Roboto Light"/>
                <a:cs typeface="Leelawadee"/>
              </a:rPr>
              <a:t>The massive increase in the size of the veteran population reportedly created an</a:t>
            </a:r>
            <a:r>
              <a:rPr lang="en-GB" sz="2200" b="1">
                <a:latin typeface="Segoe UI Light"/>
                <a:ea typeface="Roboto Light"/>
                <a:cs typeface="Leelawadee"/>
              </a:rPr>
              <a:t> imbalance between the supply and demand</a:t>
            </a:r>
            <a:r>
              <a:rPr lang="en-GB" sz="2200">
                <a:latin typeface="Segoe UI Light"/>
                <a:ea typeface="Roboto Light"/>
                <a:cs typeface="Leelawadee"/>
              </a:rPr>
              <a:t> of services, affecting services' availability, accessibility, and quality.</a:t>
            </a:r>
            <a:endParaRPr lang="en-US" sz="2200"/>
          </a:p>
          <a:p>
            <a:pPr marL="285750" indent="-285750" algn="just">
              <a:lnSpc>
                <a:spcPct val="100000"/>
              </a:lnSpc>
              <a:buChar char="•"/>
            </a:pPr>
            <a:endParaRPr lang="en-GB" sz="2200">
              <a:latin typeface="Segoe UI Light"/>
              <a:ea typeface="Roboto Light"/>
              <a:cs typeface="Leelawadee"/>
            </a:endParaRPr>
          </a:p>
          <a:p>
            <a:pPr marL="342900" indent="-342900" algn="just">
              <a:lnSpc>
                <a:spcPct val="100000"/>
              </a:lnSpc>
              <a:buChar char="•"/>
            </a:pPr>
            <a:r>
              <a:rPr lang="en-GB" sz="2200">
                <a:latin typeface="Segoe UI Light"/>
                <a:ea typeface="Roboto Light"/>
                <a:cs typeface="Leelawadee"/>
              </a:rPr>
              <a:t>However, </a:t>
            </a:r>
            <a:r>
              <a:rPr lang="en-GB" sz="2200" b="1">
                <a:latin typeface="Segoe UI Light"/>
                <a:ea typeface="Roboto Light"/>
                <a:cs typeface="Leelawadee"/>
              </a:rPr>
              <a:t>many respondents believed that services had improved</a:t>
            </a:r>
            <a:r>
              <a:rPr lang="en-GB" sz="2200">
                <a:latin typeface="Segoe UI Light"/>
                <a:ea typeface="Roboto Light"/>
                <a:cs typeface="Leelawadee"/>
              </a:rPr>
              <a:t> since the war's escalation, due to increased attention to the veteran population.</a:t>
            </a:r>
          </a:p>
        </p:txBody>
      </p:sp>
      <p:sp>
        <p:nvSpPr>
          <p:cNvPr id="6" name="Rectangle 5">
            <a:extLst>
              <a:ext uri="{FF2B5EF4-FFF2-40B4-BE49-F238E27FC236}">
                <a16:creationId xmlns:a16="http://schemas.microsoft.com/office/drawing/2014/main" id="{8901A44C-D767-5AD3-55FE-8A580DE4E829}"/>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3C3E24A9-0ACC-65E6-3F6F-0B5126847EA1}"/>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Changes since February 2022</a:t>
            </a:r>
            <a:endPar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391154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73A38D-2FD0-6BE7-82E0-666FF606E1FE}"/>
              </a:ext>
            </a:extLst>
          </p:cNvPr>
          <p:cNvSpPr>
            <a:spLocks noGrp="1"/>
          </p:cNvSpPr>
          <p:nvPr>
            <p:ph type="title"/>
          </p:nvPr>
        </p:nvSpPr>
        <p:spPr>
          <a:xfrm>
            <a:off x="530943" y="2332605"/>
            <a:ext cx="3761951" cy="2192791"/>
          </a:xfrm>
        </p:spPr>
        <p:txBody>
          <a:bodyPr vert="horz" lIns="91440" tIns="45720" rIns="91440" bIns="45720" rtlCol="0" anchor="ctr">
            <a:noAutofit/>
          </a:bodyPr>
          <a:lstStyle/>
          <a:p>
            <a:pPr marL="0" indent="0" algn="just">
              <a:buNone/>
            </a:pPr>
            <a:endParaRPr lang="en-US" sz="1800">
              <a:latin typeface="Segoe UI Light"/>
              <a:ea typeface="Roboto Condensed"/>
              <a:cs typeface="Roboto Condensed"/>
            </a:endParaRPr>
          </a:p>
          <a:p>
            <a:pPr algn="just"/>
            <a:r>
              <a:rPr lang="en-US" sz="1800">
                <a:latin typeface="Segoe UI Light"/>
                <a:cs typeface="Segoe UI Light"/>
              </a:rPr>
              <a:t>'</a:t>
            </a:r>
            <a:r>
              <a:rPr lang="en-US" sz="1800" i="1">
                <a:latin typeface="Segoe UI Light"/>
                <a:cs typeface="Segoe UI Light"/>
              </a:rPr>
              <a:t>Through conversations with comrades who have been in combat since 2014, I have heard that medical services for veterans have seen some improvement compared to past years</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internally displaced, civilian prior to February 2022</a:t>
            </a:r>
            <a:endParaRPr lang="en-US" sz="1800" b="1">
              <a:latin typeface="Segoe UI Light"/>
              <a:ea typeface="Roboto Condensed"/>
              <a:cs typeface="Segoe UI Light"/>
            </a:endParaRPr>
          </a:p>
          <a:p>
            <a:pPr marL="0" indent="0" algn="just">
              <a:buNone/>
            </a:pPr>
            <a:endParaRPr lang="en-US" sz="1800">
              <a:latin typeface="Segoe UI Light"/>
              <a:ea typeface="Roboto Condensed"/>
              <a:cs typeface="Roboto Condensed"/>
            </a:endParaRPr>
          </a:p>
          <a:p>
            <a:pPr algn="just"/>
            <a:r>
              <a:rPr lang="en-US" sz="1800">
                <a:latin typeface="Segoe UI Light"/>
                <a:cs typeface="Segoe UI Light"/>
              </a:rPr>
              <a:t>'</a:t>
            </a:r>
            <a:r>
              <a:rPr lang="en-US" sz="1800" i="1">
                <a:latin typeface="Segoe UI Light"/>
                <a:cs typeface="Segoe UI Light"/>
              </a:rPr>
              <a:t>As for health care, something needs to be improved. […] No one cares if patients have completed their treatment or not. Due to the large number of people arriving at the hospital with complex injuries all the time, there is not enough space, medicine and good specialists</a:t>
            </a:r>
            <a:r>
              <a:rPr lang="en-US" sz="1800">
                <a:latin typeface="Segoe UI Light"/>
                <a:cs typeface="Segoe UI Light"/>
              </a:rPr>
              <a:t>'. </a:t>
            </a:r>
            <a:br>
              <a:rPr lang="en-US" sz="1800">
                <a:latin typeface="Segoe UI Light"/>
              </a:rPr>
            </a:br>
            <a:r>
              <a:rPr lang="en-US" sz="1800" b="1">
                <a:latin typeface="Segoe UI Light"/>
                <a:cs typeface="Segoe UI Light"/>
              </a:rPr>
              <a:t>- Veteran, 40-60, male, disability, civilian prior to February 2022</a:t>
            </a:r>
            <a:endParaRPr lang="en-US" sz="1800" b="1">
              <a:latin typeface="Segoe UI Light"/>
              <a:ea typeface="Roboto Condensed"/>
              <a:cs typeface="Segoe UI Light"/>
            </a:endParaRPr>
          </a:p>
        </p:txBody>
      </p:sp>
      <p:sp>
        <p:nvSpPr>
          <p:cNvPr id="5" name="Subtitle 5">
            <a:extLst>
              <a:ext uri="{FF2B5EF4-FFF2-40B4-BE49-F238E27FC236}">
                <a16:creationId xmlns:a16="http://schemas.microsoft.com/office/drawing/2014/main" id="{19D4164A-FA74-09A8-1763-0E6788C9F2CA}"/>
              </a:ext>
            </a:extLst>
          </p:cNvPr>
          <p:cNvSpPr txBox="1">
            <a:spLocks/>
          </p:cNvSpPr>
          <p:nvPr/>
        </p:nvSpPr>
        <p:spPr>
          <a:xfrm rot="5400000">
            <a:off x="10857761" y="5442470"/>
            <a:ext cx="2197024" cy="217278"/>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a:ea typeface="Roboto Light"/>
                <a:cs typeface="Leelawadee"/>
              </a:rPr>
              <a:t>© Ines Dadda for Acted Ukraine 2023</a:t>
            </a:r>
            <a:endParaRPr lang="en-US">
              <a:latin typeface="Segoe UI Light"/>
              <a:ea typeface="Roboto Light"/>
            </a:endParaRPr>
          </a:p>
        </p:txBody>
      </p:sp>
      <p:pic>
        <p:nvPicPr>
          <p:cNvPr id="2" name="Picture 3">
            <a:extLst>
              <a:ext uri="{FF2B5EF4-FFF2-40B4-BE49-F238E27FC236}">
                <a16:creationId xmlns:a16="http://schemas.microsoft.com/office/drawing/2014/main" id="{35443CC4-0C4C-B4A0-4736-337EAF8B2894}"/>
              </a:ext>
            </a:extLst>
          </p:cNvPr>
          <p:cNvPicPr>
            <a:picLocks noChangeAspect="1"/>
          </p:cNvPicPr>
          <p:nvPr/>
        </p:nvPicPr>
        <p:blipFill rotWithShape="1">
          <a:blip r:embed="rId2">
            <a:extLst>
              <a:ext uri="{28A0092B-C50C-407E-A947-70E740481C1C}">
                <a14:useLocalDpi xmlns:a14="http://schemas.microsoft.com/office/drawing/2010/main" val="0"/>
              </a:ext>
            </a:extLst>
          </a:blip>
          <a:srcRect l="20838"/>
          <a:stretch/>
        </p:blipFill>
        <p:spPr>
          <a:xfrm>
            <a:off x="4760864" y="602860"/>
            <a:ext cx="7086770" cy="5968181"/>
          </a:xfrm>
          <a:prstGeom prst="rect">
            <a:avLst/>
          </a:prstGeom>
        </p:spPr>
      </p:pic>
    </p:spTree>
    <p:extLst>
      <p:ext uri="{BB962C8B-B14F-4D97-AF65-F5344CB8AC3E}">
        <p14:creationId xmlns:p14="http://schemas.microsoft.com/office/powerpoint/2010/main" val="3523282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5DA99-9CD3-B5D0-078E-7F75C7FD5CA3}"/>
            </a:ext>
          </a:extLst>
        </p:cNvPr>
        <p:cNvGrpSpPr/>
        <p:nvPr/>
      </p:nvGrpSpPr>
      <p:grpSpPr>
        <a:xfrm>
          <a:off x="0" y="0"/>
          <a:ext cx="0" cy="0"/>
          <a:chOff x="0" y="0"/>
          <a:chExt cx="0" cy="0"/>
        </a:xfrm>
      </p:grpSpPr>
      <p:sp>
        <p:nvSpPr>
          <p:cNvPr id="9" name="Subtitle 5">
            <a:extLst>
              <a:ext uri="{FF2B5EF4-FFF2-40B4-BE49-F238E27FC236}">
                <a16:creationId xmlns:a16="http://schemas.microsoft.com/office/drawing/2014/main" id="{204E19C4-3254-8500-E88F-69CFCFCF235C}"/>
              </a:ext>
            </a:extLst>
          </p:cNvPr>
          <p:cNvSpPr txBox="1">
            <a:spLocks/>
          </p:cNvSpPr>
          <p:nvPr/>
        </p:nvSpPr>
        <p:spPr>
          <a:xfrm>
            <a:off x="5446378" y="1220677"/>
            <a:ext cx="5956334" cy="182584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GB" sz="2200">
                <a:latin typeface="Segoe UI Light"/>
                <a:ea typeface="Roboto Light"/>
                <a:cs typeface="Segoe UI Light"/>
              </a:rPr>
              <a:t>The extensive network of actors working on veterans’ affairs in Dnipro forms an </a:t>
            </a:r>
            <a:r>
              <a:rPr lang="en-GB" sz="2200" b="1">
                <a:latin typeface="Segoe UI Light"/>
                <a:ea typeface="Roboto Light"/>
                <a:cs typeface="Segoe UI Light"/>
              </a:rPr>
              <a:t>interconnected system of service provision</a:t>
            </a:r>
            <a:r>
              <a:rPr lang="en-GB" sz="2200">
                <a:latin typeface="Segoe UI Light"/>
                <a:ea typeface="Roboto Light"/>
                <a:cs typeface="Segoe UI Light"/>
              </a:rPr>
              <a:t>, where coordination and cooperation occurs by</a:t>
            </a:r>
            <a:r>
              <a:rPr lang="en-GB" sz="2200" b="1">
                <a:latin typeface="Segoe UI Light"/>
                <a:ea typeface="Roboto Light"/>
                <a:cs typeface="Segoe UI Light"/>
              </a:rPr>
              <a:t> varying degrees of formality</a:t>
            </a:r>
            <a:r>
              <a:rPr lang="en-GB" sz="2200">
                <a:latin typeface="Segoe UI Light"/>
                <a:ea typeface="Roboto Light"/>
                <a:cs typeface="Segoe UI Light"/>
              </a:rPr>
              <a:t>.</a:t>
            </a:r>
            <a:endParaRPr lang="en-US" sz="2200"/>
          </a:p>
        </p:txBody>
      </p:sp>
      <p:sp>
        <p:nvSpPr>
          <p:cNvPr id="6" name="Rectangle 5">
            <a:extLst>
              <a:ext uri="{FF2B5EF4-FFF2-40B4-BE49-F238E27FC236}">
                <a16:creationId xmlns:a16="http://schemas.microsoft.com/office/drawing/2014/main" id="{D9C083BE-9254-31D7-8D03-79CB1D21900C}"/>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2FB45E86-0B81-7B7F-798D-31738EAAD039}"/>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Coordination among veterans' affairs actors</a:t>
            </a:r>
            <a:endPar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Rectangle 1">
            <a:extLst>
              <a:ext uri="{FF2B5EF4-FFF2-40B4-BE49-F238E27FC236}">
                <a16:creationId xmlns:a16="http://schemas.microsoft.com/office/drawing/2014/main" id="{15A3EE3A-F0C8-DF9F-BAEB-DFAE2375F378}"/>
              </a:ext>
            </a:extLst>
          </p:cNvPr>
          <p:cNvSpPr/>
          <p:nvPr/>
        </p:nvSpPr>
        <p:spPr>
          <a:xfrm>
            <a:off x="6174907" y="3456560"/>
            <a:ext cx="1714581" cy="584296"/>
          </a:xfrm>
          <a:prstGeom prst="rect">
            <a:avLst/>
          </a:prstGeom>
          <a:noFill/>
          <a:ln>
            <a:solidFill>
              <a:srgbClr val="EE585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58585A"/>
                </a:solidFill>
                <a:cs typeface="Segoe UI Light"/>
              </a:rPr>
              <a:t>State actor</a:t>
            </a:r>
          </a:p>
        </p:txBody>
      </p:sp>
      <p:sp>
        <p:nvSpPr>
          <p:cNvPr id="3" name="Rectangle 2">
            <a:extLst>
              <a:ext uri="{FF2B5EF4-FFF2-40B4-BE49-F238E27FC236}">
                <a16:creationId xmlns:a16="http://schemas.microsoft.com/office/drawing/2014/main" id="{3AEC3F1F-B054-D1BE-BEE9-7E8FD7375801}"/>
              </a:ext>
            </a:extLst>
          </p:cNvPr>
          <p:cNvSpPr/>
          <p:nvPr/>
        </p:nvSpPr>
        <p:spPr>
          <a:xfrm>
            <a:off x="9144000" y="3443191"/>
            <a:ext cx="1714581" cy="584297"/>
          </a:xfrm>
          <a:prstGeom prst="rect">
            <a:avLst/>
          </a:prstGeom>
          <a:noFill/>
          <a:ln>
            <a:solidFill>
              <a:srgbClr val="EE585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58585A"/>
                </a:solidFill>
                <a:cs typeface="Segoe UI Light"/>
              </a:rPr>
              <a:t>State actor</a:t>
            </a:r>
          </a:p>
        </p:txBody>
      </p:sp>
      <p:sp>
        <p:nvSpPr>
          <p:cNvPr id="4" name="Rectangle 3">
            <a:extLst>
              <a:ext uri="{FF2B5EF4-FFF2-40B4-BE49-F238E27FC236}">
                <a16:creationId xmlns:a16="http://schemas.microsoft.com/office/drawing/2014/main" id="{025ADADD-D4A2-ACE3-C010-2C61462FEB85}"/>
              </a:ext>
            </a:extLst>
          </p:cNvPr>
          <p:cNvSpPr/>
          <p:nvPr/>
        </p:nvSpPr>
        <p:spPr>
          <a:xfrm>
            <a:off x="6174907" y="5072344"/>
            <a:ext cx="1714581" cy="570928"/>
          </a:xfrm>
          <a:prstGeom prst="rect">
            <a:avLst/>
          </a:prstGeom>
          <a:noFill/>
          <a:ln>
            <a:solidFill>
              <a:srgbClr val="EE585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58585A"/>
                </a:solidFill>
                <a:cs typeface="Segoe UI Light"/>
              </a:rPr>
              <a:t>Non-state actor</a:t>
            </a:r>
          </a:p>
        </p:txBody>
      </p:sp>
      <p:sp>
        <p:nvSpPr>
          <p:cNvPr id="5" name="Rectangle 4">
            <a:extLst>
              <a:ext uri="{FF2B5EF4-FFF2-40B4-BE49-F238E27FC236}">
                <a16:creationId xmlns:a16="http://schemas.microsoft.com/office/drawing/2014/main" id="{8BB77F95-7C82-ACC4-55C0-5F93495E15F2}"/>
              </a:ext>
            </a:extLst>
          </p:cNvPr>
          <p:cNvSpPr/>
          <p:nvPr/>
        </p:nvSpPr>
        <p:spPr>
          <a:xfrm>
            <a:off x="9144000" y="5063941"/>
            <a:ext cx="1714581" cy="570928"/>
          </a:xfrm>
          <a:prstGeom prst="rect">
            <a:avLst/>
          </a:prstGeom>
          <a:noFill/>
          <a:ln>
            <a:solidFill>
              <a:srgbClr val="EE585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58585A"/>
                </a:solidFill>
                <a:cs typeface="Segoe UI Light"/>
              </a:rPr>
              <a:t>Non-state actor</a:t>
            </a:r>
          </a:p>
        </p:txBody>
      </p:sp>
      <p:sp>
        <p:nvSpPr>
          <p:cNvPr id="8" name="Arrow: Up-Down 7">
            <a:extLst>
              <a:ext uri="{FF2B5EF4-FFF2-40B4-BE49-F238E27FC236}">
                <a16:creationId xmlns:a16="http://schemas.microsoft.com/office/drawing/2014/main" id="{7A11E63F-3FDD-96A5-7756-239501602A9C}"/>
              </a:ext>
            </a:extLst>
          </p:cNvPr>
          <p:cNvSpPr/>
          <p:nvPr/>
        </p:nvSpPr>
        <p:spPr>
          <a:xfrm>
            <a:off x="6832408" y="4178395"/>
            <a:ext cx="401052" cy="748631"/>
          </a:xfrm>
          <a:prstGeom prst="upDownArrow">
            <a:avLst/>
          </a:prstGeom>
          <a:solidFill>
            <a:schemeClr val="bg1"/>
          </a:solid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Down 12">
            <a:extLst>
              <a:ext uri="{FF2B5EF4-FFF2-40B4-BE49-F238E27FC236}">
                <a16:creationId xmlns:a16="http://schemas.microsoft.com/office/drawing/2014/main" id="{346A8F92-990A-7346-B719-3869F5FA639A}"/>
              </a:ext>
            </a:extLst>
          </p:cNvPr>
          <p:cNvSpPr/>
          <p:nvPr/>
        </p:nvSpPr>
        <p:spPr>
          <a:xfrm rot="5400000">
            <a:off x="8296059" y="3383738"/>
            <a:ext cx="401052" cy="748631"/>
          </a:xfrm>
          <a:prstGeom prst="upDownArrow">
            <a:avLst/>
          </a:prstGeom>
          <a:solidFill>
            <a:schemeClr val="bg1"/>
          </a:solid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Down 13">
            <a:extLst>
              <a:ext uri="{FF2B5EF4-FFF2-40B4-BE49-F238E27FC236}">
                <a16:creationId xmlns:a16="http://schemas.microsoft.com/office/drawing/2014/main" id="{8431AC39-97DE-C251-9EAA-A3ECF5BD422A}"/>
              </a:ext>
            </a:extLst>
          </p:cNvPr>
          <p:cNvSpPr/>
          <p:nvPr/>
        </p:nvSpPr>
        <p:spPr>
          <a:xfrm rot="5400000">
            <a:off x="8296059" y="4974009"/>
            <a:ext cx="401052" cy="748631"/>
          </a:xfrm>
          <a:prstGeom prst="upDownArrow">
            <a:avLst/>
          </a:prstGeom>
          <a:solidFill>
            <a:schemeClr val="bg1"/>
          </a:solid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36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0200-7BAA-4953-6250-EF157A64BD2C}"/>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F3E04E14-BAF3-B992-E6FE-DBB83B54803A}"/>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a:ea typeface="Roboto Black"/>
                <a:cs typeface="Roboto Condensed"/>
              </a:rPr>
              <a:t>04</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7" name="Title 4">
            <a:extLst>
              <a:ext uri="{FF2B5EF4-FFF2-40B4-BE49-F238E27FC236}">
                <a16:creationId xmlns:a16="http://schemas.microsoft.com/office/drawing/2014/main" id="{4AAC0344-F984-AA7F-4CBD-6A960EB1F540}"/>
              </a:ext>
            </a:extLst>
          </p:cNvPr>
          <p:cNvSpPr txBox="1">
            <a:spLocks/>
          </p:cNvSpPr>
          <p:nvPr/>
        </p:nvSpPr>
        <p:spPr>
          <a:xfrm>
            <a:off x="2645080" y="2768252"/>
            <a:ext cx="6901841" cy="18868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5400">
                <a:solidFill>
                  <a:srgbClr val="58585A"/>
                </a:solidFill>
                <a:latin typeface="Roboto Condensed"/>
                <a:ea typeface="Roboto Condensed"/>
                <a:cs typeface="Roboto Condensed"/>
              </a:rPr>
              <a:t>Conclusion</a:t>
            </a:r>
          </a:p>
        </p:txBody>
      </p:sp>
    </p:spTree>
    <p:extLst>
      <p:ext uri="{BB962C8B-B14F-4D97-AF65-F5344CB8AC3E}">
        <p14:creationId xmlns:p14="http://schemas.microsoft.com/office/powerpoint/2010/main" val="2589381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35E7-2A37-EEF5-F04D-865F106715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48BC7A-C66E-B7A7-655F-8588890D72C3}"/>
              </a:ext>
            </a:extLst>
          </p:cNvPr>
          <p:cNvSpPr>
            <a:spLocks noGrp="1"/>
          </p:cNvSpPr>
          <p:nvPr>
            <p:ph type="title"/>
          </p:nvPr>
        </p:nvSpPr>
        <p:spPr/>
        <p:txBody>
          <a:bodyPr/>
          <a:lstStyle/>
          <a:p>
            <a:r>
              <a:rPr lang="en-GB" sz="4000">
                <a:latin typeface="Roboto Condensed"/>
                <a:ea typeface="Roboto Condensed"/>
                <a:cs typeface="Roboto Condensed"/>
              </a:rPr>
              <a:t>Conclusion</a:t>
            </a:r>
            <a:endParaRPr lang="en-CH">
              <a:solidFill>
                <a:srgbClr val="58585A"/>
              </a:solidFill>
            </a:endParaRPr>
          </a:p>
        </p:txBody>
      </p:sp>
      <p:sp>
        <p:nvSpPr>
          <p:cNvPr id="5" name="Content Placeholder 4">
            <a:extLst>
              <a:ext uri="{FF2B5EF4-FFF2-40B4-BE49-F238E27FC236}">
                <a16:creationId xmlns:a16="http://schemas.microsoft.com/office/drawing/2014/main" id="{17DBFDDB-8A2D-2EC8-6FD5-55A78886F209}"/>
              </a:ext>
            </a:extLst>
          </p:cNvPr>
          <p:cNvSpPr>
            <a:spLocks noGrp="1"/>
          </p:cNvSpPr>
          <p:nvPr>
            <p:ph sz="quarter" idx="10"/>
          </p:nvPr>
        </p:nvSpPr>
        <p:spPr/>
        <p:txBody>
          <a:bodyPr vert="horz" lIns="91440" tIns="45720" rIns="91440" bIns="45720" rtlCol="0" anchor="t">
            <a:normAutofit/>
          </a:bodyPr>
          <a:lstStyle/>
          <a:p>
            <a:pPr algn="just"/>
            <a:r>
              <a:rPr lang="en-GB" sz="2400">
                <a:latin typeface="Segoe UI Light"/>
                <a:ea typeface="Roboto Light"/>
                <a:cs typeface="Segoe UI Light"/>
              </a:rPr>
              <a:t>The system of service provision for veterans in Dnipro is extensive and improving, but does not meet veterans' needs in several domains, while demand for services is expected to continue to increase.</a:t>
            </a:r>
          </a:p>
          <a:p>
            <a:pPr marL="0" indent="0" algn="just">
              <a:buNone/>
            </a:pPr>
            <a:endParaRPr lang="en-GB" sz="2400">
              <a:latin typeface="Segoe UI Light"/>
              <a:ea typeface="Roboto Light"/>
              <a:cs typeface="Segoe UI Light"/>
            </a:endParaRPr>
          </a:p>
          <a:p>
            <a:pPr algn="just"/>
            <a:r>
              <a:rPr lang="en-GB" sz="2400">
                <a:latin typeface="Segoe UI Light"/>
                <a:ea typeface="Roboto Light"/>
                <a:cs typeface="Segoe UI Light"/>
              </a:rPr>
              <a:t>Recommendations raised by respondents:</a:t>
            </a:r>
            <a:endParaRPr lang="en-GB" sz="2400"/>
          </a:p>
          <a:p>
            <a:pPr lvl="1" algn="just">
              <a:buFont typeface="Courier New" panose="020B0604020202020204" pitchFamily="34" charset="0"/>
              <a:buChar char="o"/>
            </a:pPr>
            <a:r>
              <a:rPr lang="en-GB">
                <a:latin typeface="Segoe UI Light"/>
                <a:ea typeface="Roboto Light"/>
                <a:cs typeface="Segoe UI Light"/>
              </a:rPr>
              <a:t>Ensure adequate funding and capacity</a:t>
            </a:r>
          </a:p>
          <a:p>
            <a:pPr lvl="1" algn="just">
              <a:buFont typeface="Courier New" panose="020B0604020202020204" pitchFamily="34" charset="0"/>
              <a:buChar char="o"/>
            </a:pPr>
            <a:r>
              <a:rPr lang="en-GB">
                <a:latin typeface="Segoe UI Light"/>
                <a:ea typeface="Roboto Light"/>
                <a:cs typeface="Segoe UI Light"/>
              </a:rPr>
              <a:t>Expand and improve medical services (including MHPSS) and facilities</a:t>
            </a:r>
          </a:p>
          <a:p>
            <a:pPr lvl="1" algn="just">
              <a:buFont typeface="Courier New" panose="020B0604020202020204" pitchFamily="34" charset="0"/>
              <a:buChar char="o"/>
            </a:pPr>
            <a:r>
              <a:rPr lang="en-GB">
                <a:latin typeface="Segoe UI Light"/>
                <a:ea typeface="Roboto Light"/>
                <a:cs typeface="Segoe UI Light"/>
              </a:rPr>
              <a:t>Simplify and improve administrative processes</a:t>
            </a:r>
          </a:p>
          <a:p>
            <a:pPr marL="457200" lvl="1" indent="0" algn="just">
              <a:buNone/>
            </a:pPr>
            <a:endParaRPr lang="en-GB">
              <a:latin typeface="Segoe UI Light"/>
              <a:ea typeface="Roboto Light"/>
              <a:cs typeface="Segoe UI Light"/>
            </a:endParaRPr>
          </a:p>
          <a:p>
            <a:pPr algn="just"/>
            <a:r>
              <a:rPr lang="en-GB" sz="2400">
                <a:latin typeface="Segoe UI Light"/>
                <a:ea typeface="Roboto Light"/>
                <a:cs typeface="Segoe UI Light"/>
              </a:rPr>
              <a:t>Avenues for further research</a:t>
            </a:r>
          </a:p>
        </p:txBody>
      </p:sp>
    </p:spTree>
    <p:extLst>
      <p:ext uri="{BB962C8B-B14F-4D97-AF65-F5344CB8AC3E}">
        <p14:creationId xmlns:p14="http://schemas.microsoft.com/office/powerpoint/2010/main" val="133068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2A66B-3C9A-08B3-506B-29E9FFB8F0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86D125-3502-6286-7B4C-9B9E0AF289E3}"/>
              </a:ext>
            </a:extLst>
          </p:cNvPr>
          <p:cNvSpPr>
            <a:spLocks noGrp="1"/>
          </p:cNvSpPr>
          <p:nvPr>
            <p:ph type="title"/>
          </p:nvPr>
        </p:nvSpPr>
        <p:spPr/>
        <p:txBody>
          <a:bodyPr/>
          <a:lstStyle/>
          <a:p>
            <a:r>
              <a:rPr lang="en-GB" sz="4000">
                <a:latin typeface="Roboto Condensed"/>
                <a:ea typeface="Roboto Condensed"/>
                <a:cs typeface="Roboto Condensed"/>
              </a:rPr>
              <a:t>Bibliography</a:t>
            </a:r>
            <a:endParaRPr lang="en-CH">
              <a:solidFill>
                <a:srgbClr val="58585A"/>
              </a:solidFill>
            </a:endParaRPr>
          </a:p>
        </p:txBody>
      </p:sp>
      <p:sp>
        <p:nvSpPr>
          <p:cNvPr id="5" name="Content Placeholder 4">
            <a:extLst>
              <a:ext uri="{FF2B5EF4-FFF2-40B4-BE49-F238E27FC236}">
                <a16:creationId xmlns:a16="http://schemas.microsoft.com/office/drawing/2014/main" id="{E336AB48-40A1-10AC-9F92-7102BCB68DCE}"/>
              </a:ext>
            </a:extLst>
          </p:cNvPr>
          <p:cNvSpPr>
            <a:spLocks noGrp="1"/>
          </p:cNvSpPr>
          <p:nvPr>
            <p:ph sz="quarter" idx="10"/>
          </p:nvPr>
        </p:nvSpPr>
        <p:spPr/>
        <p:txBody>
          <a:bodyPr vert="horz" lIns="91440" tIns="45720" rIns="91440" bIns="45720" rtlCol="0" anchor="t">
            <a:normAutofit/>
          </a:bodyPr>
          <a:lstStyle/>
          <a:p>
            <a:pPr marL="0" indent="0">
              <a:buNone/>
            </a:pPr>
            <a:r>
              <a:rPr lang="en-GB" sz="1200">
                <a:latin typeface="Segoe UI Light"/>
                <a:ea typeface="Roboto Light"/>
                <a:cs typeface="Segoe UI Light"/>
              </a:rPr>
              <a:t>[1] Maryna Orekhova, 'How an Educators and a Veteran Guides Fellow Veterans Through Return to Civilian Life', IOM, 14 December 2023, </a:t>
            </a:r>
            <a:r>
              <a:rPr lang="en-GB" sz="1200">
                <a:latin typeface="Segoe UI Light"/>
                <a:ea typeface="Roboto Light"/>
                <a:cs typeface="Segoe UI Light"/>
                <a:hlinkClick r:id="rId2"/>
              </a:rPr>
              <a:t>https://ukraine.iom.int/stories/how-educator-and-veteran-guides-fellow-veterans-through-return-civilian-life</a:t>
            </a:r>
            <a:endParaRPr lang="en-GB" sz="1200">
              <a:latin typeface="Segoe UI Light"/>
              <a:ea typeface="Roboto Light"/>
              <a:cs typeface="Segoe UI Light"/>
            </a:endParaRPr>
          </a:p>
          <a:p>
            <a:pPr marL="0" indent="0">
              <a:buNone/>
            </a:pPr>
            <a:endParaRPr lang="en-GB" sz="1200">
              <a:ea typeface="Roboto Light"/>
            </a:endParaRPr>
          </a:p>
          <a:p>
            <a:pPr marL="0" indent="0">
              <a:buNone/>
            </a:pPr>
            <a:r>
              <a:rPr lang="en-GB" sz="1200">
                <a:latin typeface="Segoe UI Light"/>
                <a:ea typeface="Roboto Light"/>
                <a:cs typeface="Segoe UI Light"/>
              </a:rPr>
              <a:t>[2] Ministry of Veterans Affairs, 'Ministry for Veterans Affairs is consistently implementing the project "Development of Sports for Veterans" within the framework of creating a barrier-free space in Ukraine, says Yuliia Laputina', 1 December 2023, </a:t>
            </a:r>
            <a:r>
              <a:rPr lang="en-GB" sz="1200">
                <a:latin typeface="Segoe UI Light"/>
                <a:ea typeface="Roboto Light"/>
                <a:cs typeface="Segoe UI Light"/>
                <a:hlinkClick r:id="rId3"/>
              </a:rPr>
              <a:t>https://mva.gov.ua/ua/news/minveteraniv-poslidovno-realizuye-proyekt-rozvitok-sportu-dlya-veteraniv-v-mezhah-stvorennya-bezbaryernogo-prostoru-v-ukrayini-yuliya-laputina</a:t>
            </a:r>
            <a:r>
              <a:rPr lang="en-GB" sz="1200">
                <a:latin typeface="Segoe UI Light"/>
                <a:ea typeface="Roboto Light"/>
                <a:cs typeface="Segoe UI Light"/>
              </a:rPr>
              <a:t>; '"It's a category of powerful people." Minister for Veterans Affairs spoke about assistance to veterans and their families', 23 May 2023, </a:t>
            </a:r>
            <a:r>
              <a:rPr lang="en-GB" sz="1200">
                <a:latin typeface="Segoe UI Light"/>
                <a:ea typeface="Roboto Light"/>
                <a:cs typeface="Segoe UI Light"/>
                <a:hlinkClick r:id="rId4"/>
              </a:rPr>
              <a:t>https://mva.gov.ua/ua/news/ce-kategoriya-potuzhnih-lyudej-ministr-u-spravah-veteraniv-rozpovila-pro-dopomogu-veteranam-i-yihnim-rodinam</a:t>
            </a:r>
            <a:r>
              <a:rPr lang="en-GB" sz="1200">
                <a:latin typeface="Segoe UI Light"/>
                <a:ea typeface="Roboto Light"/>
                <a:cs typeface="Segoe UI Light"/>
              </a:rPr>
              <a:t>; IOM, ‘The Social Reintegration of Veterans in Ukraine: With a Special Focus on the Inclusivity of Particularly Vulnerable Veterans and the Role That Veterans’ Organisations Can Play in Building Inclusivity’, January 2024, </a:t>
            </a:r>
            <a:r>
              <a:rPr lang="en-GB" sz="1200">
                <a:latin typeface="Segoe UI Light"/>
                <a:ea typeface="Roboto Light"/>
                <a:cs typeface="Segoe UI Light"/>
                <a:hlinkClick r:id="rId5"/>
              </a:rPr>
              <a:t>https://ukraine.iom.int/sites/g/files/tmzbdl1861/files/documents/2024-01/veterans-social_reintegration_eng.pdf</a:t>
            </a:r>
            <a:r>
              <a:rPr lang="en-GB" sz="1200">
                <a:latin typeface="Segoe UI Light"/>
                <a:ea typeface="Roboto Light"/>
                <a:cs typeface="Segoe UI Light"/>
              </a:rPr>
              <a:t> </a:t>
            </a:r>
          </a:p>
          <a:p>
            <a:pPr marL="0" indent="0">
              <a:buNone/>
            </a:pPr>
            <a:endParaRPr lang="en-GB" sz="1200">
              <a:latin typeface="Segoe UI Light"/>
              <a:ea typeface="Roboto Light"/>
              <a:cs typeface="Segoe UI Light"/>
            </a:endParaRPr>
          </a:p>
          <a:p>
            <a:pPr marL="0" indent="0">
              <a:buNone/>
            </a:pPr>
            <a:r>
              <a:rPr lang="en-GB" sz="1200">
                <a:latin typeface="Segoe UI Light"/>
                <a:ea typeface="Roboto Light"/>
                <a:cs typeface="Segoe UI Light"/>
              </a:rPr>
              <a:t>[3] IOM, 'Veterans' Reintegration in Ukraine: National Survey', February 2022, </a:t>
            </a:r>
            <a:r>
              <a:rPr lang="en-GB" sz="1200">
                <a:latin typeface="Segoe UI Light"/>
                <a:ea typeface="Roboto Light"/>
                <a:cs typeface="Segoe UI Light"/>
                <a:hlinkClick r:id="rId6"/>
              </a:rPr>
              <a:t>https://ukraine.iom.int/sites/g/files/tmzbdl1861/files/documents/VETERANS%E2%80%99%20REINTEGRATION%20IN%20UKRAINE_ENG-NEW.pdf</a:t>
            </a:r>
            <a:r>
              <a:rPr lang="en-GB" sz="1200">
                <a:latin typeface="Segoe UI Light"/>
                <a:ea typeface="Roboto Light"/>
                <a:cs typeface="Segoe UI Light"/>
              </a:rPr>
              <a:t>; UNDP, 'Reintegrating ATO &amp; JFO Veterans', 31 January 2022, </a:t>
            </a:r>
            <a:r>
              <a:rPr lang="en-GB" sz="1200">
                <a:latin typeface="Segoe UI Light"/>
                <a:ea typeface="Roboto Light"/>
                <a:cs typeface="Segoe UI Light"/>
                <a:hlinkClick r:id="rId7"/>
              </a:rPr>
              <a:t>https://reliefweb.int/report/ukraine/reintegrating-ato-jfo-veterans-january-2022</a:t>
            </a:r>
            <a:r>
              <a:rPr lang="en-GB" sz="1200">
                <a:latin typeface="Segoe UI Light"/>
                <a:ea typeface="Roboto Light"/>
                <a:cs typeface="Segoe UI Light"/>
              </a:rPr>
              <a:t> </a:t>
            </a:r>
          </a:p>
          <a:p>
            <a:pPr marL="0" indent="0">
              <a:buNone/>
            </a:pPr>
            <a:endParaRPr lang="en-GB" sz="1200">
              <a:ea typeface="Roboto Light" panose="02000000000000000000" pitchFamily="2" charset="0"/>
            </a:endParaRPr>
          </a:p>
        </p:txBody>
      </p:sp>
    </p:spTree>
    <p:extLst>
      <p:ext uri="{BB962C8B-B14F-4D97-AF65-F5344CB8AC3E}">
        <p14:creationId xmlns:p14="http://schemas.microsoft.com/office/powerpoint/2010/main" val="502254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B43D8C-DC46-0DB2-E978-0EC397189EE4}"/>
              </a:ext>
            </a:extLst>
          </p:cNvPr>
          <p:cNvSpPr txBox="1">
            <a:spLocks/>
          </p:cNvSpPr>
          <p:nvPr/>
        </p:nvSpPr>
        <p:spPr>
          <a:xfrm>
            <a:off x="1491120" y="1191399"/>
            <a:ext cx="9209761" cy="15058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60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rPr>
              <a:t>Thank you for your attention</a:t>
            </a:r>
            <a:endParaRPr lang="en-CH" sz="60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Subtitle 5">
            <a:extLst>
              <a:ext uri="{FF2B5EF4-FFF2-40B4-BE49-F238E27FC236}">
                <a16:creationId xmlns:a16="http://schemas.microsoft.com/office/drawing/2014/main" id="{CD076ABB-DE76-B31C-17A3-B7D417A424B9}"/>
              </a:ext>
            </a:extLst>
          </p:cNvPr>
          <p:cNvSpPr txBox="1">
            <a:spLocks/>
          </p:cNvSpPr>
          <p:nvPr/>
        </p:nvSpPr>
        <p:spPr>
          <a:xfrm>
            <a:off x="4622104" y="3273366"/>
            <a:ext cx="6953933" cy="93568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400" b="1">
                <a:solidFill>
                  <a:srgbClr val="58585A"/>
                </a:solidFill>
                <a:latin typeface="Leelawadee"/>
                <a:ea typeface="Roboto Light"/>
                <a:cs typeface="Leelawadee"/>
              </a:rPr>
              <a:t>Brett </a:t>
            </a:r>
            <a:r>
              <a:rPr lang="en-GB" sz="1400" b="1" err="1">
                <a:solidFill>
                  <a:srgbClr val="58585A"/>
                </a:solidFill>
                <a:latin typeface="Leelawadee"/>
                <a:ea typeface="Roboto Light"/>
                <a:cs typeface="Leelawadee"/>
              </a:rPr>
              <a:t>Schmicking</a:t>
            </a:r>
            <a:r>
              <a:rPr lang="en-GB" sz="1400">
                <a:solidFill>
                  <a:srgbClr val="58585A"/>
                </a:solidFill>
                <a:latin typeface="Leelawadee"/>
                <a:ea typeface="Roboto Light"/>
                <a:cs typeface="Leelawadee"/>
              </a:rPr>
              <a:t>, Research Manager: brett.schmicking@impact-initiatives.org</a:t>
            </a:r>
            <a:endParaRPr lang="en-GB" sz="1400"/>
          </a:p>
          <a:p>
            <a:pPr algn="l">
              <a:lnSpc>
                <a:spcPct val="100000"/>
              </a:lnSpc>
            </a:pPr>
            <a:r>
              <a:rPr lang="en-GB" sz="1400" b="1">
                <a:solidFill>
                  <a:srgbClr val="58585A"/>
                </a:solidFill>
                <a:latin typeface="leelawadee"/>
                <a:ea typeface="Roboto Light"/>
                <a:cs typeface="leelawadee"/>
              </a:rPr>
              <a:t>Owen Boed,</a:t>
            </a:r>
            <a:r>
              <a:rPr lang="en-GB" sz="1400">
                <a:solidFill>
                  <a:srgbClr val="58585A"/>
                </a:solidFill>
                <a:latin typeface="leelawadee"/>
                <a:ea typeface="Roboto Light"/>
                <a:cs typeface="leelawadee"/>
              </a:rPr>
              <a:t> Assessment Officer: owen.boed@impact-initiatives.org</a:t>
            </a:r>
            <a:endParaRPr lang="en-GB" sz="1400"/>
          </a:p>
          <a:p>
            <a:pPr algn="l">
              <a:lnSpc>
                <a:spcPct val="100000"/>
              </a:lnSpc>
            </a:pPr>
            <a:r>
              <a:rPr lang="en-GB" sz="1400" b="1">
                <a:solidFill>
                  <a:srgbClr val="58585A"/>
                </a:solidFill>
                <a:latin typeface="Leelawadee"/>
                <a:ea typeface="Roboto Light"/>
                <a:cs typeface="Leelawadee"/>
              </a:rPr>
              <a:t>Joanna Jaworska</a:t>
            </a:r>
            <a:r>
              <a:rPr lang="en-GB" sz="1400">
                <a:solidFill>
                  <a:srgbClr val="58585A"/>
                </a:solidFill>
                <a:latin typeface="Leelawadee"/>
                <a:ea typeface="Roboto Light"/>
                <a:cs typeface="Leelawadee"/>
              </a:rPr>
              <a:t>, Senior Assessment Officer: joanna.jaworska@impact-initiatives.org</a:t>
            </a:r>
            <a:endParaRPr lang="en-GB" sz="1400">
              <a:solidFill>
                <a:srgbClr val="58585A"/>
              </a:solidFill>
              <a:ea typeface="Roboto Light"/>
            </a:endParaRPr>
          </a:p>
          <a:p>
            <a:pPr algn="l">
              <a:lnSpc>
                <a:spcPct val="100000"/>
              </a:lnSpc>
            </a:pPr>
            <a:endParaRPr lang="en-GB" sz="1800">
              <a:solidFill>
                <a:srgbClr val="58585A"/>
              </a:solidFill>
              <a:ea typeface="Roboto Light"/>
            </a:endParaRPr>
          </a:p>
        </p:txBody>
      </p:sp>
    </p:spTree>
    <p:extLst>
      <p:ext uri="{BB962C8B-B14F-4D97-AF65-F5344CB8AC3E}">
        <p14:creationId xmlns:p14="http://schemas.microsoft.com/office/powerpoint/2010/main" val="3296923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n a pillar&#10;&#10;Description automatically generated">
            <a:extLst>
              <a:ext uri="{FF2B5EF4-FFF2-40B4-BE49-F238E27FC236}">
                <a16:creationId xmlns:a16="http://schemas.microsoft.com/office/drawing/2014/main" id="{E122CCDA-CF78-76B6-218A-F74560748453}"/>
              </a:ext>
            </a:extLst>
          </p:cNvPr>
          <p:cNvPicPr>
            <a:picLocks noChangeAspect="1"/>
          </p:cNvPicPr>
          <p:nvPr/>
        </p:nvPicPr>
        <p:blipFill rotWithShape="1">
          <a:blip r:embed="rId2"/>
          <a:srcRect/>
          <a:stretch/>
        </p:blipFill>
        <p:spPr>
          <a:xfrm>
            <a:off x="463226" y="574115"/>
            <a:ext cx="4034813" cy="5709768"/>
          </a:xfrm>
          <a:prstGeom prst="rect">
            <a:avLst/>
          </a:prstGeom>
        </p:spPr>
      </p:pic>
      <p:sp>
        <p:nvSpPr>
          <p:cNvPr id="5" name="Title 4">
            <a:extLst>
              <a:ext uri="{FF2B5EF4-FFF2-40B4-BE49-F238E27FC236}">
                <a16:creationId xmlns:a16="http://schemas.microsoft.com/office/drawing/2014/main" id="{87261FA0-E8BE-2430-8A32-76578291F648}"/>
              </a:ext>
            </a:extLst>
          </p:cNvPr>
          <p:cNvSpPr txBox="1">
            <a:spLocks/>
          </p:cNvSpPr>
          <p:nvPr/>
        </p:nvSpPr>
        <p:spPr>
          <a:xfrm>
            <a:off x="4967583" y="1265129"/>
            <a:ext cx="6488482" cy="11430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Veterans in Ukraine</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Subtitle 5">
            <a:extLst>
              <a:ext uri="{FF2B5EF4-FFF2-40B4-BE49-F238E27FC236}">
                <a16:creationId xmlns:a16="http://schemas.microsoft.com/office/drawing/2014/main" id="{029F6C8A-E567-4A4C-658E-602E2583BB75}"/>
              </a:ext>
            </a:extLst>
          </p:cNvPr>
          <p:cNvSpPr txBox="1">
            <a:spLocks/>
          </p:cNvSpPr>
          <p:nvPr/>
        </p:nvSpPr>
        <p:spPr>
          <a:xfrm>
            <a:off x="4967583" y="2613356"/>
            <a:ext cx="6211280" cy="357450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GB" sz="1800">
                <a:latin typeface="Segoe UI Light"/>
                <a:ea typeface="Roboto Light"/>
                <a:cs typeface="Leelawadee"/>
              </a:rPr>
              <a:t>As of December 2023, there were over </a:t>
            </a:r>
            <a:r>
              <a:rPr lang="en-GB" sz="1800" b="1">
                <a:latin typeface="Segoe UI Light"/>
                <a:ea typeface="Roboto Light"/>
                <a:cs typeface="Leelawadee"/>
              </a:rPr>
              <a:t>850,000 veterans</a:t>
            </a:r>
            <a:r>
              <a:rPr lang="en-GB" sz="1800">
                <a:latin typeface="Segoe UI Light"/>
                <a:ea typeface="Roboto Light"/>
                <a:cs typeface="Leelawadee"/>
              </a:rPr>
              <a:t> in Ukraine according to the Ministry of Veterans Affairs,</a:t>
            </a:r>
            <a:r>
              <a:rPr lang="en-GB" sz="1800" b="1">
                <a:latin typeface="Segoe UI Light"/>
                <a:ea typeface="Roboto Light"/>
                <a:cs typeface="Leelawadee"/>
              </a:rPr>
              <a:t> </a:t>
            </a:r>
            <a:r>
              <a:rPr lang="en-GB" sz="1800">
                <a:latin typeface="Segoe UI Light"/>
                <a:ea typeface="Roboto Light"/>
                <a:cs typeface="Leelawadee"/>
              </a:rPr>
              <a:t>marking a twofold increase since the escalation of hostilities in February 2022 [1]. The Ministry of Veterans Affairs projects that the number of </a:t>
            </a:r>
            <a:r>
              <a:rPr lang="en-GB" sz="1800" b="1">
                <a:latin typeface="Segoe UI Light"/>
                <a:ea typeface="Roboto Light"/>
                <a:cs typeface="Leelawadee"/>
              </a:rPr>
              <a:t>veterans and their family members</a:t>
            </a:r>
            <a:r>
              <a:rPr lang="en-GB" sz="1800">
                <a:latin typeface="Segoe UI Light"/>
                <a:ea typeface="Roboto Light"/>
                <a:cs typeface="Leelawadee"/>
              </a:rPr>
              <a:t> will rise to </a:t>
            </a:r>
            <a:r>
              <a:rPr lang="en-GB" sz="1800" b="1">
                <a:latin typeface="Segoe UI Light"/>
                <a:ea typeface="Roboto Light"/>
                <a:cs typeface="Leelawadee"/>
              </a:rPr>
              <a:t>4-8 million </a:t>
            </a:r>
            <a:r>
              <a:rPr lang="en-GB" sz="1800">
                <a:latin typeface="Segoe UI Light"/>
                <a:ea typeface="Roboto Light"/>
                <a:cs typeface="Leelawadee"/>
              </a:rPr>
              <a:t>in coming years [2].</a:t>
            </a:r>
            <a:endParaRPr lang="en-US" sz="1800">
              <a:latin typeface="Segoe UI Light"/>
            </a:endParaRPr>
          </a:p>
          <a:p>
            <a:pPr algn="just">
              <a:lnSpc>
                <a:spcPct val="100000"/>
              </a:lnSpc>
            </a:pPr>
            <a:r>
              <a:rPr lang="en-GB" sz="1800">
                <a:latin typeface="Segoe UI Light"/>
                <a:ea typeface="Roboto Light"/>
                <a:cs typeface="Leelawadee"/>
              </a:rPr>
              <a:t>The transition to civilian life for veterans in Ukraine has historically been characterised by a unique set of challenges, including those related to </a:t>
            </a:r>
            <a:r>
              <a:rPr lang="en-GB" sz="1800" b="1">
                <a:latin typeface="Segoe UI Light"/>
                <a:ea typeface="Roboto Light"/>
                <a:cs typeface="Leelawadee"/>
              </a:rPr>
              <a:t>MHPSS</a:t>
            </a:r>
            <a:r>
              <a:rPr lang="en-GB" sz="1800">
                <a:latin typeface="Segoe UI Light"/>
                <a:ea typeface="Roboto Light"/>
                <a:cs typeface="Leelawadee"/>
              </a:rPr>
              <a:t>, </a:t>
            </a:r>
            <a:r>
              <a:rPr lang="en-GB" sz="1800" b="1">
                <a:latin typeface="Segoe UI Light"/>
                <a:ea typeface="Roboto Light"/>
                <a:cs typeface="Leelawadee"/>
              </a:rPr>
              <a:t>health</a:t>
            </a:r>
            <a:r>
              <a:rPr lang="en-GB" sz="1800">
                <a:latin typeface="Segoe UI Light"/>
                <a:ea typeface="Roboto Light"/>
                <a:cs typeface="Leelawadee"/>
              </a:rPr>
              <a:t>, </a:t>
            </a:r>
            <a:r>
              <a:rPr lang="en-GB" sz="1800" b="1">
                <a:latin typeface="Segoe UI Light"/>
                <a:ea typeface="Roboto Light"/>
                <a:cs typeface="Leelawadee"/>
              </a:rPr>
              <a:t>social integration</a:t>
            </a:r>
            <a:r>
              <a:rPr lang="en-GB" sz="1800">
                <a:latin typeface="Segoe UI Light"/>
                <a:ea typeface="Roboto Light"/>
                <a:cs typeface="Leelawadee"/>
              </a:rPr>
              <a:t>, access to </a:t>
            </a:r>
            <a:r>
              <a:rPr lang="en-GB" sz="1800" b="1">
                <a:latin typeface="Segoe UI Light"/>
                <a:ea typeface="Roboto Light"/>
                <a:cs typeface="Leelawadee"/>
              </a:rPr>
              <a:t>employment</a:t>
            </a:r>
            <a:r>
              <a:rPr lang="en-GB" sz="1800">
                <a:latin typeface="Segoe UI Light"/>
                <a:ea typeface="Roboto Light"/>
                <a:cs typeface="Leelawadee"/>
              </a:rPr>
              <a:t>, and </a:t>
            </a:r>
            <a:r>
              <a:rPr lang="en-GB" sz="1800" b="1">
                <a:latin typeface="Segoe UI Light"/>
                <a:ea typeface="Roboto Light"/>
                <a:cs typeface="Leelawadee"/>
              </a:rPr>
              <a:t>administrative barriers</a:t>
            </a:r>
            <a:r>
              <a:rPr lang="en-GB" sz="1800">
                <a:latin typeface="Segoe UI Light"/>
                <a:ea typeface="Roboto Light"/>
                <a:cs typeface="Leelawadee"/>
              </a:rPr>
              <a:t> to accessing social services guaranteed by the state [3].</a:t>
            </a:r>
            <a:endParaRPr lang="en-GB" sz="1800">
              <a:latin typeface="Segoe UI Light"/>
              <a:ea typeface="Roboto Light"/>
            </a:endParaRPr>
          </a:p>
        </p:txBody>
      </p:sp>
      <p:sp>
        <p:nvSpPr>
          <p:cNvPr id="7" name="Rectangle 6">
            <a:extLst>
              <a:ext uri="{FF2B5EF4-FFF2-40B4-BE49-F238E27FC236}">
                <a16:creationId xmlns:a16="http://schemas.microsoft.com/office/drawing/2014/main" id="{D61ACE54-6171-8E08-4C86-B5E382105BAC}"/>
              </a:ext>
            </a:extLst>
          </p:cNvPr>
          <p:cNvSpPr/>
          <p:nvPr/>
        </p:nvSpPr>
        <p:spPr>
          <a:xfrm>
            <a:off x="2678975" y="5321300"/>
            <a:ext cx="2096225" cy="124460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Subtitle 5">
            <a:extLst>
              <a:ext uri="{FF2B5EF4-FFF2-40B4-BE49-F238E27FC236}">
                <a16:creationId xmlns:a16="http://schemas.microsoft.com/office/drawing/2014/main" id="{DCE80087-B116-3AA0-48C1-E666D6D4EBDF}"/>
              </a:ext>
            </a:extLst>
          </p:cNvPr>
          <p:cNvSpPr txBox="1">
            <a:spLocks/>
          </p:cNvSpPr>
          <p:nvPr/>
        </p:nvSpPr>
        <p:spPr>
          <a:xfrm rot="16200000">
            <a:off x="-1091528" y="4800884"/>
            <a:ext cx="2968431" cy="21727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a:latin typeface="Segoe UI Light" panose="020B0502040204020203" pitchFamily="34" charset="0"/>
                <a:ea typeface="Roboto Light" panose="02000000000000000000" pitchFamily="2" charset="0"/>
              </a:rPr>
              <a:t>OCHA</a:t>
            </a:r>
          </a:p>
        </p:txBody>
      </p:sp>
    </p:spTree>
    <p:extLst>
      <p:ext uri="{BB962C8B-B14F-4D97-AF65-F5344CB8AC3E}">
        <p14:creationId xmlns:p14="http://schemas.microsoft.com/office/powerpoint/2010/main" val="312541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A41B0-9939-D9D9-7351-A239CDB06D03}"/>
              </a:ext>
            </a:extLst>
          </p:cNvPr>
          <p:cNvSpPr>
            <a:spLocks noGrp="1"/>
          </p:cNvSpPr>
          <p:nvPr>
            <p:ph type="title"/>
          </p:nvPr>
        </p:nvSpPr>
        <p:spPr/>
        <p:txBody>
          <a:bodyPr/>
          <a:lstStyle/>
          <a:p>
            <a:r>
              <a:rPr lang="en-GB" sz="4000">
                <a:latin typeface="Roboto Condensed"/>
                <a:ea typeface="Roboto Condensed"/>
                <a:cs typeface="Roboto Condensed"/>
              </a:rPr>
              <a:t>Becoming a veteran</a:t>
            </a:r>
            <a:endParaRPr lang="en-CH">
              <a:solidFill>
                <a:srgbClr val="58585A"/>
              </a:solidFill>
            </a:endParaRPr>
          </a:p>
        </p:txBody>
      </p:sp>
      <p:sp>
        <p:nvSpPr>
          <p:cNvPr id="7" name="Subtitle 5">
            <a:extLst>
              <a:ext uri="{FF2B5EF4-FFF2-40B4-BE49-F238E27FC236}">
                <a16:creationId xmlns:a16="http://schemas.microsoft.com/office/drawing/2014/main" id="{3786EBBC-D06D-6A15-7085-190376276BFC}"/>
              </a:ext>
            </a:extLst>
          </p:cNvPr>
          <p:cNvSpPr txBox="1">
            <a:spLocks/>
          </p:cNvSpPr>
          <p:nvPr/>
        </p:nvSpPr>
        <p:spPr>
          <a:xfrm>
            <a:off x="7197761" y="2022969"/>
            <a:ext cx="3868913" cy="333192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a:latin typeface="Segoe UI Light"/>
                <a:ea typeface="Roboto Light"/>
                <a:cs typeface="Segoe UI Light"/>
              </a:rPr>
              <a:t>Veterans and their families are entitled to a variety of services and benefits, including:</a:t>
            </a:r>
            <a:endParaRPr lang="en-US"/>
          </a:p>
          <a:p>
            <a:pPr>
              <a:lnSpc>
                <a:spcPct val="100000"/>
              </a:lnSpc>
            </a:pPr>
            <a:r>
              <a:rPr lang="en-GB" sz="1800">
                <a:latin typeface="Segoe UI Light"/>
                <a:ea typeface="Roboto Light"/>
                <a:cs typeface="Segoe UI Light"/>
              </a:rPr>
              <a:t>medical services</a:t>
            </a:r>
            <a:endParaRPr lang="en-GB" sz="1800">
              <a:ea typeface="Roboto Light"/>
              <a:cs typeface="Segoe UI Light"/>
            </a:endParaRPr>
          </a:p>
          <a:p>
            <a:pPr>
              <a:lnSpc>
                <a:spcPct val="100000"/>
              </a:lnSpc>
            </a:pPr>
            <a:r>
              <a:rPr lang="en-GB" sz="1800">
                <a:latin typeface="Segoe UI Light"/>
                <a:ea typeface="Roboto Light"/>
                <a:cs typeface="Segoe UI Light"/>
              </a:rPr>
              <a:t>employment services</a:t>
            </a:r>
          </a:p>
          <a:p>
            <a:pPr>
              <a:lnSpc>
                <a:spcPct val="100000"/>
              </a:lnSpc>
            </a:pPr>
            <a:r>
              <a:rPr lang="en-GB" sz="1800">
                <a:latin typeface="Segoe UI Light"/>
                <a:ea typeface="Roboto Light"/>
                <a:cs typeface="Segoe UI Light"/>
              </a:rPr>
              <a:t>education benefits</a:t>
            </a:r>
          </a:p>
          <a:p>
            <a:pPr>
              <a:lnSpc>
                <a:spcPct val="100000"/>
              </a:lnSpc>
            </a:pPr>
            <a:r>
              <a:rPr lang="en-GB" sz="1800">
                <a:latin typeface="Segoe UI Light"/>
                <a:ea typeface="Roboto Light"/>
                <a:cs typeface="Segoe UI Light"/>
              </a:rPr>
              <a:t>housing-related benefits</a:t>
            </a:r>
            <a:endParaRPr lang="en-GB" sz="1800">
              <a:ea typeface="Roboto Light"/>
              <a:cs typeface="Segoe UI Light"/>
            </a:endParaRPr>
          </a:p>
          <a:p>
            <a:pPr>
              <a:lnSpc>
                <a:spcPct val="100000"/>
              </a:lnSpc>
            </a:pPr>
            <a:r>
              <a:rPr lang="en-GB" sz="1800">
                <a:latin typeface="Segoe UI Light"/>
                <a:ea typeface="Roboto Light"/>
                <a:cs typeface="Segoe UI Light"/>
              </a:rPr>
              <a:t>financial benefits</a:t>
            </a:r>
            <a:endParaRPr lang="en-US"/>
          </a:p>
        </p:txBody>
      </p:sp>
      <p:sp>
        <p:nvSpPr>
          <p:cNvPr id="10" name="Subtitle 5">
            <a:extLst>
              <a:ext uri="{FF2B5EF4-FFF2-40B4-BE49-F238E27FC236}">
                <a16:creationId xmlns:a16="http://schemas.microsoft.com/office/drawing/2014/main" id="{DF328CC4-0579-B3CF-7F8A-ADC90BA6C6AF}"/>
              </a:ext>
            </a:extLst>
          </p:cNvPr>
          <p:cNvSpPr txBox="1">
            <a:spLocks/>
          </p:cNvSpPr>
          <p:nvPr/>
        </p:nvSpPr>
        <p:spPr>
          <a:xfrm>
            <a:off x="1627825" y="2022969"/>
            <a:ext cx="4161307" cy="333192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Font typeface="Arial" panose="020B0604020202020204" pitchFamily="34" charset="0"/>
              <a:buChar char="•"/>
            </a:pPr>
            <a:r>
              <a:rPr lang="en-GB" sz="1800">
                <a:latin typeface="Segoe UI Light"/>
                <a:ea typeface="Roboto Light"/>
                <a:cs typeface="Leelawadee"/>
              </a:rPr>
              <a:t>Combat veteran</a:t>
            </a:r>
          </a:p>
          <a:p>
            <a:pPr marL="285750" indent="-285750" algn="l">
              <a:lnSpc>
                <a:spcPct val="100000"/>
              </a:lnSpc>
              <a:buFont typeface="Arial" panose="020B0604020202020204" pitchFamily="34" charset="0"/>
              <a:buChar char="•"/>
            </a:pPr>
            <a:r>
              <a:rPr lang="en-GB" sz="1800">
                <a:latin typeface="Segoe UI Light"/>
                <a:ea typeface="Roboto Light"/>
                <a:cs typeface="Leelawadee"/>
              </a:rPr>
              <a:t>Person with a disability caused by war</a:t>
            </a:r>
          </a:p>
          <a:p>
            <a:pPr marL="285750" indent="-285750" algn="l">
              <a:lnSpc>
                <a:spcPct val="100000"/>
              </a:lnSpc>
              <a:buFont typeface="Arial" panose="020B0604020202020204" pitchFamily="34" charset="0"/>
              <a:buChar char="•"/>
            </a:pPr>
            <a:r>
              <a:rPr lang="en-GB" sz="1800">
                <a:latin typeface="Segoe UI Light"/>
                <a:ea typeface="Roboto Light"/>
                <a:cs typeface="Leelawadee"/>
              </a:rPr>
              <a:t>Family member of a fallen defender</a:t>
            </a:r>
          </a:p>
          <a:p>
            <a:pPr marL="285750" indent="-285750" algn="l">
              <a:lnSpc>
                <a:spcPct val="100000"/>
              </a:lnSpc>
              <a:buFont typeface="Arial" panose="020B0604020202020204" pitchFamily="34" charset="0"/>
              <a:buChar char="•"/>
            </a:pPr>
            <a:endParaRPr lang="en-GB" sz="1800">
              <a:latin typeface="Segoe UI Light"/>
              <a:ea typeface="Roboto Light"/>
              <a:cs typeface="Leelawadee"/>
            </a:endParaRPr>
          </a:p>
          <a:p>
            <a:pPr marL="285750" indent="-285750" algn="l">
              <a:lnSpc>
                <a:spcPct val="100000"/>
              </a:lnSpc>
              <a:buFont typeface="Arial" panose="020B0604020202020204" pitchFamily="34" charset="0"/>
              <a:buChar char="•"/>
            </a:pPr>
            <a:endParaRPr lang="en-GB" sz="1800">
              <a:latin typeface="Segoe UI Light"/>
              <a:ea typeface="Roboto Light"/>
            </a:endParaRPr>
          </a:p>
        </p:txBody>
      </p:sp>
      <p:sp>
        <p:nvSpPr>
          <p:cNvPr id="11" name="Subtitle 5">
            <a:extLst>
              <a:ext uri="{FF2B5EF4-FFF2-40B4-BE49-F238E27FC236}">
                <a16:creationId xmlns:a16="http://schemas.microsoft.com/office/drawing/2014/main" id="{9D320727-F1E3-FE7E-1FC2-57559EC5E45C}"/>
              </a:ext>
            </a:extLst>
          </p:cNvPr>
          <p:cNvSpPr txBox="1">
            <a:spLocks/>
          </p:cNvSpPr>
          <p:nvPr/>
        </p:nvSpPr>
        <p:spPr>
          <a:xfrm>
            <a:off x="7197761" y="1313232"/>
            <a:ext cx="3868913" cy="67442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800">
                <a:solidFill>
                  <a:srgbClr val="EE5859"/>
                </a:solidFill>
                <a:latin typeface="Roboto Black"/>
                <a:ea typeface="Roboto Black"/>
                <a:cs typeface="Roboto Black"/>
              </a:rPr>
              <a:t>Services and benefits</a:t>
            </a:r>
            <a:endParaRPr lang="en-GB" sz="28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Roboto Black"/>
            </a:endParaRPr>
          </a:p>
        </p:txBody>
      </p:sp>
      <p:sp>
        <p:nvSpPr>
          <p:cNvPr id="12" name="Subtitle 5">
            <a:extLst>
              <a:ext uri="{FF2B5EF4-FFF2-40B4-BE49-F238E27FC236}">
                <a16:creationId xmlns:a16="http://schemas.microsoft.com/office/drawing/2014/main" id="{9087533E-0780-8743-D7EA-EF67A5158EF7}"/>
              </a:ext>
            </a:extLst>
          </p:cNvPr>
          <p:cNvSpPr txBox="1">
            <a:spLocks/>
          </p:cNvSpPr>
          <p:nvPr/>
        </p:nvSpPr>
        <p:spPr>
          <a:xfrm>
            <a:off x="1627825" y="1295512"/>
            <a:ext cx="3868912" cy="70991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Veterans' profiles</a:t>
            </a:r>
            <a:endParaRPr lang="en-GB" sz="2800">
              <a:solidFill>
                <a:srgbClr val="EE5859"/>
              </a:solidFill>
              <a:latin typeface="Roboto Black" panose="02000000000000000000" pitchFamily="2" charset="0"/>
              <a:ea typeface="Roboto Black" panose="02000000000000000000" pitchFamily="2" charset="0"/>
            </a:endParaRPr>
          </a:p>
        </p:txBody>
      </p:sp>
      <p:pic>
        <p:nvPicPr>
          <p:cNvPr id="2" name="Graphic 1" descr="Male profile with solid fill">
            <a:extLst>
              <a:ext uri="{FF2B5EF4-FFF2-40B4-BE49-F238E27FC236}">
                <a16:creationId xmlns:a16="http://schemas.microsoft.com/office/drawing/2014/main" id="{4854DE3B-FEA4-2E62-E765-947DFBAAC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870" y="1251937"/>
            <a:ext cx="710610" cy="701749"/>
          </a:xfrm>
          <a:prstGeom prst="rect">
            <a:avLst/>
          </a:prstGeom>
        </p:spPr>
      </p:pic>
      <p:pic>
        <p:nvPicPr>
          <p:cNvPr id="3" name="Graphic 2" descr="Ticket with solid fill">
            <a:extLst>
              <a:ext uri="{FF2B5EF4-FFF2-40B4-BE49-F238E27FC236}">
                <a16:creationId xmlns:a16="http://schemas.microsoft.com/office/drawing/2014/main" id="{0BA0969F-4158-32D5-1FD2-DDD930DC1A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5358" y="1251937"/>
            <a:ext cx="710610" cy="701749"/>
          </a:xfrm>
          <a:prstGeom prst="rect">
            <a:avLst/>
          </a:prstGeom>
        </p:spPr>
      </p:pic>
      <p:sp>
        <p:nvSpPr>
          <p:cNvPr id="6" name="Rectangle 5">
            <a:extLst>
              <a:ext uri="{FF2B5EF4-FFF2-40B4-BE49-F238E27FC236}">
                <a16:creationId xmlns:a16="http://schemas.microsoft.com/office/drawing/2014/main" id="{F6794FCE-265F-7E80-EE94-46AD6AFD0AB5}"/>
              </a:ext>
            </a:extLst>
          </p:cNvPr>
          <p:cNvSpPr/>
          <p:nvPr/>
        </p:nvSpPr>
        <p:spPr>
          <a:xfrm>
            <a:off x="1301763" y="5350480"/>
            <a:ext cx="1249559" cy="68015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ea typeface="+mn-lt"/>
                <a:cs typeface="+mn-lt"/>
              </a:rPr>
              <a:t>Evacuation</a:t>
            </a:r>
            <a:endParaRPr lang="en-US" sz="1500" b="1">
              <a:solidFill>
                <a:srgbClr val="58585A"/>
              </a:solidFill>
              <a:cs typeface="Segoe UI Light"/>
            </a:endParaRPr>
          </a:p>
        </p:txBody>
      </p:sp>
      <p:sp>
        <p:nvSpPr>
          <p:cNvPr id="8" name="Rectangle 7">
            <a:extLst>
              <a:ext uri="{FF2B5EF4-FFF2-40B4-BE49-F238E27FC236}">
                <a16:creationId xmlns:a16="http://schemas.microsoft.com/office/drawing/2014/main" id="{65351C18-0B5B-E415-01DA-68FC3D55EEC6}"/>
              </a:ext>
            </a:extLst>
          </p:cNvPr>
          <p:cNvSpPr/>
          <p:nvPr/>
        </p:nvSpPr>
        <p:spPr>
          <a:xfrm>
            <a:off x="2985689" y="5350480"/>
            <a:ext cx="1249559" cy="68015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ea typeface="+mn-lt"/>
                <a:cs typeface="+mn-lt"/>
              </a:rPr>
              <a:t>Treatment</a:t>
            </a:r>
            <a:endParaRPr lang="en-US" sz="1500" b="1">
              <a:solidFill>
                <a:srgbClr val="58585A"/>
              </a:solidFill>
              <a:cs typeface="Segoe UI Light"/>
            </a:endParaRPr>
          </a:p>
        </p:txBody>
      </p:sp>
      <p:sp>
        <p:nvSpPr>
          <p:cNvPr id="9" name="Rectangle 8">
            <a:extLst>
              <a:ext uri="{FF2B5EF4-FFF2-40B4-BE49-F238E27FC236}">
                <a16:creationId xmlns:a16="http://schemas.microsoft.com/office/drawing/2014/main" id="{6D964829-0139-5D18-F2B4-E0111AF6A49A}"/>
              </a:ext>
            </a:extLst>
          </p:cNvPr>
          <p:cNvSpPr/>
          <p:nvPr/>
        </p:nvSpPr>
        <p:spPr>
          <a:xfrm>
            <a:off x="4669614" y="5368201"/>
            <a:ext cx="1311582" cy="66243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ea typeface="+mn-lt"/>
                <a:cs typeface="+mn-lt"/>
              </a:rPr>
              <a:t>Rehabilitation</a:t>
            </a:r>
            <a:endParaRPr lang="en-US" sz="1500" b="1">
              <a:solidFill>
                <a:srgbClr val="58585A"/>
              </a:solidFill>
              <a:cs typeface="Segoe UI Light"/>
            </a:endParaRPr>
          </a:p>
        </p:txBody>
      </p:sp>
      <p:sp>
        <p:nvSpPr>
          <p:cNvPr id="13" name="Rectangle 12">
            <a:extLst>
              <a:ext uri="{FF2B5EF4-FFF2-40B4-BE49-F238E27FC236}">
                <a16:creationId xmlns:a16="http://schemas.microsoft.com/office/drawing/2014/main" id="{006FDE23-996F-ACE1-05AF-BC6A2CF3B23C}"/>
              </a:ext>
            </a:extLst>
          </p:cNvPr>
          <p:cNvSpPr/>
          <p:nvPr/>
        </p:nvSpPr>
        <p:spPr>
          <a:xfrm>
            <a:off x="6415565" y="5368201"/>
            <a:ext cx="1249559" cy="68015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ea typeface="+mn-lt"/>
                <a:cs typeface="+mn-lt"/>
              </a:rPr>
              <a:t>MMC*</a:t>
            </a:r>
            <a:endParaRPr lang="en-US" sz="1500" b="1">
              <a:solidFill>
                <a:srgbClr val="58585A"/>
              </a:solidFill>
              <a:cs typeface="Segoe UI Light"/>
            </a:endParaRPr>
          </a:p>
        </p:txBody>
      </p:sp>
      <p:sp>
        <p:nvSpPr>
          <p:cNvPr id="14" name="Rectangle 13">
            <a:extLst>
              <a:ext uri="{FF2B5EF4-FFF2-40B4-BE49-F238E27FC236}">
                <a16:creationId xmlns:a16="http://schemas.microsoft.com/office/drawing/2014/main" id="{B6529DDF-6C04-D5C4-116D-6A656E5C51C9}"/>
              </a:ext>
            </a:extLst>
          </p:cNvPr>
          <p:cNvSpPr/>
          <p:nvPr/>
        </p:nvSpPr>
        <p:spPr>
          <a:xfrm>
            <a:off x="8099490" y="5368201"/>
            <a:ext cx="1249559" cy="68015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ea typeface="+mn-lt"/>
                <a:cs typeface="+mn-lt"/>
              </a:rPr>
              <a:t>MSEC**</a:t>
            </a:r>
            <a:endParaRPr lang="en-US" sz="1500" b="1">
              <a:solidFill>
                <a:srgbClr val="58585A"/>
              </a:solidFill>
              <a:cs typeface="Segoe UI Light"/>
            </a:endParaRPr>
          </a:p>
        </p:txBody>
      </p:sp>
      <p:sp>
        <p:nvSpPr>
          <p:cNvPr id="15" name="Rectangle 14">
            <a:extLst>
              <a:ext uri="{FF2B5EF4-FFF2-40B4-BE49-F238E27FC236}">
                <a16:creationId xmlns:a16="http://schemas.microsoft.com/office/drawing/2014/main" id="{4B34CE53-7DA1-4ACE-D394-93185885127D}"/>
              </a:ext>
            </a:extLst>
          </p:cNvPr>
          <p:cNvSpPr/>
          <p:nvPr/>
        </p:nvSpPr>
        <p:spPr>
          <a:xfrm>
            <a:off x="9783416" y="5368200"/>
            <a:ext cx="1249559" cy="680157"/>
          </a:xfrm>
          <a:prstGeom prst="rect">
            <a:avLst/>
          </a:prstGeom>
          <a:solidFill>
            <a:schemeClr val="bg1"/>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rgbClr val="58585A"/>
                </a:solidFill>
                <a:cs typeface="Segoe UI Light"/>
              </a:rPr>
              <a:t>Veteran</a:t>
            </a:r>
          </a:p>
        </p:txBody>
      </p:sp>
      <p:sp>
        <p:nvSpPr>
          <p:cNvPr id="16" name="Arrow: Right 15">
            <a:extLst>
              <a:ext uri="{FF2B5EF4-FFF2-40B4-BE49-F238E27FC236}">
                <a16:creationId xmlns:a16="http://schemas.microsoft.com/office/drawing/2014/main" id="{4EB71C8B-2323-7C23-D7F4-9CC4CC2C7D37}"/>
              </a:ext>
            </a:extLst>
          </p:cNvPr>
          <p:cNvSpPr/>
          <p:nvPr/>
        </p:nvSpPr>
        <p:spPr>
          <a:xfrm>
            <a:off x="2644454" y="5480773"/>
            <a:ext cx="244592" cy="413925"/>
          </a:xfrm>
          <a:prstGeom prst="rightArrow">
            <a:avLst/>
          </a:prstGeom>
          <a:no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D8BBA22-ED09-E26A-8D63-2A919B0B7223}"/>
              </a:ext>
            </a:extLst>
          </p:cNvPr>
          <p:cNvSpPr/>
          <p:nvPr/>
        </p:nvSpPr>
        <p:spPr>
          <a:xfrm>
            <a:off x="4328380" y="5499588"/>
            <a:ext cx="244592" cy="413925"/>
          </a:xfrm>
          <a:prstGeom prst="rightArrow">
            <a:avLst/>
          </a:prstGeom>
          <a:no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FCBB6D44-D2AE-F1CF-4350-941A780748FF}"/>
              </a:ext>
            </a:extLst>
          </p:cNvPr>
          <p:cNvSpPr/>
          <p:nvPr/>
        </p:nvSpPr>
        <p:spPr>
          <a:xfrm>
            <a:off x="6083738" y="5517308"/>
            <a:ext cx="244592" cy="413925"/>
          </a:xfrm>
          <a:prstGeom prst="rightArrow">
            <a:avLst/>
          </a:prstGeom>
          <a:no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C0FD8F0-9050-929D-1192-D8889BFEA43C}"/>
              </a:ext>
            </a:extLst>
          </p:cNvPr>
          <p:cNvSpPr/>
          <p:nvPr/>
        </p:nvSpPr>
        <p:spPr>
          <a:xfrm>
            <a:off x="9442181" y="5517308"/>
            <a:ext cx="244592" cy="413925"/>
          </a:xfrm>
          <a:prstGeom prst="rightArrow">
            <a:avLst/>
          </a:prstGeom>
          <a:no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24FA557-F2CC-42B3-E467-1AAD75C3942C}"/>
              </a:ext>
            </a:extLst>
          </p:cNvPr>
          <p:cNvSpPr/>
          <p:nvPr/>
        </p:nvSpPr>
        <p:spPr>
          <a:xfrm>
            <a:off x="7758255" y="5517308"/>
            <a:ext cx="244592" cy="413925"/>
          </a:xfrm>
          <a:prstGeom prst="rightArrow">
            <a:avLst/>
          </a:prstGeom>
          <a:noFill/>
          <a:ln>
            <a:solidFill>
              <a:srgbClr val="5858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5">
            <a:extLst>
              <a:ext uri="{FF2B5EF4-FFF2-40B4-BE49-F238E27FC236}">
                <a16:creationId xmlns:a16="http://schemas.microsoft.com/office/drawing/2014/main" id="{0CE4C369-C722-C662-D969-F7EC49DBECEF}"/>
              </a:ext>
            </a:extLst>
          </p:cNvPr>
          <p:cNvSpPr txBox="1">
            <a:spLocks/>
          </p:cNvSpPr>
          <p:nvPr/>
        </p:nvSpPr>
        <p:spPr>
          <a:xfrm>
            <a:off x="1645973" y="4630844"/>
            <a:ext cx="3868912" cy="70991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800">
                <a:solidFill>
                  <a:srgbClr val="EE5859"/>
                </a:solidFill>
                <a:latin typeface="Roboto Black"/>
                <a:ea typeface="Roboto Black"/>
                <a:cs typeface="Leelawadee"/>
              </a:rPr>
              <a:t>Example pathway</a:t>
            </a:r>
            <a:endParaRPr lang="en-GB" sz="2800">
              <a:solidFill>
                <a:srgbClr val="EE5859"/>
              </a:solidFill>
              <a:latin typeface="Roboto Black" panose="02000000000000000000" pitchFamily="2" charset="0"/>
              <a:ea typeface="Roboto Black" panose="02000000000000000000" pitchFamily="2" charset="0"/>
            </a:endParaRPr>
          </a:p>
        </p:txBody>
      </p:sp>
      <p:pic>
        <p:nvPicPr>
          <p:cNvPr id="5" name="Graphic 4" descr="Route (Two Pins With A Path) with solid fill">
            <a:extLst>
              <a:ext uri="{FF2B5EF4-FFF2-40B4-BE49-F238E27FC236}">
                <a16:creationId xmlns:a16="http://schemas.microsoft.com/office/drawing/2014/main" id="{79956303-6509-860B-101E-8D2C910BB5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869" y="4496568"/>
            <a:ext cx="710610" cy="701749"/>
          </a:xfrm>
          <a:prstGeom prst="rect">
            <a:avLst/>
          </a:prstGeom>
        </p:spPr>
      </p:pic>
      <p:sp>
        <p:nvSpPr>
          <p:cNvPr id="22" name="Subtitle 5">
            <a:extLst>
              <a:ext uri="{FF2B5EF4-FFF2-40B4-BE49-F238E27FC236}">
                <a16:creationId xmlns:a16="http://schemas.microsoft.com/office/drawing/2014/main" id="{41470973-7040-8712-2715-6B59D4A6E11A}"/>
              </a:ext>
            </a:extLst>
          </p:cNvPr>
          <p:cNvSpPr txBox="1">
            <a:spLocks/>
          </p:cNvSpPr>
          <p:nvPr/>
        </p:nvSpPr>
        <p:spPr>
          <a:xfrm>
            <a:off x="1298174" y="6148621"/>
            <a:ext cx="4161307" cy="551291"/>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800">
                <a:latin typeface="Segoe UI Light"/>
                <a:ea typeface="Roboto Light"/>
                <a:cs typeface="Leelawadee"/>
              </a:rPr>
              <a:t>*Military Medical Commission</a:t>
            </a:r>
          </a:p>
          <a:p>
            <a:pPr algn="l">
              <a:lnSpc>
                <a:spcPct val="100000"/>
              </a:lnSpc>
            </a:pPr>
            <a:r>
              <a:rPr lang="en-GB" sz="1800">
                <a:latin typeface="Segoe UI Light"/>
                <a:ea typeface="Roboto Light"/>
                <a:cs typeface="Leelawadee"/>
              </a:rPr>
              <a:t>**Medical and Social Expert Commission</a:t>
            </a:r>
            <a:endParaRPr lang="en-GB" sz="1800">
              <a:latin typeface="Segoe UI Light"/>
              <a:ea typeface="Roboto Light"/>
            </a:endParaRPr>
          </a:p>
          <a:p>
            <a:pPr marL="285750" indent="-285750" algn="l">
              <a:lnSpc>
                <a:spcPct val="100000"/>
              </a:lnSpc>
              <a:buChar char="•"/>
            </a:pPr>
            <a:endParaRPr lang="en-GB" sz="1800">
              <a:latin typeface="Segoe UI Light"/>
              <a:ea typeface="Roboto Light"/>
            </a:endParaRPr>
          </a:p>
        </p:txBody>
      </p:sp>
    </p:spTree>
    <p:extLst>
      <p:ext uri="{BB962C8B-B14F-4D97-AF65-F5344CB8AC3E}">
        <p14:creationId xmlns:p14="http://schemas.microsoft.com/office/powerpoint/2010/main" val="1803422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61C05E7-E763-3BA0-A848-0A56690577D2}"/>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a:ea typeface="Roboto Black"/>
                <a:cs typeface="Roboto Condensed"/>
              </a:rPr>
              <a:t>02</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7" name="Title 4">
            <a:extLst>
              <a:ext uri="{FF2B5EF4-FFF2-40B4-BE49-F238E27FC236}">
                <a16:creationId xmlns:a16="http://schemas.microsoft.com/office/drawing/2014/main" id="{6E9BA4AF-2A05-4611-0E70-7FBB339EBC14}"/>
              </a:ext>
            </a:extLst>
          </p:cNvPr>
          <p:cNvSpPr txBox="1">
            <a:spLocks/>
          </p:cNvSpPr>
          <p:nvPr/>
        </p:nvSpPr>
        <p:spPr>
          <a:xfrm>
            <a:off x="2645080" y="2768252"/>
            <a:ext cx="6901841" cy="18868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5400">
                <a:solidFill>
                  <a:srgbClr val="58585A"/>
                </a:solidFill>
                <a:latin typeface="Roboto Condensed"/>
                <a:ea typeface="Roboto Condensed"/>
                <a:cs typeface="Roboto Condensed"/>
              </a:rPr>
              <a:t>Research objectives and methodology</a:t>
            </a:r>
            <a:endParaRPr lang="en-US" sz="5400"/>
          </a:p>
        </p:txBody>
      </p:sp>
    </p:spTree>
    <p:extLst>
      <p:ext uri="{BB962C8B-B14F-4D97-AF65-F5344CB8AC3E}">
        <p14:creationId xmlns:p14="http://schemas.microsoft.com/office/powerpoint/2010/main" val="406700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3506-465F-1D46-E87E-DFF2A6B7C6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8543C3-CFD9-EC58-3F0E-7C7E18454DF1}"/>
              </a:ext>
            </a:extLst>
          </p:cNvPr>
          <p:cNvSpPr>
            <a:spLocks noGrp="1"/>
          </p:cNvSpPr>
          <p:nvPr>
            <p:ph type="title"/>
          </p:nvPr>
        </p:nvSpPr>
        <p:spPr/>
        <p:txBody>
          <a:bodyPr/>
          <a:lstStyle/>
          <a:p>
            <a:r>
              <a:rPr lang="en-GB">
                <a:latin typeface="Roboto Condensed"/>
                <a:ea typeface="Roboto Condensed"/>
                <a:cs typeface="Roboto Condensed"/>
              </a:rPr>
              <a:t>Research objectives</a:t>
            </a:r>
            <a:endParaRPr lang="en-CH"/>
          </a:p>
        </p:txBody>
      </p:sp>
      <p:sp>
        <p:nvSpPr>
          <p:cNvPr id="5" name="Content Placeholder 4">
            <a:extLst>
              <a:ext uri="{FF2B5EF4-FFF2-40B4-BE49-F238E27FC236}">
                <a16:creationId xmlns:a16="http://schemas.microsoft.com/office/drawing/2014/main" id="{FCE583E4-D55A-5C45-4694-D9C3E9342A72}"/>
              </a:ext>
            </a:extLst>
          </p:cNvPr>
          <p:cNvSpPr>
            <a:spLocks noGrp="1"/>
          </p:cNvSpPr>
          <p:nvPr>
            <p:ph sz="quarter" idx="10"/>
          </p:nvPr>
        </p:nvSpPr>
        <p:spPr>
          <a:xfrm>
            <a:off x="4499802" y="566383"/>
            <a:ext cx="6829816" cy="5968181"/>
          </a:xfrm>
        </p:spPr>
        <p:txBody>
          <a:bodyPr anchor="ctr"/>
          <a:lstStyle/>
          <a:p>
            <a:pPr marL="0" indent="0" algn="just">
              <a:buNone/>
            </a:pPr>
            <a:r>
              <a:rPr lang="en-GB">
                <a:latin typeface="Segoe UI Light"/>
                <a:ea typeface="Roboto Light"/>
                <a:cs typeface="Segoe UI Light"/>
              </a:rPr>
              <a:t>To provide a comprehensive understanding of veterans’ needs, level of access to services, associated barriers and experience of reintegration at the local level, relying on Dnipro city as a case study.  </a:t>
            </a:r>
            <a:endParaRPr lang="en-US"/>
          </a:p>
        </p:txBody>
      </p:sp>
    </p:spTree>
    <p:extLst>
      <p:ext uri="{BB962C8B-B14F-4D97-AF65-F5344CB8AC3E}">
        <p14:creationId xmlns:p14="http://schemas.microsoft.com/office/powerpoint/2010/main" val="165641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3E80-DECB-1325-6DF9-C617138808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1D4FCF-0BB4-7818-2AB8-3C1DBFECE099}"/>
              </a:ext>
            </a:extLst>
          </p:cNvPr>
          <p:cNvSpPr>
            <a:spLocks noGrp="1"/>
          </p:cNvSpPr>
          <p:nvPr>
            <p:ph type="title"/>
          </p:nvPr>
        </p:nvSpPr>
        <p:spPr/>
        <p:txBody>
          <a:bodyPr/>
          <a:lstStyle/>
          <a:p>
            <a:r>
              <a:rPr lang="en-GB">
                <a:latin typeface="Roboto Condensed"/>
                <a:ea typeface="Roboto Condensed"/>
                <a:cs typeface="Roboto Condensed"/>
              </a:rPr>
              <a:t>Research questions</a:t>
            </a:r>
            <a:endParaRPr lang="en-CH"/>
          </a:p>
        </p:txBody>
      </p:sp>
      <p:sp>
        <p:nvSpPr>
          <p:cNvPr id="5" name="Content Placeholder 4">
            <a:extLst>
              <a:ext uri="{FF2B5EF4-FFF2-40B4-BE49-F238E27FC236}">
                <a16:creationId xmlns:a16="http://schemas.microsoft.com/office/drawing/2014/main" id="{84AEA147-D651-9CB5-8C74-08FA0BDC99EC}"/>
              </a:ext>
            </a:extLst>
          </p:cNvPr>
          <p:cNvSpPr>
            <a:spLocks noGrp="1"/>
          </p:cNvSpPr>
          <p:nvPr>
            <p:ph sz="quarter" idx="10"/>
          </p:nvPr>
        </p:nvSpPr>
        <p:spPr>
          <a:xfrm>
            <a:off x="4499802" y="566383"/>
            <a:ext cx="6829816" cy="5968181"/>
          </a:xfrm>
        </p:spPr>
        <p:txBody>
          <a:bodyPr anchor="ctr">
            <a:normAutofit/>
          </a:bodyPr>
          <a:lstStyle/>
          <a:p>
            <a:pPr marL="342900" indent="-342900" algn="just">
              <a:buAutoNum type="arabicPeriod"/>
            </a:pPr>
            <a:r>
              <a:rPr lang="en-GB" sz="2400">
                <a:latin typeface="Segoe UI Light"/>
                <a:ea typeface="Roboto Light"/>
                <a:cs typeface="Segoe UI Light"/>
              </a:rPr>
              <a:t>What are the </a:t>
            </a:r>
            <a:r>
              <a:rPr lang="en-GB" sz="2400" b="1">
                <a:latin typeface="Segoe UI Light"/>
                <a:ea typeface="Roboto Light"/>
                <a:cs typeface="Segoe UI Light"/>
              </a:rPr>
              <a:t>service needs</a:t>
            </a:r>
            <a:r>
              <a:rPr lang="en-GB" sz="2400">
                <a:latin typeface="Segoe UI Light"/>
                <a:ea typeface="Roboto Light"/>
                <a:cs typeface="Segoe UI Light"/>
              </a:rPr>
              <a:t> of veterans and their family members in Dnipro?</a:t>
            </a:r>
            <a:endParaRPr lang="en-GB" sz="2400">
              <a:ea typeface="Roboto Light"/>
            </a:endParaRPr>
          </a:p>
          <a:p>
            <a:pPr marL="342900" indent="-342900" algn="just">
              <a:buAutoNum type="arabicPeriod"/>
            </a:pPr>
            <a:r>
              <a:rPr lang="en-GB" sz="2400">
                <a:latin typeface="Segoe UI Light"/>
                <a:ea typeface="Roboto Light"/>
                <a:cs typeface="Segoe UI Light"/>
              </a:rPr>
              <a:t>To what extent are </a:t>
            </a:r>
            <a:r>
              <a:rPr lang="en-GB" sz="2400" b="1">
                <a:latin typeface="Segoe UI Light"/>
                <a:ea typeface="Roboto Light"/>
                <a:cs typeface="Segoe UI Light"/>
              </a:rPr>
              <a:t>services available and accessible</a:t>
            </a:r>
            <a:r>
              <a:rPr lang="en-GB" sz="2400">
                <a:latin typeface="Segoe UI Light"/>
                <a:ea typeface="Roboto Light"/>
                <a:cs typeface="Segoe UI Light"/>
              </a:rPr>
              <a:t> for veterans and their family members, and what is the perceived </a:t>
            </a:r>
            <a:r>
              <a:rPr lang="en-GB" sz="2400" b="1">
                <a:latin typeface="Segoe UI Light"/>
                <a:ea typeface="Roboto Light"/>
                <a:cs typeface="Segoe UI Light"/>
              </a:rPr>
              <a:t>quality</a:t>
            </a:r>
            <a:r>
              <a:rPr lang="en-GB" sz="2400">
                <a:latin typeface="Segoe UI Light"/>
                <a:ea typeface="Roboto Light"/>
                <a:cs typeface="Segoe UI Light"/>
              </a:rPr>
              <a:t> of these services?</a:t>
            </a:r>
            <a:endParaRPr lang="en-GB" sz="2400">
              <a:ea typeface="Roboto Light"/>
            </a:endParaRPr>
          </a:p>
          <a:p>
            <a:pPr marL="342900" indent="-342900" algn="just">
              <a:buAutoNum type="arabicPeriod"/>
            </a:pPr>
            <a:r>
              <a:rPr lang="en-GB" sz="2400">
                <a:latin typeface="Segoe UI Light"/>
                <a:ea typeface="Roboto Light"/>
                <a:cs typeface="Segoe UI Light"/>
              </a:rPr>
              <a:t>What </a:t>
            </a:r>
            <a:r>
              <a:rPr lang="en-GB" sz="2400" b="1">
                <a:latin typeface="Segoe UI Light"/>
                <a:ea typeface="Roboto Light"/>
                <a:cs typeface="Segoe UI Light"/>
              </a:rPr>
              <a:t>coordination</a:t>
            </a:r>
            <a:r>
              <a:rPr lang="en-GB" sz="2400">
                <a:latin typeface="Segoe UI Light"/>
                <a:ea typeface="Roboto Light"/>
                <a:cs typeface="Segoe UI Light"/>
              </a:rPr>
              <a:t> takes place between actors working with veterans?  </a:t>
            </a:r>
            <a:endParaRPr lang="en-GB" sz="2400"/>
          </a:p>
          <a:p>
            <a:pPr marL="342900" indent="-342900" algn="just">
              <a:buAutoNum type="arabicPeriod"/>
            </a:pPr>
            <a:r>
              <a:rPr lang="en-GB" sz="2400">
                <a:latin typeface="Segoe UI Light"/>
                <a:ea typeface="Roboto Light"/>
                <a:cs typeface="Segoe UI Light"/>
              </a:rPr>
              <a:t>To what extent are </a:t>
            </a:r>
            <a:r>
              <a:rPr lang="en-GB" sz="2400" b="1">
                <a:latin typeface="Segoe UI Light"/>
                <a:ea typeface="Roboto Light"/>
                <a:cs typeface="Segoe UI Light"/>
              </a:rPr>
              <a:t>national-level veteran policy priorities</a:t>
            </a:r>
            <a:r>
              <a:rPr lang="en-GB" sz="2400">
                <a:latin typeface="Segoe UI Light"/>
                <a:ea typeface="Roboto Light"/>
                <a:cs typeface="Segoe UI Light"/>
              </a:rPr>
              <a:t> implemented at the community level?</a:t>
            </a:r>
            <a:endParaRPr lang="en-US" sz="2400"/>
          </a:p>
        </p:txBody>
      </p:sp>
    </p:spTree>
    <p:extLst>
      <p:ext uri="{BB962C8B-B14F-4D97-AF65-F5344CB8AC3E}">
        <p14:creationId xmlns:p14="http://schemas.microsoft.com/office/powerpoint/2010/main" val="208693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24DF-33B7-8606-5556-886C33F75D8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FDCB630C-471C-CF20-0228-7A712B50A3BF}"/>
              </a:ext>
            </a:extLst>
          </p:cNvPr>
          <p:cNvSpPr txBox="1">
            <a:spLocks/>
          </p:cNvSpPr>
          <p:nvPr/>
        </p:nvSpPr>
        <p:spPr>
          <a:xfrm>
            <a:off x="475989" y="1277654"/>
            <a:ext cx="3169085" cy="1578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sz="4400">
                <a:solidFill>
                  <a:srgbClr val="58585A"/>
                </a:solidFill>
                <a:latin typeface="Roboto Condensed"/>
                <a:ea typeface="Roboto Condensed"/>
                <a:cs typeface="Roboto Condensed"/>
              </a:rPr>
              <a:t>Methodology</a:t>
            </a:r>
            <a:endParaRPr lang="en-CH" sz="44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Subtitle 5">
            <a:extLst>
              <a:ext uri="{FF2B5EF4-FFF2-40B4-BE49-F238E27FC236}">
                <a16:creationId xmlns:a16="http://schemas.microsoft.com/office/drawing/2014/main" id="{31579D9C-7F00-84BA-B536-F5E788F388FF}"/>
              </a:ext>
            </a:extLst>
          </p:cNvPr>
          <p:cNvSpPr txBox="1">
            <a:spLocks/>
          </p:cNvSpPr>
          <p:nvPr/>
        </p:nvSpPr>
        <p:spPr>
          <a:xfrm>
            <a:off x="471784" y="2962631"/>
            <a:ext cx="4081828" cy="267469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latin typeface="Segoe UI Light"/>
                <a:ea typeface="Roboto Light"/>
                <a:cs typeface="Leelawadee"/>
              </a:rPr>
              <a:t>Geographical scope:</a:t>
            </a:r>
          </a:p>
          <a:p>
            <a:pPr marL="285750" indent="-285750" algn="l">
              <a:lnSpc>
                <a:spcPct val="100000"/>
              </a:lnSpc>
              <a:buChar char="•"/>
            </a:pPr>
            <a:r>
              <a:rPr lang="en-GB" sz="2000">
                <a:latin typeface="Segoe UI Light"/>
                <a:ea typeface="Roboto Light"/>
                <a:cs typeface="Leelawadee"/>
              </a:rPr>
              <a:t>Dnipro, </a:t>
            </a:r>
            <a:r>
              <a:rPr lang="en-GB" sz="2000" err="1">
                <a:latin typeface="Segoe UI Light"/>
                <a:ea typeface="Roboto Light"/>
                <a:cs typeface="Leelawadee"/>
              </a:rPr>
              <a:t>Dnipropetrovska</a:t>
            </a:r>
            <a:r>
              <a:rPr lang="en-GB" sz="2000">
                <a:latin typeface="Segoe UI Light"/>
                <a:ea typeface="Roboto Light"/>
                <a:cs typeface="Leelawadee"/>
              </a:rPr>
              <a:t> Oblast</a:t>
            </a:r>
          </a:p>
          <a:p>
            <a:pPr marL="285750" indent="-285750" algn="l">
              <a:lnSpc>
                <a:spcPct val="100000"/>
              </a:lnSpc>
              <a:buChar char="•"/>
            </a:pPr>
            <a:r>
              <a:rPr lang="en-GB" sz="2000">
                <a:latin typeface="Segoe UI Light"/>
                <a:ea typeface="Roboto Light"/>
                <a:cs typeface="Leelawadee"/>
              </a:rPr>
              <a:t>Localised approach</a:t>
            </a:r>
          </a:p>
        </p:txBody>
      </p:sp>
      <p:pic>
        <p:nvPicPr>
          <p:cNvPr id="9" name="Picture 8" descr="A map of countries/regions with names&#10;&#10;Description automatically generated">
            <a:extLst>
              <a:ext uri="{FF2B5EF4-FFF2-40B4-BE49-F238E27FC236}">
                <a16:creationId xmlns:a16="http://schemas.microsoft.com/office/drawing/2014/main" id="{8EF7945E-BCB5-2846-1AA7-F423AC6C61F8}"/>
              </a:ext>
            </a:extLst>
          </p:cNvPr>
          <p:cNvPicPr>
            <a:picLocks noChangeAspect="1"/>
          </p:cNvPicPr>
          <p:nvPr/>
        </p:nvPicPr>
        <p:blipFill>
          <a:blip r:embed="rId2"/>
          <a:stretch>
            <a:fillRect/>
          </a:stretch>
        </p:blipFill>
        <p:spPr>
          <a:xfrm>
            <a:off x="5142645" y="1273629"/>
            <a:ext cx="6173909" cy="4365171"/>
          </a:xfrm>
          <a:prstGeom prst="rect">
            <a:avLst/>
          </a:prstGeom>
        </p:spPr>
      </p:pic>
      <p:sp>
        <p:nvSpPr>
          <p:cNvPr id="2" name="Subtitle 5">
            <a:extLst>
              <a:ext uri="{FF2B5EF4-FFF2-40B4-BE49-F238E27FC236}">
                <a16:creationId xmlns:a16="http://schemas.microsoft.com/office/drawing/2014/main" id="{02554FDB-045B-FE13-E865-0FEE39397BE6}"/>
              </a:ext>
            </a:extLst>
          </p:cNvPr>
          <p:cNvSpPr txBox="1">
            <a:spLocks/>
          </p:cNvSpPr>
          <p:nvPr/>
        </p:nvSpPr>
        <p:spPr>
          <a:xfrm>
            <a:off x="5137362" y="5756630"/>
            <a:ext cx="6167301" cy="46890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latin typeface="Segoe UI Light"/>
                <a:ea typeface="Roboto Light"/>
                <a:cs typeface="Leelawadee"/>
              </a:rPr>
              <a:t>Distribution of veterans by oblast, as of January 2022</a:t>
            </a:r>
          </a:p>
        </p:txBody>
      </p:sp>
    </p:spTree>
    <p:extLst>
      <p:ext uri="{BB962C8B-B14F-4D97-AF65-F5344CB8AC3E}">
        <p14:creationId xmlns:p14="http://schemas.microsoft.com/office/powerpoint/2010/main" val="3444559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MPACT">
      <a:majorFont>
        <a:latin typeface="Roboto Condense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blank ppt template2" id="{00BB7E05-9AB2-4B58-9877-E32AD072D014}" vid="{8FAFF0C6-AA7F-4308-86A9-02A2C4B45E7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3A2E158ED92647AF4EE09E30C26EE1" ma:contentTypeVersion="15" ma:contentTypeDescription="Crée un document." ma:contentTypeScope="" ma:versionID="8613280934e54dd97320f0fb3b0482c0">
  <xsd:schema xmlns:xsd="http://www.w3.org/2001/XMLSchema" xmlns:xs="http://www.w3.org/2001/XMLSchema" xmlns:p="http://schemas.microsoft.com/office/2006/metadata/properties" xmlns:ns2="c228d1bd-650e-48eb-9f39-f684bd7bd257" xmlns:ns3="fa0b5fe5-391f-41b6-811a-90e0518c7af2" targetNamespace="http://schemas.microsoft.com/office/2006/metadata/properties" ma:root="true" ma:fieldsID="b173159dc18dd73eb575c3732c5504c5" ns2:_="" ns3:_="">
    <xsd:import namespace="c228d1bd-650e-48eb-9f39-f684bd7bd257"/>
    <xsd:import namespace="fa0b5fe5-391f-41b6-811a-90e0518c7a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8d1bd-650e-48eb-9f39-f684bd7bd2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d06f0b5-5743-41f2-90d3-b12c8ffc7f3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0b5fe5-391f-41b6-811a-90e0518c7a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467c31-3563-4463-b194-9d16e3020301}" ma:internalName="TaxCatchAll" ma:showField="CatchAllData" ma:web="fa0b5fe5-391f-41b6-811a-90e0518c7af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a0b5fe5-391f-41b6-811a-90e0518c7af2" xsi:nil="true"/>
    <lcf76f155ced4ddcb4097134ff3c332f xmlns="c228d1bd-650e-48eb-9f39-f684bd7bd257">
      <Terms xmlns="http://schemas.microsoft.com/office/infopath/2007/PartnerControls"/>
    </lcf76f155ced4ddcb4097134ff3c332f>
    <SharedWithUsers xmlns="fa0b5fe5-391f-41b6-811a-90e0518c7af2">
      <UserInfo>
        <DisplayName>Alexis REYNAUD</DisplayName>
        <AccountId>202</AccountId>
        <AccountType/>
      </UserInfo>
      <UserInfo>
        <DisplayName>Astrid LAURENT</DisplayName>
        <AccountId>996</AccountId>
        <AccountType/>
      </UserInfo>
    </SharedWithUsers>
  </documentManagement>
</p:properties>
</file>

<file path=customXml/itemProps1.xml><?xml version="1.0" encoding="utf-8"?>
<ds:datastoreItem xmlns:ds="http://schemas.openxmlformats.org/officeDocument/2006/customXml" ds:itemID="{93C2C9CB-1B97-43B3-9343-F19417735CD7}">
  <ds:schemaRefs>
    <ds:schemaRef ds:uri="http://schemas.microsoft.com/sharepoint/v3/contenttype/forms"/>
  </ds:schemaRefs>
</ds:datastoreItem>
</file>

<file path=customXml/itemProps2.xml><?xml version="1.0" encoding="utf-8"?>
<ds:datastoreItem xmlns:ds="http://schemas.openxmlformats.org/officeDocument/2006/customXml" ds:itemID="{9AA4194D-51D6-4C48-B623-27D0456A7759}">
  <ds:schemaRefs>
    <ds:schemaRef ds:uri="c228d1bd-650e-48eb-9f39-f684bd7bd257"/>
    <ds:schemaRef ds:uri="fa0b5fe5-391f-41b6-811a-90e0518c7a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923DA1-842D-4E64-B9A3-799276E3CCCA}">
  <ds:schemaRefs>
    <ds:schemaRef ds:uri="0abf2ae5-e878-4ccc-836e-24fe06428412"/>
    <ds:schemaRef ds:uri="a6c4a5f2-8fa1-4399-adba-98b13265f581"/>
    <ds:schemaRef ds:uri="c228d1bd-650e-48eb-9f39-f684bd7bd257"/>
    <ds:schemaRef ds:uri="fa0b5fe5-391f-41b6-811a-90e0518c7af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REACH_Presentation_Template (1)</Template>
  <TotalTime>0</TotalTime>
  <Words>2888</Words>
  <Application>Microsoft Office PowerPoint</Application>
  <PresentationFormat>Breitbild</PresentationFormat>
  <Paragraphs>247</Paragraphs>
  <Slides>39</Slides>
  <Notes>0</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39</vt:i4>
      </vt:variant>
    </vt:vector>
  </HeadingPairs>
  <TitlesOfParts>
    <vt:vector size="50" baseType="lpstr">
      <vt:lpstr>Arial</vt:lpstr>
      <vt:lpstr>Arial,Sans-Serif</vt:lpstr>
      <vt:lpstr>Courier New</vt:lpstr>
      <vt:lpstr>leelawadee</vt:lpstr>
      <vt:lpstr>leelawadee</vt:lpstr>
      <vt:lpstr>Roboto</vt:lpstr>
      <vt:lpstr>Roboto Black</vt:lpstr>
      <vt:lpstr>Roboto Condensed</vt:lpstr>
      <vt:lpstr>Roboto Light</vt:lpstr>
      <vt:lpstr>Segoe UI Light</vt:lpstr>
      <vt:lpstr>Office Theme</vt:lpstr>
      <vt:lpstr>PowerPoint-Präsentation</vt:lpstr>
      <vt:lpstr>PowerPoint-Präsentation</vt:lpstr>
      <vt:lpstr>PowerPoint-Präsentation</vt:lpstr>
      <vt:lpstr>PowerPoint-Präsentation</vt:lpstr>
      <vt:lpstr>Becoming a veteran</vt:lpstr>
      <vt:lpstr>PowerPoint-Präsentation</vt:lpstr>
      <vt:lpstr>Research objectives</vt:lpstr>
      <vt:lpstr>Research questions</vt:lpstr>
      <vt:lpstr>PowerPoint-Präsentation</vt:lpstr>
      <vt:lpstr>PowerPoint-Präsentation</vt:lpstr>
      <vt:lpstr>Veteran sample</vt:lpstr>
      <vt:lpstr>Challenges and Limitations</vt:lpstr>
      <vt:lpstr>PowerPoint-Präsentation</vt:lpstr>
      <vt:lpstr>PowerPoint-Präsentation</vt:lpstr>
      <vt:lpstr>PowerPoint-Präsentation</vt:lpstr>
      <vt:lpstr>PowerPoint-Präsentation</vt:lpstr>
      <vt:lpstr>PowerPoint-Präsentation</vt:lpstr>
      <vt:lpstr>PowerPoint-Präsentation</vt:lpstr>
      <vt:lpstr>'I see the same servicemen with disabilities returning. Six months ago, a year ago, they were self-sufficient. Now they are returning, they have disabilities, problems with limbs, they do not know what to do, they cannot work as before, they are confused'. - Veteran, 40-60, male, civilian prior to military service  'Veterans with disabilities especially need help finding jobs because businesses are not designed to employ people with disabilities at all'. - Veteran, 18-39, female, disability, civilian prior to military service</vt:lpstr>
      <vt:lpstr>PowerPoint-Präsentation</vt:lpstr>
      <vt:lpstr>PowerPoint-Präsentation</vt:lpstr>
      <vt:lpstr>PowerPoint-Präsentation</vt:lpstr>
      <vt:lpstr>PowerPoint-Präsentation</vt:lpstr>
      <vt:lpstr>Physical accessibility</vt:lpstr>
      <vt:lpstr>‘In the hospitals I went to, there were those that did not have elevators. […] I didn't know how to get to the 3rd floor of the hospital in a wheelchair, no one could help me in this matter. In the hospital, I also have to go around many rooms, put stamps in some, signatures in others, etc., and it is difficult for me to move’.  - Veteran, 40-60, male, disability, civilian prior to February 2022</vt:lpstr>
      <vt:lpstr>Financial accessibility</vt:lpstr>
      <vt:lpstr>Information accessibility</vt:lpstr>
      <vt:lpstr>‘Now veterans really need some kind of information support in all institutions, and they lose their patience, because they don't understand where to go, what to do, and don't have a clear plan of action. […] And if we talk about awareness, then there are services, but there is no complete and clear information about them, people do not know how to get them’.  - Veteran, 40-60, female, disability, civilian prior to February 2022</vt:lpstr>
      <vt:lpstr>Administrative accessibility</vt:lpstr>
      <vt:lpstr>'To obtain the status of a veteran, the bureaucracy is present. Some documents are missing, they fail to inform people when they apply for the first time that another package of documents is required, and I, as a person with a disability, cannot move at all after a serious injury. My mother submits documents for me on her own. And again, you have to wait 2-3 months for the documents to be reviewed. […] Without a certificate I cannot get any free public services'.  - Veteran, 40-60, male, disability, civilian prior to February 2022</vt:lpstr>
      <vt:lpstr>PowerPoint-Präsentation</vt:lpstr>
      <vt:lpstr>'[The specialists] always helped me with everything, told me what necessary documents I needed in order not to go to the appropriate institution that provides services twice'.  - Veteran, 40-60, male, disability, civilian prior to military service  ‘Regarding a prosthetic hand, I do not go anywhere in Ukraine, because this prosthesis for the hand will be of very poor quality, it is not comfortable and does not hold. […] And there are high-quality prostheses, for example, in the United States, but it costs a lot of money, which I don't have’.  - Veteran, 40-60, male, disability, civilian prior to February 2022</vt:lpstr>
      <vt:lpstr>PowerPoint-Präsentation</vt:lpstr>
      <vt:lpstr> 'Through conversations with comrades who have been in combat since 2014, I have heard that medical services for veterans have seen some improvement compared to past years'.  - Veteran, 40-60, male, disability, internally displaced, civilian prior to February 2022  'As for health care, something needs to be improved. […] No one cares if patients have completed their treatment or not. Due to the large number of people arriving at the hospital with complex injuries all the time, there is not enough space, medicine and good specialists'.  - Veteran, 40-60, male, disability, civilian prior to February 2022</vt:lpstr>
      <vt:lpstr>PowerPoint-Präsentation</vt:lpstr>
      <vt:lpstr>PowerPoint-Präsentation</vt:lpstr>
      <vt:lpstr>Conclusion</vt:lpstr>
      <vt:lpstr>Bibliography</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JAWORSKA</dc:creator>
  <cp:lastModifiedBy>Joanna JAWORSKA</cp:lastModifiedBy>
  <cp:revision>11</cp:revision>
  <dcterms:created xsi:type="dcterms:W3CDTF">2024-01-22T15:17:24Z</dcterms:created>
  <dcterms:modified xsi:type="dcterms:W3CDTF">2024-02-13T13:21:14Z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0x010100193A2E158ED92647AF4EE09E30C26EE1</vt:lpwstr>
  </property>
  <property fmtid="{D5CDD505-2E9C-101B-9397-08002B2CF9AE}" pid="3" name="MediaServiceImageTags">
    <vt:lpwstr/>
  </property>
</Properties>
</file>