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4.xml" ContentType="application/vnd.openxmlformats-officedocument.themeOverr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notesSlides/notesSlide12.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3.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5.xml" ContentType="application/vnd.openxmlformats-officedocument.themeOverr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6.xml" ContentType="application/vnd.openxmlformats-officedocument.themeOverride+xml"/>
  <Override PartName="/ppt/notesSlides/notesSlide14.xml" ContentType="application/vnd.openxmlformats-officedocument.presentationml.notesSl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7.xml" ContentType="application/vnd.openxmlformats-officedocument.themeOverrid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5.xml" ContentType="application/vnd.openxmlformats-officedocument.presentationml.notesSlid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8.xml" ContentType="application/vnd.openxmlformats-officedocument.themeOverrid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9.xml" ContentType="application/vnd.openxmlformats-officedocument.themeOverride+xml"/>
  <Override PartName="/ppt/charts/chart27.xml" ContentType="application/vnd.openxmlformats-officedocument.drawingml.chart+xml"/>
  <Override PartName="/ppt/theme/themeOverride10.xml" ContentType="application/vnd.openxmlformats-officedocument.themeOverride+xml"/>
  <Override PartName="/ppt/notesSlides/notesSlide16.xml" ContentType="application/vnd.openxmlformats-officedocument.presentationml.notesSlide+xml"/>
  <Override PartName="/ppt/charts/chart28.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7.xml" ContentType="application/vnd.openxmlformats-officedocument.presentationml.notesSlide+xml"/>
  <Override PartName="/ppt/charts/chart29.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1.xml" ContentType="application/vnd.openxmlformats-officedocument.themeOverride+xml"/>
  <Override PartName="/ppt/charts/chart30.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2.xml" ContentType="application/vnd.openxmlformats-officedocument.themeOverride+xml"/>
  <Override PartName="/ppt/charts/chart31.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13.xml" ContentType="application/vnd.openxmlformats-officedocument.themeOverride+xml"/>
  <Override PartName="/ppt/notesSlides/notesSlide18.xml" ContentType="application/vnd.openxmlformats-officedocument.presentationml.notesSlide+xml"/>
  <Override PartName="/ppt/charts/chart32.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theme/themeOverride14.xml" ContentType="application/vnd.openxmlformats-officedocument.themeOverride+xml"/>
  <Override PartName="/ppt/charts/chart34.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15.xml" ContentType="application/vnd.openxmlformats-officedocument.themeOverride+xml"/>
  <Override PartName="/ppt/notesSlides/notesSlide20.xml" ContentType="application/vnd.openxmlformats-officedocument.presentationml.notesSlide+xml"/>
  <Override PartName="/ppt/charts/chart35.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1.xml" ContentType="application/vnd.openxmlformats-officedocument.presentationml.notesSlide+xml"/>
  <Override PartName="/ppt/charts/chart36.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16.xml" ContentType="application/vnd.openxmlformats-officedocument.themeOverride+xml"/>
  <Override PartName="/ppt/charts/chart37.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17.xml" ContentType="application/vnd.openxmlformats-officedocument.themeOverride+xml"/>
  <Override PartName="/ppt/charts/chart38.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18.xml" ContentType="application/vnd.openxmlformats-officedocument.themeOverride+xml"/>
  <Override PartName="/ppt/notesSlides/notesSlide22.xml" ContentType="application/vnd.openxmlformats-officedocument.presentationml.notesSlide+xml"/>
  <Override PartName="/ppt/charts/chart39.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40.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19.xml" ContentType="application/vnd.openxmlformats-officedocument.themeOverride+xml"/>
  <Override PartName="/ppt/charts/chart41.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20.xml" ContentType="application/vnd.openxmlformats-officedocument.themeOverride+xml"/>
  <Override PartName="/ppt/charts/chart42.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21.xml" ContentType="application/vnd.openxmlformats-officedocument.themeOverride+xml"/>
  <Override PartName="/ppt/charts/chart43.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22.xml" ContentType="application/vnd.openxmlformats-officedocument.themeOverride+xml"/>
  <Override PartName="/ppt/charts/chart44.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23.xml" ContentType="application/vnd.openxmlformats-officedocument.themeOverride+xml"/>
  <Override PartName="/ppt/charts/chart45.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24.xml" ContentType="application/vnd.openxmlformats-officedocument.themeOverride+xml"/>
  <Override PartName="/ppt/charts/chart46.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25.xml" ContentType="application/vnd.openxmlformats-officedocument.themeOverride+xml"/>
  <Override PartName="/ppt/charts/chart47.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26.xml" ContentType="application/vnd.openxmlformats-officedocument.themeOverride+xml"/>
  <Override PartName="/ppt/notesSlides/notesSlide23.xml" ContentType="application/vnd.openxmlformats-officedocument.presentationml.notesSlide+xml"/>
  <Override PartName="/ppt/charts/chart48.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50.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5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2.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4.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2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sldIdLst>
    <p:sldId id="264" r:id="rId5"/>
    <p:sldId id="265" r:id="rId6"/>
    <p:sldId id="306" r:id="rId7"/>
    <p:sldId id="267" r:id="rId8"/>
    <p:sldId id="277" r:id="rId9"/>
    <p:sldId id="283" r:id="rId10"/>
    <p:sldId id="452" r:id="rId11"/>
    <p:sldId id="319" r:id="rId12"/>
    <p:sldId id="293" r:id="rId13"/>
    <p:sldId id="307" r:id="rId14"/>
    <p:sldId id="320" r:id="rId15"/>
    <p:sldId id="465" r:id="rId16"/>
    <p:sldId id="473" r:id="rId17"/>
    <p:sldId id="474" r:id="rId18"/>
    <p:sldId id="464" r:id="rId19"/>
    <p:sldId id="461" r:id="rId20"/>
    <p:sldId id="321" r:id="rId21"/>
    <p:sldId id="323" r:id="rId22"/>
    <p:sldId id="324" r:id="rId23"/>
    <p:sldId id="295" r:id="rId24"/>
    <p:sldId id="327" r:id="rId25"/>
    <p:sldId id="328" r:id="rId26"/>
    <p:sldId id="312" r:id="rId27"/>
    <p:sldId id="329" r:id="rId28"/>
    <p:sldId id="374" r:id="rId29"/>
    <p:sldId id="318" r:id="rId30"/>
    <p:sldId id="375" r:id="rId31"/>
    <p:sldId id="376" r:id="rId32"/>
    <p:sldId id="313" r:id="rId33"/>
    <p:sldId id="377" r:id="rId34"/>
    <p:sldId id="379" r:id="rId35"/>
    <p:sldId id="467" r:id="rId36"/>
    <p:sldId id="322" r:id="rId37"/>
    <p:sldId id="466" r:id="rId38"/>
    <p:sldId id="315" r:id="rId39"/>
    <p:sldId id="325" r:id="rId40"/>
    <p:sldId id="326" r:id="rId41"/>
    <p:sldId id="304" r:id="rId42"/>
    <p:sldId id="382" r:id="rId43"/>
    <p:sldId id="455" r:id="rId44"/>
    <p:sldId id="454" r:id="rId45"/>
    <p:sldId id="469" r:id="rId46"/>
    <p:sldId id="470" r:id="rId47"/>
    <p:sldId id="471" r:id="rId48"/>
    <p:sldId id="472" r:id="rId49"/>
    <p:sldId id="462" r:id="rId50"/>
    <p:sldId id="463" r:id="rId51"/>
    <p:sldId id="459" r:id="rId52"/>
    <p:sldId id="456" r:id="rId53"/>
    <p:sldId id="457" r:id="rId54"/>
    <p:sldId id="460" r:id="rId55"/>
    <p:sldId id="468" r:id="rId56"/>
    <p:sldId id="273" r:id="rId5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744AA4-3A34-BDD0-B1F5-F6F6445C86D6}" name="Angie MARTIN" initials="AM" userId="Angie MARTIN" providerId="None"/>
  <p188:author id="{15A6FAFD-A5D5-A5F8-4847-AFEC9DAB9FE5}" name="Paola GOMEZ" initials="PG" userId="S::paola.gomez@reach-initiative.org::ef391f2b-0840-4e5d-a4d0-27e5d2ecace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CACAD"/>
    <a:srgbClr val="5858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69" autoAdjust="0"/>
    <p:restoredTop sz="94660"/>
  </p:normalViewPr>
  <p:slideViewPr>
    <p:cSldViewPr snapToGrid="0">
      <p:cViewPr varScale="1">
        <p:scale>
          <a:sx n="65" d="100"/>
          <a:sy n="65" d="100"/>
        </p:scale>
        <p:origin x="8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ie MARTIN" userId="51ed4bda-3cd2-4e26-92ec-13152a2e0052" providerId="ADAL" clId="{6D79642B-9ADC-4146-80CB-1492A0B7C657}"/>
    <pc:docChg chg="">
      <pc:chgData name="Angie MARTIN" userId="51ed4bda-3cd2-4e26-92ec-13152a2e0052" providerId="ADAL" clId="{6D79642B-9ADC-4146-80CB-1492A0B7C657}" dt="2023-03-16T15:51:10.470" v="0"/>
      <pc:docMkLst>
        <pc:docMk/>
      </pc:docMkLst>
      <pc:sldChg chg="delCm">
        <pc:chgData name="Angie MARTIN" userId="51ed4bda-3cd2-4e26-92ec-13152a2e0052" providerId="ADAL" clId="{6D79642B-9ADC-4146-80CB-1492A0B7C657}" dt="2023-03-16T15:51:10.470" v="0"/>
        <pc:sldMkLst>
          <pc:docMk/>
          <pc:sldMk cId="846023693" sldId="264"/>
        </pc:sldMkLst>
        <pc:extLst>
          <p:ext xmlns:p="http://schemas.openxmlformats.org/presentationml/2006/main" uri="{D6D511B9-2390-475A-947B-AFAB55BFBCF1}">
            <pc226:cmChg xmlns:pc226="http://schemas.microsoft.com/office/powerpoint/2022/06/main/command" chg="del">
              <pc226:chgData name="Angie MARTIN" userId="51ed4bda-3cd2-4e26-92ec-13152a2e0052" providerId="ADAL" clId="{6D79642B-9ADC-4146-80CB-1492A0B7C657}" dt="2023-03-16T15:51:10.470" v="0"/>
              <pc2:cmMkLst xmlns:pc2="http://schemas.microsoft.com/office/powerpoint/2019/9/main/command">
                <pc:docMk/>
                <pc:sldMk cId="846023693" sldId="264"/>
                <pc2:cmMk id="{EF07CF9F-73EA-40FF-B944-A6F44DFC7552}"/>
              </pc2:cmMkLst>
            </pc226:cmChg>
          </p:ext>
        </pc:extLst>
      </pc:sldChg>
      <pc:sldChg chg="delCm">
        <pc:chgData name="Angie MARTIN" userId="51ed4bda-3cd2-4e26-92ec-13152a2e0052" providerId="ADAL" clId="{6D79642B-9ADC-4146-80CB-1492A0B7C657}" dt="2023-03-16T15:51:10.470" v="0"/>
        <pc:sldMkLst>
          <pc:docMk/>
          <pc:sldMk cId="1701207491" sldId="293"/>
        </pc:sldMkLst>
        <pc:extLst>
          <p:ext xmlns:p="http://schemas.openxmlformats.org/presentationml/2006/main" uri="{D6D511B9-2390-475A-947B-AFAB55BFBCF1}">
            <pc226:cmChg xmlns:pc226="http://schemas.microsoft.com/office/powerpoint/2022/06/main/command" chg="del">
              <pc226:chgData name="Angie MARTIN" userId="51ed4bda-3cd2-4e26-92ec-13152a2e0052" providerId="ADAL" clId="{6D79642B-9ADC-4146-80CB-1492A0B7C657}" dt="2023-03-16T15:51:10.470" v="0"/>
              <pc2:cmMkLst xmlns:pc2="http://schemas.microsoft.com/office/powerpoint/2019/9/main/command">
                <pc:docMk/>
                <pc:sldMk cId="1701207491" sldId="293"/>
                <pc2:cmMk id="{FDFC4ED0-D457-42A4-BB04-F4263ECBABD6}"/>
              </pc2:cmMkLst>
            </pc226:cmChg>
          </p:ext>
        </pc:extLst>
      </pc:sldChg>
      <pc:sldChg chg="delCm">
        <pc:chgData name="Angie MARTIN" userId="51ed4bda-3cd2-4e26-92ec-13152a2e0052" providerId="ADAL" clId="{6D79642B-9ADC-4146-80CB-1492A0B7C657}" dt="2023-03-16T15:51:10.470" v="0"/>
        <pc:sldMkLst>
          <pc:docMk/>
          <pc:sldMk cId="302682182" sldId="295"/>
        </pc:sldMkLst>
        <pc:extLst>
          <p:ext xmlns:p="http://schemas.openxmlformats.org/presentationml/2006/main" uri="{D6D511B9-2390-475A-947B-AFAB55BFBCF1}">
            <pc226:cmChg xmlns:pc226="http://schemas.microsoft.com/office/powerpoint/2022/06/main/command" chg="del">
              <pc226:chgData name="Angie MARTIN" userId="51ed4bda-3cd2-4e26-92ec-13152a2e0052" providerId="ADAL" clId="{6D79642B-9ADC-4146-80CB-1492A0B7C657}" dt="2023-03-16T15:51:10.470" v="0"/>
              <pc2:cmMkLst xmlns:pc2="http://schemas.microsoft.com/office/powerpoint/2019/9/main/command">
                <pc:docMk/>
                <pc:sldMk cId="302682182" sldId="295"/>
                <pc2:cmMk id="{8E5FE761-0A19-4904-84CA-C5A000C4EE8A}"/>
              </pc2:cmMkLst>
            </pc226:cmChg>
          </p:ext>
        </pc:extLst>
      </pc:sldChg>
      <pc:sldChg chg="delCm">
        <pc:chgData name="Angie MARTIN" userId="51ed4bda-3cd2-4e26-92ec-13152a2e0052" providerId="ADAL" clId="{6D79642B-9ADC-4146-80CB-1492A0B7C657}" dt="2023-03-16T15:51:10.470" v="0"/>
        <pc:sldMkLst>
          <pc:docMk/>
          <pc:sldMk cId="2037357894" sldId="465"/>
        </pc:sldMkLst>
        <pc:extLst>
          <p:ext xmlns:p="http://schemas.openxmlformats.org/presentationml/2006/main" uri="{D6D511B9-2390-475A-947B-AFAB55BFBCF1}">
            <pc226:cmChg xmlns:pc226="http://schemas.microsoft.com/office/powerpoint/2022/06/main/command" chg="del">
              <pc226:chgData name="Angie MARTIN" userId="51ed4bda-3cd2-4e26-92ec-13152a2e0052" providerId="ADAL" clId="{6D79642B-9ADC-4146-80CB-1492A0B7C657}" dt="2023-03-16T15:51:10.470" v="0"/>
              <pc2:cmMkLst xmlns:pc2="http://schemas.microsoft.com/office/powerpoint/2019/9/main/command">
                <pc:docMk/>
                <pc:sldMk cId="2037357894" sldId="465"/>
                <pc2:cmMk id="{0DCD188C-0E89-477D-B617-2D7998A9EDC9}"/>
              </pc2:cmMkLst>
            </pc226:cmChg>
          </p:ext>
        </pc:extLst>
      </pc:sldChg>
      <pc:sldChg chg="delCm">
        <pc:chgData name="Angie MARTIN" userId="51ed4bda-3cd2-4e26-92ec-13152a2e0052" providerId="ADAL" clId="{6D79642B-9ADC-4146-80CB-1492A0B7C657}" dt="2023-03-16T15:51:10.470" v="0"/>
        <pc:sldMkLst>
          <pc:docMk/>
          <pc:sldMk cId="2084438797" sldId="468"/>
        </pc:sldMkLst>
        <pc:extLst>
          <p:ext xmlns:p="http://schemas.openxmlformats.org/presentationml/2006/main" uri="{D6D511B9-2390-475A-947B-AFAB55BFBCF1}">
            <pc226:cmChg xmlns:pc226="http://schemas.microsoft.com/office/powerpoint/2022/06/main/command" chg="del">
              <pc226:chgData name="Angie MARTIN" userId="51ed4bda-3cd2-4e26-92ec-13152a2e0052" providerId="ADAL" clId="{6D79642B-9ADC-4146-80CB-1492A0B7C657}" dt="2023-03-16T15:51:10.470" v="0"/>
              <pc2:cmMkLst xmlns:pc2="http://schemas.microsoft.com/office/powerpoint/2019/9/main/command">
                <pc:docMk/>
                <pc:sldMk cId="2084438797" sldId="468"/>
                <pc2:cmMk id="{A5814949-F8F7-4C42-9F74-906F45A86A08}"/>
              </pc2:cmMkLst>
            </pc226:cmChg>
          </p:ext>
        </pc:extLst>
      </pc:sldChg>
      <pc:sldChg chg="delCm">
        <pc:chgData name="Angie MARTIN" userId="51ed4bda-3cd2-4e26-92ec-13152a2e0052" providerId="ADAL" clId="{6D79642B-9ADC-4146-80CB-1492A0B7C657}" dt="2023-03-16T15:51:10.470" v="0"/>
        <pc:sldMkLst>
          <pc:docMk/>
          <pc:sldMk cId="1422463616" sldId="469"/>
        </pc:sldMkLst>
        <pc:extLst>
          <p:ext xmlns:p="http://schemas.openxmlformats.org/presentationml/2006/main" uri="{D6D511B9-2390-475A-947B-AFAB55BFBCF1}">
            <pc226:cmChg xmlns:pc226="http://schemas.microsoft.com/office/powerpoint/2022/06/main/command" chg="del">
              <pc226:chgData name="Angie MARTIN" userId="51ed4bda-3cd2-4e26-92ec-13152a2e0052" providerId="ADAL" clId="{6D79642B-9ADC-4146-80CB-1492A0B7C657}" dt="2023-03-16T15:51:10.470" v="0"/>
              <pc2:cmMkLst xmlns:pc2="http://schemas.microsoft.com/office/powerpoint/2019/9/main/command">
                <pc:docMk/>
                <pc:sldMk cId="1422463616" sldId="469"/>
                <pc2:cmMk id="{67A4388C-8853-4D1F-BB67-E6FC340BE6A0}"/>
              </pc2:cmMkLst>
            </pc226:cmChg>
          </p:ext>
        </pc:extLst>
      </pc:sldChg>
      <pc:sldChg chg="delCm">
        <pc:chgData name="Angie MARTIN" userId="51ed4bda-3cd2-4e26-92ec-13152a2e0052" providerId="ADAL" clId="{6D79642B-9ADC-4146-80CB-1492A0B7C657}" dt="2023-03-16T15:51:10.470" v="0"/>
        <pc:sldMkLst>
          <pc:docMk/>
          <pc:sldMk cId="2611963225" sldId="470"/>
        </pc:sldMkLst>
        <pc:extLst>
          <p:ext xmlns:p="http://schemas.openxmlformats.org/presentationml/2006/main" uri="{D6D511B9-2390-475A-947B-AFAB55BFBCF1}">
            <pc226:cmChg xmlns:pc226="http://schemas.microsoft.com/office/powerpoint/2022/06/main/command" chg="del">
              <pc226:chgData name="Angie MARTIN" userId="51ed4bda-3cd2-4e26-92ec-13152a2e0052" providerId="ADAL" clId="{6D79642B-9ADC-4146-80CB-1492A0B7C657}" dt="2023-03-16T15:51:10.470" v="0"/>
              <pc2:cmMkLst xmlns:pc2="http://schemas.microsoft.com/office/powerpoint/2019/9/main/command">
                <pc:docMk/>
                <pc:sldMk cId="2611963225" sldId="470"/>
                <pc2:cmMk id="{799EDFBB-8FC5-49EC-9805-AA4478F27C2F}"/>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https://acted-my.sharepoint.com/personal/paola_gomez_reach-initiative_org/Documents/REACH_COL/2_Research_Management/2022_41XXX_ECHO/MSNA/3_Outputs/5_Presentations/ARCHIVO/REACH_COL_Graficas_ppt_preliminar_AM.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https://acted-my.sharepoint.com/personal/paola_gomez_reach-initiative_org/Documents/REACH_COL/2_Research_Management/MSNA_2022/3_Outputs/5_Presentations/ARCHIVO/REACH_COL_Graficas_ppt_preliminar_AM.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1" Type="http://schemas.openxmlformats.org/officeDocument/2006/relationships/oleObject" Target="https://acted-my.sharepoint.com/personal/paola_gomez_reach-initiative_org/Documents/REACH_COL/2_Research_Management/MSNA_2022/3_Outputs/5_Presentations/ARCHIVO/REACH_COL_Graficas_ppt_preliminar_AM.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https://acted-my.sharepoint.com/personal/paola_gomez_reach-initiative_org/Documents/REACH_COL/2_Research_Management/MSNA_2022/3_Outputs/5_Presentations/ARCHIVO/REACH_COL_Graficas_ppt_MSNI.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https://acted-my.sharepoint.com/personal/paola_gomez_reach-initiative_org/Documents/REACH_COL/2_Research_Management/2022_41XXX_ECHO/MSNA/3_Outputs/5_Presentations/ARCHIVO/REACH_COL_Graficas_ppt_preliminar_AM.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https://acted-my.sharepoint.com/personal/paola_gomez_reach-initiative_org/Documents/REACH_COL/2_Research_Management/2022_41XXX_ECHO/MSNA/3_Outputs/5_Presentations/ARCHIVO/REACH_COL_Graficas_ppt_preliminar_AM.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1" Type="http://schemas.openxmlformats.org/officeDocument/2006/relationships/oleObject" Target="https://acted-my.sharepoint.com/personal/paola_gomez_reach-initiative_org/Documents/REACH_COL/2_Research_Management/MSNA_2022/3_Outputs/5_Presentations/ARCHIVO/REACH_COL_Graficas_ppt_preliminar_AM.xlsx"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https://acted-my.sharepoint.com/personal/paola_gomez_reach-initiative_org/Documents/REACH_COL/2_Research_Management/MSNA_2022/3_Outputs/5_Presentations/ARCHIVO/REACH_COL_Graficas_ppt_MSNI.xlsx" TargetMode="External"/><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https://acted-my.sharepoint.com/personal/paola_gomez_reach-initiative_org/Documents/REACH_COL/2_Research_Management/2022_41XXX_ECHO/MSNA/3_Outputs/5_Presentations/ARCHIVO/REACH_COL_Graficas_ppt_preliminar_AM.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https://acted-my.sharepoint.com/personal/paola_gomez_reach-initiative_org/Documents/REACH_COL/2_Research_Management/2022_41XXX_ECHO/MSNA/3_Outputs/5_Presentations/ARCHIVO/REACH_COL_Graficas_ppt_preliminar_AM.xlsx" TargetMode="External"/><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https://acted-my.sharepoint.com/personal/paola_gomez_reach-initiative_org/Documents/REACH_COL/2_Research_Management/2022_41XXX_ECHO/MSNA/3_Outputs/5_Presentations/ARCHIVO/REACH_COL_Graficas_ppt_preliminar_AM.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acted-my.sharepoint.com/personal/paola_gomez_reach-initiative_org/Documents/REACH_COL/2_Research_Management/2022_41XXX_ECHO/MSNA/3_Outputs/5_Presentations/ARCHIVO/REACH_COL_Graficas_ppt_preliminar_AM.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https://acted-my.sharepoint.com/personal/paola_gomez_reach-initiative_org/Documents/REACH_COL/2_Research_Management/MSNA_2022/3_Outputs/5_Presentations/ARCHIVO/REACH_COL_Graficas_ppt_MSNI.xlsx" TargetMode="External"/><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https://acted-my.sharepoint.com/personal/paola_gomez_reach-initiative_org/Documents/REACH_COL/2_Research_Management/2022_41XXX_ECHO/MSNA/3_Outputs/5_Presentations/ARCHIVO/REACH_COL_Graficas_ppt_preliminar_AM.xlsx" TargetMode="External"/></Relationships>
</file>

<file path=ppt/charts/_rels/chart22.xml.rels><?xml version="1.0" encoding="UTF-8" standalone="yes"?>
<Relationships xmlns="http://schemas.openxmlformats.org/package/2006/relationships"><Relationship Id="rId3" Type="http://schemas.openxmlformats.org/officeDocument/2006/relationships/oleObject" Target="https://acted-my.sharepoint.com/personal/paola_gomez_reach-initiative_org/Documents/REACH_COL/2_Research_Management/2022_41XXX_ECHO/MSNA/3_Outputs/5_Presentations/ARCHIVO/REACH_COL_Graficas_ppt_preliminar_AM.xlsx" TargetMode="External"/><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oleObject" Target="https://acted-my.sharepoint.com/personal/paola_gomez_reach-initiative_org/Documents/REACH_COL/2_Research_Management/2022_41XXX_ECHO/MSNA/3_Outputs/5_Presentations/ARCHIVO/REACH_COL_Graficas_ppt_preliminar_AM.xlsx" TargetMode="External"/><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oleObject" Target="https://acted-my.sharepoint.com/personal/paola_gomez_reach-initiative_org/Documents/REACH_COL/2_Research_Management/MSNA_2022/3_Outputs/5_Presentations/ARCHIVO/REACH_COL_Graficas_ppt_MSNI.xlsx" TargetMode="External"/><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https://acted-my.sharepoint.com/personal/paola_gomez_reach-initiative_org/Documents/REACH_COL/2_Research_Management/2022_41XXX_ECHO/MSNA/3_Outputs/5_Presentations/ARCHIVO/REACH_COL_Graficas_ppt_preliminar_AM.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https://acted-my.sharepoint.com/personal/paola_gomez_reach-initiative_org/Documents/REACH_COL/2_Research_Management/2022_41XXX_ECHO/MSNA/3_Outputs/5_Presentations/ARCHIVO/REACH_COL_Graficas_ppt_preliminar_AM.xlsx" TargetMode="External"/></Relationships>
</file>

<file path=ppt/charts/_rels/chart27.xml.rels><?xml version="1.0" encoding="UTF-8" standalone="yes"?>
<Relationships xmlns="http://schemas.openxmlformats.org/package/2006/relationships"><Relationship Id="rId2" Type="http://schemas.openxmlformats.org/officeDocument/2006/relationships/oleObject" Target="https://acted-my.sharepoint.com/personal/paola_gomez_reach-initiative_org/Documents/REACH_COL/2_Research_Management/MSNA_2022/3_Outputs/5_Presentations/ARCHIVO/REACH_COL_Graficas_ppt_preliminar.xlsx" TargetMode="External"/><Relationship Id="rId1" Type="http://schemas.openxmlformats.org/officeDocument/2006/relationships/themeOverride" Target="../theme/themeOverride10.xml"/></Relationships>
</file>

<file path=ppt/charts/_rels/chart28.xml.rels><?xml version="1.0" encoding="UTF-8" standalone="yes"?>
<Relationships xmlns="http://schemas.openxmlformats.org/package/2006/relationships"><Relationship Id="rId3" Type="http://schemas.openxmlformats.org/officeDocument/2006/relationships/oleObject" Target="https://acted-my.sharepoint.com/personal/paola_gomez_reach-initiative_org/Documents/REACH_COL/2_Research_Management/MSNA_2022/3_Outputs/5_Presentations/ARCHIVO/REACH_COL_Graficas_ppt_MSNI.xlsx" TargetMode="External"/><Relationship Id="rId2" Type="http://schemas.microsoft.com/office/2011/relationships/chartColorStyle" Target="colors25.xml"/><Relationship Id="rId1" Type="http://schemas.microsoft.com/office/2011/relationships/chartStyle" Target="style25.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https://acted-my.sharepoint.com/personal/paola_gomez_reach-initiative_org/Documents/REACH_COL/2_Research_Management/2022_41XXX_ECHO/MSNA/3_Outputs/5_Presentations/ARCHIVO/REACH_COL_Graficas_ppt_preliminar_AM.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acted-my.sharepoint.com/personal/paola_gomez_reach-initiative_org/Documents/REACH_COL/2_Research_Management/2022_41XXX_ECHO/MSNA/3_Outputs/5_Presentations/ARCHIVO/REACH_COL_Graficas_ppt_preliminar_AM.xlsx" TargetMode="Externa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https://acted-my.sharepoint.com/personal/paola_gomez_reach-initiative_org/Documents/REACH_COL/2_Research_Management/2022_41XXX_ECHO/MSNA/3_Outputs/5_Presentations/ARCHIVO/REACH_COL_Graficas_ppt_preliminar_AM.xlsx" TargetMode="Externa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https://acted-my.sharepoint.com/personal/paola_gomez_reach-initiative_org/Documents/REACH_COL/2_Research_Management/2022_41XXX_ECHO/MSNA/3_Outputs/5_Presentations/ARCHIVO/REACH_COL_Graficas_ppt_preliminar_AM.xlsx" TargetMode="External"/></Relationships>
</file>

<file path=ppt/charts/_rels/chart32.xml.rels><?xml version="1.0" encoding="UTF-8" standalone="yes"?>
<Relationships xmlns="http://schemas.openxmlformats.org/package/2006/relationships"><Relationship Id="rId3" Type="http://schemas.openxmlformats.org/officeDocument/2006/relationships/oleObject" Target="https://acted-my.sharepoint.com/personal/paola_gomez_reach-initiative_org/Documents/REACH_COL/2_Research_Management/MSNA_2022/3_Outputs/5_Presentations/ARCHIVO/REACH_COL_Graficas_ppt_MSNI.xlsx" TargetMode="External"/><Relationship Id="rId2" Type="http://schemas.microsoft.com/office/2011/relationships/chartColorStyle" Target="colors29.xml"/><Relationship Id="rId1" Type="http://schemas.microsoft.com/office/2011/relationships/chartStyle" Target="style29.xml"/></Relationships>
</file>

<file path=ppt/charts/_rels/chart33.xml.rels><?xml version="1.0" encoding="UTF-8" standalone="yes"?>
<Relationships xmlns="http://schemas.openxmlformats.org/package/2006/relationships"><Relationship Id="rId2" Type="http://schemas.openxmlformats.org/officeDocument/2006/relationships/oleObject" Target="https://acted-my.sharepoint.com/personal/paola_gomez_reach-initiative_org/Documents/REACH_COL/2_Research_Management/2022_41XXX_ECHO/MSNA/3_Outputs/5_Presentations/ARCHIVO/REACH_COL_Graficas_ppt_preliminar_AM.xlsx" TargetMode="External"/><Relationship Id="rId1" Type="http://schemas.openxmlformats.org/officeDocument/2006/relationships/themeOverride" Target="../theme/themeOverride14.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https://acted-my.sharepoint.com/personal/paola_gomez_reach-initiative_org/Documents/REACH_COL/2_Research_Management/MSNA_2022/3_Outputs/5_Presentations/ARCHIVO/REACH_COL_Graficas_ppt_preliminar_AM.xlsx" TargetMode="External"/></Relationships>
</file>

<file path=ppt/charts/_rels/chart35.xml.rels><?xml version="1.0" encoding="UTF-8" standalone="yes"?>
<Relationships xmlns="http://schemas.openxmlformats.org/package/2006/relationships"><Relationship Id="rId3" Type="http://schemas.openxmlformats.org/officeDocument/2006/relationships/oleObject" Target="https://acted-my.sharepoint.com/personal/paola_gomez_reach-initiative_org/Documents/REACH_COL/2_Research_Management/MSNA_2022/3_Outputs/5_Presentations/ARCHIVO/REACH_COL_Graficas_ppt_MSNI.xlsx" TargetMode="External"/><Relationship Id="rId2" Type="http://schemas.microsoft.com/office/2011/relationships/chartColorStyle" Target="colors31.xml"/><Relationship Id="rId1" Type="http://schemas.microsoft.com/office/2011/relationships/chartStyle" Target="style31.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https://acted-my.sharepoint.com/personal/paola_gomez_reach-initiative_org/Documents/REACH_COL/2_Research_Management/2022_41XXX_ECHO/MSNA/3_Outputs/5_Presentations/ARCHIVO/REACH_COL_Graficas_ppt_preliminar_AM.xlsx" TargetMode="Externa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https://acted-my.sharepoint.com/personal/paola_gomez_reach-initiative_org/Documents/REACH_COL/2_Research_Management/2022_41XXX_ECHO/MSNA/3_Outputs/5_Presentations/ARCHIVO/REACH_COL_Graficas_ppt_preliminar_AM.xlsx" TargetMode="Externa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https://acted-my.sharepoint.com/personal/paola_gomez_reach-initiative_org/Documents/REACH_COL/2_Research_Management/MSNA_2022/3_Outputs/5_Presentations/ARCHIVO/REACH_COL_Graficas_ppt_preliminar_AM.xlsx" TargetMode="External"/></Relationships>
</file>

<file path=ppt/charts/_rels/chart39.xml.rels><?xml version="1.0" encoding="UTF-8" standalone="yes"?>
<Relationships xmlns="http://schemas.openxmlformats.org/package/2006/relationships"><Relationship Id="rId3" Type="http://schemas.openxmlformats.org/officeDocument/2006/relationships/oleObject" Target="https://acted-my.sharepoint.com/personal/paola_gomez_reach-initiative_org/Documents/REACH_COL/2_Research_Management/MSNA_2022/3_Outputs/5_Presentations/ARCHIVO/REACH_COL_Graficas_ppt_preliminar_AM.xlsx" TargetMode="External"/><Relationship Id="rId2" Type="http://schemas.microsoft.com/office/2011/relationships/chartColorStyle" Target="colors35.xml"/><Relationship Id="rId1" Type="http://schemas.microsoft.com/office/2011/relationships/chartStyle" Target="style35.xml"/></Relationships>
</file>

<file path=ppt/charts/_rels/chart4.xml.rels><?xml version="1.0" encoding="UTF-8" standalone="yes"?>
<Relationships xmlns="http://schemas.openxmlformats.org/package/2006/relationships"><Relationship Id="rId3" Type="http://schemas.openxmlformats.org/officeDocument/2006/relationships/oleObject" Target="https://acted-my.sharepoint.com/personal/paola_gomez_reach-initiative_org/Documents/REACH_COL/2_Research_Management/MSNA_2022/3_Outputs/5_Presentations/ARCHIVO/REACH_COL_Graficas_ppt_preliminar_AM.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oleObject" Target="https://acted-my.sharepoint.com/personal/paola_gomez_reach-initiative_org/Documents/REACH_COL/2_Research_Management/MSNA_2022/3_Outputs/5_Presentations/ARCHIVO/REACH_COL_Graficas_ppt_preliminar_AM.xlsx"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https://acted-my.sharepoint.com/personal/paola_gomez_reach-initiative_org/Documents/REACH_COL/2_Research_Management/MSNA_2022/3_Outputs/5_Presentations/ARCHIVO/REACH_COL_Graficas_ppt_preliminar_AM.xlsx" TargetMode="Externa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oleObject" Target="https://acted-my.sharepoint.com/personal/paola_gomez_reach-initiative_org/Documents/REACH_COL/2_Research_Management/2022_41XXX_ECHO/MSNA/3_Outputs/5_Presentations/ARCHIVO/REACH_COL_Graficas_ppt_preliminar_AM.xlsx" TargetMode="Externa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oleObject" Target="https://acted-my.sharepoint.com/personal/paola_gomez_reach-initiative_org/Documents/REACH_COL/2_Research_Management/MSNA_2022/3_Outputs/5_Presentations/ARCHIVO/REACH_COL_Graficas_ppt_preliminar_AM.xlsx" TargetMode="Externa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https://acted-my.sharepoint.com/personal/paola_gomez_reach-initiative_org/Documents/REACH_COL/2_Research_Management/MSNA_2022/3_Outputs/5_Presentations/ARCHIVO/REACH_COL_Graficas_ppt_preliminar_AM.xlsx" TargetMode="Externa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https://acted-my.sharepoint.com/personal/paola_gomez_reach-initiative_org/Documents/REACH_COL/2_Research_Management/2022_41XXX_ECHO/MSNA/3_Outputs/5_Presentations/ARCHIVO/REACH_COL_Graficas_ppt_preliminar_AM.xlsx" TargetMode="Externa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oleObject" Target="https://acted-my.sharepoint.com/personal/paola_gomez_reach-initiative_org/Documents/REACH_COL/2_Research_Management/MSNA_2022/3_Outputs/5_Presentations/ARCHIVO/REACH_COL_Graficas_ppt_preliminar_AM.xlsx" TargetMode="Externa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oleObject" Target="https://acted-my.sharepoint.com/personal/paola_gomez_reach-initiative_org/Documents/REACH_COL/2_Research_Management/MSNA_2022/3_Outputs/5_Presentations/ARCHIVO/REACH_COL_Graficas_ppt_preliminar_AM.xlsx" TargetMode="External"/></Relationships>
</file>

<file path=ppt/charts/_rels/chart48.xml.rels><?xml version="1.0" encoding="UTF-8" standalone="yes"?>
<Relationships xmlns="http://schemas.openxmlformats.org/package/2006/relationships"><Relationship Id="rId3" Type="http://schemas.openxmlformats.org/officeDocument/2006/relationships/oleObject" Target="https://acted-my.sharepoint.com/personal/paola_gomez_reach-initiative_org/Documents/REACH_COL/2_Research_Management/MSNA_2022/3_Outputs/5_Presentations/ARCHIVO/REACH_COL_Graficas_ppt_MSNI.xlsx" TargetMode="External"/><Relationship Id="rId2" Type="http://schemas.microsoft.com/office/2011/relationships/chartColorStyle" Target="colors44.xml"/><Relationship Id="rId1" Type="http://schemas.microsoft.com/office/2011/relationships/chartStyle" Target="style44.xml"/></Relationships>
</file>

<file path=ppt/charts/_rels/chart49.xml.rels><?xml version="1.0" encoding="UTF-8" standalone="yes"?>
<Relationships xmlns="http://schemas.openxmlformats.org/package/2006/relationships"><Relationship Id="rId3" Type="http://schemas.openxmlformats.org/officeDocument/2006/relationships/oleObject" Target="https://acted-my.sharepoint.com/personal/paola_gomez_reach-initiative_org/Documents/REACH_COL/2_Research_Management/MSNA_2022/3_Outputs/5_Presentations/ARCHIVO/REACH_COL_Graficas_ppt_MSNI.xlsx" TargetMode="External"/><Relationship Id="rId2" Type="http://schemas.microsoft.com/office/2011/relationships/chartColorStyle" Target="colors45.xml"/><Relationship Id="rId1" Type="http://schemas.microsoft.com/office/2011/relationships/chartStyle" Target="style45.xml"/></Relationships>
</file>

<file path=ppt/charts/_rels/chart5.xml.rels><?xml version="1.0" encoding="UTF-8" standalone="yes"?>
<Relationships xmlns="http://schemas.openxmlformats.org/package/2006/relationships"><Relationship Id="rId3" Type="http://schemas.openxmlformats.org/officeDocument/2006/relationships/oleObject" Target="https://acted-my.sharepoint.com/personal/paola_gomez_reach-initiative_org/Documents/REACH_COL/2_Research_Management/MSNA_2022/3_Outputs/5_Presentations/ARCHIVO/REACH_COL_Graficas_ppt_preliminar_AM.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https://acted-my.sharepoint.com/personal/paola_gomez_reach-initiative_org/Documents/REACH_COL/2_Research_Management/MSNA_2022/3_Outputs/5_Presentations/ARCHIVO/REACH_COL_Graficas_ppt_MSNI.xlsx" TargetMode="External"/><Relationship Id="rId2" Type="http://schemas.microsoft.com/office/2011/relationships/chartColorStyle" Target="colors46.xml"/><Relationship Id="rId1" Type="http://schemas.microsoft.com/office/2011/relationships/chartStyle" Target="style46.xml"/></Relationships>
</file>

<file path=ppt/charts/_rels/chart51.xml.rels><?xml version="1.0" encoding="UTF-8" standalone="yes"?>
<Relationships xmlns="http://schemas.openxmlformats.org/package/2006/relationships"><Relationship Id="rId3" Type="http://schemas.openxmlformats.org/officeDocument/2006/relationships/oleObject" Target="https://acted-my.sharepoint.com/personal/paola_gomez_reach-initiative_org/Documents/REACH_COL/2_Research_Management/MSNA_2022/3_Outputs/5_Presentations/ARCHIVO/REACH_COL_Graficas_ppt_MSNI.xlsx" TargetMode="External"/><Relationship Id="rId2" Type="http://schemas.microsoft.com/office/2011/relationships/chartColorStyle" Target="colors47.xml"/><Relationship Id="rId1" Type="http://schemas.microsoft.com/office/2011/relationships/chartStyle" Target="style47.xml"/></Relationships>
</file>

<file path=ppt/charts/_rels/chart52.xml.rels><?xml version="1.0" encoding="UTF-8" standalone="yes"?>
<Relationships xmlns="http://schemas.openxmlformats.org/package/2006/relationships"><Relationship Id="rId3" Type="http://schemas.openxmlformats.org/officeDocument/2006/relationships/oleObject" Target="https://acted-my.sharepoint.com/personal/paola_gomez_reach-initiative_org/Documents/REACH_COL/2_Research_Management/MSNA_2022/3_Outputs/5_Presentations/ARCHIVO/REACH_COL_Graficas_ppt_MSNI.xlsx" TargetMode="External"/><Relationship Id="rId2" Type="http://schemas.microsoft.com/office/2011/relationships/chartColorStyle" Target="colors48.xml"/><Relationship Id="rId1" Type="http://schemas.microsoft.com/office/2011/relationships/chartStyle" Target="style48.xml"/></Relationships>
</file>

<file path=ppt/charts/_rels/chart53.xml.rels><?xml version="1.0" encoding="UTF-8" standalone="yes"?>
<Relationships xmlns="http://schemas.openxmlformats.org/package/2006/relationships"><Relationship Id="rId3" Type="http://schemas.openxmlformats.org/officeDocument/2006/relationships/oleObject" Target="https://acted-my.sharepoint.com/personal/paola_gomez_reach-initiative_org/Documents/REACH_COL/2_Research_Management/MSNA_2022/3_Outputs/5_Presentations/ARCHIVO/REACH_COL_Graficas_ppt_MSNI.xlsx" TargetMode="External"/><Relationship Id="rId2" Type="http://schemas.microsoft.com/office/2011/relationships/chartColorStyle" Target="colors49.xml"/><Relationship Id="rId1" Type="http://schemas.microsoft.com/office/2011/relationships/chartStyle" Target="style49.xml"/></Relationships>
</file>

<file path=ppt/charts/_rels/chart54.xml.rels><?xml version="1.0" encoding="UTF-8" standalone="yes"?>
<Relationships xmlns="http://schemas.openxmlformats.org/package/2006/relationships"><Relationship Id="rId3" Type="http://schemas.openxmlformats.org/officeDocument/2006/relationships/oleObject" Target="https://acted-my.sharepoint.com/personal/paola_gomez_reach-initiative_org/Documents/REACH_COL/2_Research_Management/MSNA_2022/3_Outputs/5_Presentations/ARCHIVO/REACH_COL_Graficas_ppt_MSNI.xlsx" TargetMode="External"/><Relationship Id="rId2" Type="http://schemas.microsoft.com/office/2011/relationships/chartColorStyle" Target="colors50.xml"/><Relationship Id="rId1" Type="http://schemas.microsoft.com/office/2011/relationships/chartStyle" Target="style50.xml"/></Relationships>
</file>

<file path=ppt/charts/_rels/chart55.xml.rels><?xml version="1.0" encoding="UTF-8" standalone="yes"?>
<Relationships xmlns="http://schemas.openxmlformats.org/package/2006/relationships"><Relationship Id="rId3" Type="http://schemas.openxmlformats.org/officeDocument/2006/relationships/oleObject" Target="https://acted-my.sharepoint.com/personal/paola_gomez_reach-initiative_org/Documents/REACH_COL/2_Research_Management/MSNA_2022/3_Outputs/5_Presentations/ARCHIVO/REACH_COL_Graficas_ppt_MSNI.xlsx" TargetMode="External"/><Relationship Id="rId2" Type="http://schemas.microsoft.com/office/2011/relationships/chartColorStyle" Target="colors51.xml"/><Relationship Id="rId1" Type="http://schemas.microsoft.com/office/2011/relationships/chartStyle" Target="style51.xml"/></Relationships>
</file>

<file path=ppt/charts/_rels/chart56.xml.rels><?xml version="1.0" encoding="UTF-8" standalone="yes"?>
<Relationships xmlns="http://schemas.openxmlformats.org/package/2006/relationships"><Relationship Id="rId3" Type="http://schemas.openxmlformats.org/officeDocument/2006/relationships/oleObject" Target="https://acted-my.sharepoint.com/personal/paola_gomez_reach-initiative_org/Documents/REACH_COL/2_Research_Management/MSNA_2022/3_Outputs/5_Presentations/ARCHIVO/REACH_COL_Graficas_ppt_MSNI.xlsx" TargetMode="External"/><Relationship Id="rId2" Type="http://schemas.microsoft.com/office/2011/relationships/chartColorStyle" Target="colors52.xml"/><Relationship Id="rId1" Type="http://schemas.microsoft.com/office/2011/relationships/chartStyle" Target="style52.xml"/></Relationships>
</file>

<file path=ppt/charts/_rels/chart6.xml.rels><?xml version="1.0" encoding="UTF-8" standalone="yes"?>
<Relationships xmlns="http://schemas.openxmlformats.org/package/2006/relationships"><Relationship Id="rId3" Type="http://schemas.openxmlformats.org/officeDocument/2006/relationships/oleObject" Target="https://acted-my.sharepoint.com/personal/paola_gomez_reach-initiative_org/Documents/REACH_COL/2_Research_Management/MSNA_2022/3_Outputs/5_Presentations/ARCHIVO/REACH_COL_Graficas_ppt_MSNI.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acted-my.sharepoint.com/personal/paola_gomez_reach-initiative_org/Documents/REACH_COL/2_Research_Management/MSNA_2022/3_Outputs/5_Presentations/ARCHIVO/REACH_COL_Graficas_ppt_MSNI.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acted-my.sharepoint.com/personal/paola_gomez_reach-initiative_org/Documents/REACH_COL/2_Research_Management/MSNA_2022/3_Outputs/5_Presentations/ARCHIVO/REACH_COL_Graficas_ppt_MSNI.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acted-my.sharepoint.com/personal/paola_gomez_reach-initiative_org/Documents/REACH_COL/2_Research_Management/2022_41XXX_ECHO/MSNA/3_Outputs/5_Presentations/ARCHIVO/REACH_COL_Graficas_ppt_preliminar_AM.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32459851840646"/>
          <c:y val="4.847800913274334E-2"/>
          <c:w val="0.50785120416949059"/>
          <c:h val="0.46632528940862344"/>
        </c:manualLayout>
      </c:layout>
      <c:barChart>
        <c:barDir val="bar"/>
        <c:grouping val="stacked"/>
        <c:varyColors val="0"/>
        <c:ser>
          <c:idx val="0"/>
          <c:order val="0"/>
          <c:tx>
            <c:strRef>
              <c:f>Poblacion!$B$42</c:f>
              <c:strCache>
                <c:ptCount val="1"/>
                <c:pt idx="0">
                  <c:v>Hombres</c:v>
                </c:pt>
              </c:strCache>
            </c:strRef>
          </c:tx>
          <c:spPr>
            <a:solidFill>
              <a:srgbClr val="58595A"/>
            </a:solidFill>
            <a:ln>
              <a:noFill/>
            </a:ln>
            <a:effectLst/>
          </c:spPr>
          <c:invertIfNegative val="0"/>
          <c:cat>
            <c:strRef>
              <c:f>Poblacion!$A$43:$A$47</c:f>
              <c:strCache>
                <c:ptCount val="5"/>
                <c:pt idx="0">
                  <c:v>0-5 años</c:v>
                </c:pt>
                <c:pt idx="1">
                  <c:v>6-18 años</c:v>
                </c:pt>
                <c:pt idx="2">
                  <c:v>19-28 años</c:v>
                </c:pt>
                <c:pt idx="3">
                  <c:v>29-64 años</c:v>
                </c:pt>
                <c:pt idx="4">
                  <c:v>&gt;65  años</c:v>
                </c:pt>
              </c:strCache>
            </c:strRef>
          </c:cat>
          <c:val>
            <c:numRef>
              <c:f>Poblacion!$B$43:$B$47</c:f>
              <c:numCache>
                <c:formatCode>0%</c:formatCode>
                <c:ptCount val="5"/>
                <c:pt idx="0">
                  <c:v>0.17</c:v>
                </c:pt>
                <c:pt idx="1">
                  <c:v>0.28999999999999998</c:v>
                </c:pt>
                <c:pt idx="2">
                  <c:v>0.19</c:v>
                </c:pt>
                <c:pt idx="3">
                  <c:v>0.33</c:v>
                </c:pt>
                <c:pt idx="4">
                  <c:v>0.02</c:v>
                </c:pt>
              </c:numCache>
            </c:numRef>
          </c:val>
          <c:extLst>
            <c:ext xmlns:c16="http://schemas.microsoft.com/office/drawing/2014/chart" uri="{C3380CC4-5D6E-409C-BE32-E72D297353CC}">
              <c16:uniqueId val="{00000000-98C4-47F4-8F18-A946FF626850}"/>
            </c:ext>
          </c:extLst>
        </c:ser>
        <c:ser>
          <c:idx val="1"/>
          <c:order val="1"/>
          <c:tx>
            <c:strRef>
              <c:f>Poblacion!$C$42</c:f>
              <c:strCache>
                <c:ptCount val="1"/>
                <c:pt idx="0">
                  <c:v>Mujeres</c:v>
                </c:pt>
              </c:strCache>
            </c:strRef>
          </c:tx>
          <c:spPr>
            <a:solidFill>
              <a:srgbClr val="D4CABB"/>
            </a:solidFill>
            <a:ln>
              <a:noFill/>
            </a:ln>
            <a:effectLst/>
          </c:spPr>
          <c:invertIfNegative val="0"/>
          <c:cat>
            <c:strRef>
              <c:f>Poblacion!$A$43:$A$47</c:f>
              <c:strCache>
                <c:ptCount val="5"/>
                <c:pt idx="0">
                  <c:v>0-5 años</c:v>
                </c:pt>
                <c:pt idx="1">
                  <c:v>6-18 años</c:v>
                </c:pt>
                <c:pt idx="2">
                  <c:v>19-28 años</c:v>
                </c:pt>
                <c:pt idx="3">
                  <c:v>29-64 años</c:v>
                </c:pt>
                <c:pt idx="4">
                  <c:v>&gt;65  años</c:v>
                </c:pt>
              </c:strCache>
            </c:strRef>
          </c:cat>
          <c:val>
            <c:numRef>
              <c:f>Poblacion!$C$43:$C$47</c:f>
              <c:numCache>
                <c:formatCode>0%</c:formatCode>
                <c:ptCount val="5"/>
                <c:pt idx="0">
                  <c:v>-0.14516129032258099</c:v>
                </c:pt>
                <c:pt idx="1">
                  <c:v>-0.25329163923634002</c:v>
                </c:pt>
                <c:pt idx="2">
                  <c:v>-0.23107307439104699</c:v>
                </c:pt>
                <c:pt idx="3">
                  <c:v>-0.34874917709019099</c:v>
                </c:pt>
                <c:pt idx="4">
                  <c:v>-2.1724818959842001E-2</c:v>
                </c:pt>
              </c:numCache>
            </c:numRef>
          </c:val>
          <c:extLst>
            <c:ext xmlns:c16="http://schemas.microsoft.com/office/drawing/2014/chart" uri="{C3380CC4-5D6E-409C-BE32-E72D297353CC}">
              <c16:uniqueId val="{00000001-98C4-47F4-8F18-A946FF626850}"/>
            </c:ext>
          </c:extLst>
        </c:ser>
        <c:dLbls>
          <c:showLegendKey val="0"/>
          <c:showVal val="0"/>
          <c:showCatName val="0"/>
          <c:showSerName val="0"/>
          <c:showPercent val="0"/>
          <c:showBubbleSize val="0"/>
        </c:dLbls>
        <c:gapWidth val="11"/>
        <c:overlap val="100"/>
        <c:axId val="1964342464"/>
        <c:axId val="1964339552"/>
      </c:barChart>
      <c:catAx>
        <c:axId val="196434246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1964339552"/>
        <c:crosses val="autoZero"/>
        <c:auto val="1"/>
        <c:lblAlgn val="ctr"/>
        <c:lblOffset val="100"/>
        <c:noMultiLvlLbl val="0"/>
      </c:catAx>
      <c:valAx>
        <c:axId val="1964339552"/>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1964342464"/>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Leelawadee" panose="020B0502040204020203" pitchFamily="34" charset="-34"/>
          <a:cs typeface="Leelawadee" panose="020B0502040204020203" pitchFamily="34" charset="-34"/>
        </a:defRPr>
      </a:pPr>
      <a:endParaRPr lang="es-CO"/>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ACACAD"/>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MediosVida!$E$4:$E$8</c:f>
              <c:strCache>
                <c:ptCount val="5"/>
                <c:pt idx="0">
                  <c:v>Discriminación</c:v>
                </c:pt>
                <c:pt idx="1">
                  <c:v>Ocuparse de la familia</c:v>
                </c:pt>
                <c:pt idx="2">
                  <c:v>Falta de papeles en orden</c:v>
                </c:pt>
                <c:pt idx="3">
                  <c:v>Empleo mal pagado</c:v>
                </c:pt>
                <c:pt idx="4">
                  <c:v>Falta de empleo en donde vive</c:v>
                </c:pt>
              </c:strCache>
            </c:strRef>
          </c:cat>
          <c:val>
            <c:numRef>
              <c:f>MediosVida!$F$4:$F$8</c:f>
              <c:numCache>
                <c:formatCode>0%</c:formatCode>
                <c:ptCount val="5"/>
                <c:pt idx="0">
                  <c:v>0.04</c:v>
                </c:pt>
                <c:pt idx="1">
                  <c:v>0.04</c:v>
                </c:pt>
                <c:pt idx="2">
                  <c:v>0.06</c:v>
                </c:pt>
                <c:pt idx="3">
                  <c:v>0.32</c:v>
                </c:pt>
                <c:pt idx="4">
                  <c:v>0.41</c:v>
                </c:pt>
              </c:numCache>
            </c:numRef>
          </c:val>
          <c:extLst>
            <c:ext xmlns:c16="http://schemas.microsoft.com/office/drawing/2014/chart" uri="{C3380CC4-5D6E-409C-BE32-E72D297353CC}">
              <c16:uniqueId val="{00000000-DD03-4816-BDDA-418C48D44008}"/>
            </c:ext>
          </c:extLst>
        </c:ser>
        <c:dLbls>
          <c:dLblPos val="outEnd"/>
          <c:showLegendKey val="0"/>
          <c:showVal val="1"/>
          <c:showCatName val="0"/>
          <c:showSerName val="0"/>
          <c:showPercent val="0"/>
          <c:showBubbleSize val="0"/>
        </c:dLbls>
        <c:gapWidth val="182"/>
        <c:axId val="1236513647"/>
        <c:axId val="1236509487"/>
      </c:barChart>
      <c:catAx>
        <c:axId val="12365136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1236509487"/>
        <c:crosses val="autoZero"/>
        <c:auto val="1"/>
        <c:lblAlgn val="ctr"/>
        <c:lblOffset val="100"/>
        <c:noMultiLvlLbl val="0"/>
      </c:catAx>
      <c:valAx>
        <c:axId val="123650948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1236513647"/>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100">
          <a:latin typeface="Leelawadee" panose="020B0502040204020203" pitchFamily="34" charset="-34"/>
          <a:cs typeface="Leelawadee" panose="020B0502040204020203" pitchFamily="34" charset="-34"/>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spPr>
            <a:solidFill>
              <a:srgbClr val="ACACAD"/>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MediosVida!$A$21:$A$23</c:f>
              <c:strCache>
                <c:ptCount val="3"/>
                <c:pt idx="0">
                  <c:v>Servicios públicos </c:v>
                </c:pt>
                <c:pt idx="1">
                  <c:v>Alimentos</c:v>
                </c:pt>
                <c:pt idx="2">
                  <c:v>Arriendo</c:v>
                </c:pt>
              </c:strCache>
            </c:strRef>
          </c:cat>
          <c:val>
            <c:numRef>
              <c:f>MediosVida!$B$21:$B$23</c:f>
              <c:numCache>
                <c:formatCode>0\%</c:formatCode>
                <c:ptCount val="3"/>
                <c:pt idx="0">
                  <c:v>21</c:v>
                </c:pt>
                <c:pt idx="1">
                  <c:v>62</c:v>
                </c:pt>
                <c:pt idx="2">
                  <c:v>66</c:v>
                </c:pt>
              </c:numCache>
            </c:numRef>
          </c:val>
          <c:extLst>
            <c:ext xmlns:c16="http://schemas.microsoft.com/office/drawing/2014/chart" uri="{C3380CC4-5D6E-409C-BE32-E72D297353CC}">
              <c16:uniqueId val="{00000000-03A9-4CCD-BDBB-803BFEFD0D1E}"/>
            </c:ext>
          </c:extLst>
        </c:ser>
        <c:dLbls>
          <c:dLblPos val="outEnd"/>
          <c:showLegendKey val="0"/>
          <c:showVal val="1"/>
          <c:showCatName val="0"/>
          <c:showSerName val="0"/>
          <c:showPercent val="0"/>
          <c:showBubbleSize val="0"/>
        </c:dLbls>
        <c:gapWidth val="182"/>
        <c:axId val="1236513647"/>
        <c:axId val="1236509487"/>
      </c:barChart>
      <c:catAx>
        <c:axId val="12365136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1236509487"/>
        <c:crosses val="autoZero"/>
        <c:auto val="1"/>
        <c:lblAlgn val="ctr"/>
        <c:lblOffset val="100"/>
        <c:noMultiLvlLbl val="0"/>
      </c:catAx>
      <c:valAx>
        <c:axId val="123650948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1236513647"/>
        <c:crosses val="autoZero"/>
        <c:crossBetween val="between"/>
      </c:valAx>
    </c:plotArea>
    <c:plotVisOnly val="1"/>
    <c:dispBlanksAs val="gap"/>
    <c:showDLblsOverMax val="0"/>
  </c:chart>
  <c:txPr>
    <a:bodyPr/>
    <a:lstStyle/>
    <a:p>
      <a:pPr>
        <a:defRPr sz="1100">
          <a:latin typeface="Leelawadee" panose="020B0502040204020203" pitchFamily="34" charset="-34"/>
          <a:cs typeface="Leelawadee" panose="020B0502040204020203" pitchFamily="34" charset="-34"/>
        </a:defRPr>
      </a:pPr>
      <a:endParaRPr lang="es-CO"/>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GIFMM1!$B$10</c:f>
              <c:strCache>
                <c:ptCount val="1"/>
                <c:pt idx="0">
                  <c:v>Mínimo</c:v>
                </c:pt>
              </c:strCache>
            </c:strRef>
          </c:tx>
          <c:spPr>
            <a:solidFill>
              <a:srgbClr val="E6E6E6"/>
            </a:solidFill>
            <a:ln>
              <a:noFill/>
            </a:ln>
            <a:effectLst/>
          </c:spPr>
          <c:invertIfNegative val="0"/>
          <c:dLbls>
            <c:dLbl>
              <c:idx val="0"/>
              <c:layout>
                <c:manualLayout>
                  <c:x val="1.4052145187206636E-2"/>
                  <c:y val="-0.1736140118507132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A1-4535-90D8-71F983067421}"/>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GIFMM1!$B$11</c:f>
              <c:numCache>
                <c:formatCode>0%</c:formatCode>
                <c:ptCount val="1"/>
                <c:pt idx="0">
                  <c:v>0.22</c:v>
                </c:pt>
              </c:numCache>
            </c:numRef>
          </c:val>
          <c:extLst>
            <c:ext xmlns:c16="http://schemas.microsoft.com/office/drawing/2014/chart" uri="{C3380CC4-5D6E-409C-BE32-E72D297353CC}">
              <c16:uniqueId val="{00000000-D784-4FB9-A75F-7643C8690E32}"/>
            </c:ext>
          </c:extLst>
        </c:ser>
        <c:ser>
          <c:idx val="1"/>
          <c:order val="1"/>
          <c:tx>
            <c:strRef>
              <c:f>GIFMM1!$C$10</c:f>
              <c:strCache>
                <c:ptCount val="1"/>
                <c:pt idx="0">
                  <c:v>Estrés</c:v>
                </c:pt>
              </c:strCache>
            </c:strRef>
          </c:tx>
          <c:spPr>
            <a:solidFill>
              <a:srgbClr val="A5A5A5"/>
            </a:solidFill>
            <a:ln>
              <a:noFill/>
            </a:ln>
            <a:effectLst/>
          </c:spPr>
          <c:invertIfNegative val="0"/>
          <c:dLbls>
            <c:dLbl>
              <c:idx val="0"/>
              <c:layout>
                <c:manualLayout>
                  <c:x val="0"/>
                  <c:y val="-0.1639687889701180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A1-4535-90D8-71F983067421}"/>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GIFMM1!$C$11</c:f>
              <c:numCache>
                <c:formatCode>0%</c:formatCode>
                <c:ptCount val="1"/>
                <c:pt idx="0">
                  <c:v>0.45</c:v>
                </c:pt>
              </c:numCache>
            </c:numRef>
          </c:val>
          <c:extLst>
            <c:ext xmlns:c16="http://schemas.microsoft.com/office/drawing/2014/chart" uri="{C3380CC4-5D6E-409C-BE32-E72D297353CC}">
              <c16:uniqueId val="{00000001-D784-4FB9-A75F-7643C8690E32}"/>
            </c:ext>
          </c:extLst>
        </c:ser>
        <c:ser>
          <c:idx val="2"/>
          <c:order val="2"/>
          <c:tx>
            <c:strRef>
              <c:f>GIFMM1!$D$10</c:f>
              <c:strCache>
                <c:ptCount val="1"/>
                <c:pt idx="0">
                  <c:v>Severo</c:v>
                </c:pt>
              </c:strCache>
            </c:strRef>
          </c:tx>
          <c:spPr>
            <a:solidFill>
              <a:srgbClr val="FBD5D6"/>
            </a:solidFill>
            <a:ln>
              <a:noFill/>
            </a:ln>
            <a:effectLst/>
          </c:spPr>
          <c:invertIfNegative val="0"/>
          <c:dLbls>
            <c:dLbl>
              <c:idx val="0"/>
              <c:layout>
                <c:manualLayout>
                  <c:x val="-1.0304787428834499E-16"/>
                  <c:y val="-0.1736140118507132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A1-4535-90D8-71F983067421}"/>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GIFMM1!$D$11</c:f>
              <c:numCache>
                <c:formatCode>0%</c:formatCode>
                <c:ptCount val="1"/>
                <c:pt idx="0">
                  <c:v>0.3</c:v>
                </c:pt>
              </c:numCache>
            </c:numRef>
          </c:val>
          <c:extLst>
            <c:ext xmlns:c16="http://schemas.microsoft.com/office/drawing/2014/chart" uri="{C3380CC4-5D6E-409C-BE32-E72D297353CC}">
              <c16:uniqueId val="{00000002-D784-4FB9-A75F-7643C8690E32}"/>
            </c:ext>
          </c:extLst>
        </c:ser>
        <c:ser>
          <c:idx val="3"/>
          <c:order val="3"/>
          <c:tx>
            <c:strRef>
              <c:f>GIFMM1!$E$10</c:f>
              <c:strCache>
                <c:ptCount val="1"/>
                <c:pt idx="0">
                  <c:v>Extremo</c:v>
                </c:pt>
              </c:strCache>
            </c:strRef>
          </c:tx>
          <c:spPr>
            <a:solidFill>
              <a:srgbClr val="F7ACAC"/>
            </a:solidFill>
            <a:ln>
              <a:noFill/>
            </a:ln>
            <a:effectLst/>
          </c:spPr>
          <c:invertIfNegative val="0"/>
          <c:dLbls>
            <c:dLbl>
              <c:idx val="0"/>
              <c:layout>
                <c:manualLayout>
                  <c:x val="0"/>
                  <c:y val="-0.1736140118507132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A1-4535-90D8-71F983067421}"/>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GIFMM1!$E$11</c:f>
              <c:numCache>
                <c:formatCode>0%</c:formatCode>
                <c:ptCount val="1"/>
                <c:pt idx="0">
                  <c:v>0.03</c:v>
                </c:pt>
              </c:numCache>
            </c:numRef>
          </c:val>
          <c:extLst>
            <c:ext xmlns:c16="http://schemas.microsoft.com/office/drawing/2014/chart" uri="{C3380CC4-5D6E-409C-BE32-E72D297353CC}">
              <c16:uniqueId val="{00000003-D784-4FB9-A75F-7643C8690E32}"/>
            </c:ext>
          </c:extLst>
        </c:ser>
        <c:dLbls>
          <c:dLblPos val="ctr"/>
          <c:showLegendKey val="0"/>
          <c:showVal val="1"/>
          <c:showCatName val="0"/>
          <c:showSerName val="0"/>
          <c:showPercent val="0"/>
          <c:showBubbleSize val="0"/>
        </c:dLbls>
        <c:gapWidth val="150"/>
        <c:overlap val="100"/>
        <c:axId val="1389317983"/>
        <c:axId val="1389332127"/>
        <c:extLst>
          <c:ext xmlns:c15="http://schemas.microsoft.com/office/drawing/2012/chart" uri="{02D57815-91ED-43cb-92C2-25804820EDAC}">
            <c15:filteredBarSeries>
              <c15:ser>
                <c:idx val="4"/>
                <c:order val="4"/>
                <c:tx>
                  <c:strRef>
                    <c:extLst>
                      <c:ext uri="{02D57815-91ED-43cb-92C2-25804820EDAC}">
                        <c15:formulaRef>
                          <c15:sqref>GIFMM1!$F$10</c15:sqref>
                        </c15:formulaRef>
                      </c:ext>
                    </c:extLst>
                    <c:strCache>
                      <c:ptCount val="1"/>
                      <c:pt idx="0">
                        <c:v>Extremo+</c:v>
                      </c:pt>
                    </c:strCache>
                  </c:strRef>
                </c:tx>
                <c:spPr>
                  <a:solidFill>
                    <a:schemeClr val="accent5"/>
                  </a:solidFill>
                  <a:ln>
                    <a:noFill/>
                  </a:ln>
                  <a:effectLst/>
                </c:spPr>
                <c:invertIfNegative val="0"/>
                <c:dLbls>
                  <c:spPr>
                    <a:solidFill>
                      <a:srgbClr val="F7ACAC"/>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c:ext uri="{02D57815-91ED-43cb-92C2-25804820EDAC}">
                        <c15:formulaRef>
                          <c15:sqref>GIFMM1!$F$11</c15:sqref>
                        </c15:formulaRef>
                      </c:ext>
                    </c:extLst>
                    <c:numCache>
                      <c:formatCode>0%</c:formatCode>
                      <c:ptCount val="1"/>
                      <c:pt idx="0">
                        <c:v>0</c:v>
                      </c:pt>
                    </c:numCache>
                  </c:numRef>
                </c:val>
                <c:extLst>
                  <c:ext xmlns:c16="http://schemas.microsoft.com/office/drawing/2014/chart" uri="{C3380CC4-5D6E-409C-BE32-E72D297353CC}">
                    <c16:uniqueId val="{00000005-D784-4FB9-A75F-7643C8690E32}"/>
                  </c:ext>
                </c:extLst>
              </c15:ser>
            </c15:filteredBarSeries>
          </c:ext>
        </c:extLst>
      </c:barChart>
      <c:catAx>
        <c:axId val="1389317983"/>
        <c:scaling>
          <c:orientation val="minMax"/>
        </c:scaling>
        <c:delete val="1"/>
        <c:axPos val="l"/>
        <c:numFmt formatCode="General" sourceLinked="1"/>
        <c:majorTickMark val="none"/>
        <c:minorTickMark val="none"/>
        <c:tickLblPos val="nextTo"/>
        <c:crossAx val="1389332127"/>
        <c:crosses val="autoZero"/>
        <c:auto val="1"/>
        <c:lblAlgn val="ctr"/>
        <c:lblOffset val="100"/>
        <c:noMultiLvlLbl val="0"/>
      </c:catAx>
      <c:valAx>
        <c:axId val="1389332127"/>
        <c:scaling>
          <c:orientation val="minMax"/>
        </c:scaling>
        <c:delete val="1"/>
        <c:axPos val="b"/>
        <c:numFmt formatCode="0%" sourceLinked="1"/>
        <c:majorTickMark val="none"/>
        <c:minorTickMark val="none"/>
        <c:tickLblPos val="nextTo"/>
        <c:crossAx val="1389317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legend>
    <c:plotVisOnly val="1"/>
    <c:dispBlanksAs val="gap"/>
    <c:showDLblsOverMax val="0"/>
  </c:chart>
  <c:spPr>
    <a:noFill/>
    <a:ln>
      <a:noFill/>
    </a:ln>
    <a:effectLst/>
  </c:spPr>
  <c:txPr>
    <a:bodyPr/>
    <a:lstStyle/>
    <a:p>
      <a:pPr>
        <a:defRPr sz="1100">
          <a:latin typeface="Leelawadee" panose="020B0502040204020203" pitchFamily="34" charset="-34"/>
          <a:cs typeface="Leelawadee" panose="020B0502040204020203" pitchFamily="34" charset="-34"/>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Alojamiento!$A$3:$A$5</c:f>
              <c:strCache>
                <c:ptCount val="3"/>
                <c:pt idx="0">
                  <c:v>Apartamento</c:v>
                </c:pt>
                <c:pt idx="1">
                  <c:v>Casa</c:v>
                </c:pt>
                <c:pt idx="2">
                  <c:v>Casa compartida</c:v>
                </c:pt>
              </c:strCache>
            </c:strRef>
          </c:cat>
          <c:val>
            <c:numRef>
              <c:f>Alojamiento!$B$3:$B$5</c:f>
              <c:numCache>
                <c:formatCode>0\%</c:formatCode>
                <c:ptCount val="3"/>
                <c:pt idx="0">
                  <c:v>30</c:v>
                </c:pt>
                <c:pt idx="1">
                  <c:v>20</c:v>
                </c:pt>
                <c:pt idx="2">
                  <c:v>18</c:v>
                </c:pt>
              </c:numCache>
            </c:numRef>
          </c:val>
          <c:extLst>
            <c:ext xmlns:c16="http://schemas.microsoft.com/office/drawing/2014/chart" uri="{C3380CC4-5D6E-409C-BE32-E72D297353CC}">
              <c16:uniqueId val="{00000000-4D10-41B5-8611-3E3B3E1018B2}"/>
            </c:ext>
          </c:extLst>
        </c:ser>
        <c:dLbls>
          <c:dLblPos val="outEnd"/>
          <c:showLegendKey val="0"/>
          <c:showVal val="1"/>
          <c:showCatName val="0"/>
          <c:showSerName val="0"/>
          <c:showPercent val="0"/>
          <c:showBubbleSize val="0"/>
        </c:dLbls>
        <c:gapWidth val="219"/>
        <c:overlap val="-27"/>
        <c:axId val="73881647"/>
        <c:axId val="73860015"/>
      </c:barChart>
      <c:catAx>
        <c:axId val="73881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73860015"/>
        <c:crosses val="autoZero"/>
        <c:auto val="1"/>
        <c:lblAlgn val="ctr"/>
        <c:lblOffset val="100"/>
        <c:noMultiLvlLbl val="0"/>
      </c:catAx>
      <c:valAx>
        <c:axId val="73860015"/>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73881647"/>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1300">
          <a:latin typeface="Leelawadee" panose="020B0502040204020203" pitchFamily="34" charset="-34"/>
          <a:cs typeface="Leelawadee" panose="020B0502040204020203" pitchFamily="34" charset="-34"/>
        </a:defRPr>
      </a:pPr>
      <a:endParaRPr lang="es-CO"/>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ACAC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Alojamiento!$A$42:$A$45</c:f>
              <c:strCache>
                <c:ptCount val="4"/>
                <c:pt idx="0">
                  <c:v>Propia, totalmente pagada</c:v>
                </c:pt>
                <c:pt idx="1">
                  <c:v>En casa de alguien más </c:v>
                </c:pt>
                <c:pt idx="2">
                  <c:v>En arriendo o subarriendo (contrato escrito)</c:v>
                </c:pt>
                <c:pt idx="3">
                  <c:v>Arriendo/subarriendo (acuerdo verbal)</c:v>
                </c:pt>
              </c:strCache>
            </c:strRef>
          </c:cat>
          <c:val>
            <c:numRef>
              <c:f>Alojamiento!$B$42:$B$45</c:f>
              <c:numCache>
                <c:formatCode>0\%</c:formatCode>
                <c:ptCount val="4"/>
                <c:pt idx="0">
                  <c:v>2</c:v>
                </c:pt>
                <c:pt idx="1">
                  <c:v>3</c:v>
                </c:pt>
                <c:pt idx="2">
                  <c:v>20</c:v>
                </c:pt>
                <c:pt idx="3">
                  <c:v>70</c:v>
                </c:pt>
              </c:numCache>
            </c:numRef>
          </c:val>
          <c:extLst>
            <c:ext xmlns:c16="http://schemas.microsoft.com/office/drawing/2014/chart" uri="{C3380CC4-5D6E-409C-BE32-E72D297353CC}">
              <c16:uniqueId val="{00000000-CAD3-4FB8-913F-B926FC119C45}"/>
            </c:ext>
          </c:extLst>
        </c:ser>
        <c:dLbls>
          <c:dLblPos val="outEnd"/>
          <c:showLegendKey val="0"/>
          <c:showVal val="1"/>
          <c:showCatName val="0"/>
          <c:showSerName val="0"/>
          <c:showPercent val="0"/>
          <c:showBubbleSize val="0"/>
        </c:dLbls>
        <c:gapWidth val="182"/>
        <c:axId val="269396831"/>
        <c:axId val="269386847"/>
      </c:barChart>
      <c:catAx>
        <c:axId val="2693968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269386847"/>
        <c:crosses val="autoZero"/>
        <c:auto val="1"/>
        <c:lblAlgn val="ctr"/>
        <c:lblOffset val="100"/>
        <c:noMultiLvlLbl val="0"/>
      </c:catAx>
      <c:valAx>
        <c:axId val="26938684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269396831"/>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Leelawadee" panose="020B0502040204020203" pitchFamily="34" charset="-34"/>
          <a:cs typeface="Leelawadee" panose="020B0502040204020203" pitchFamily="34" charset="-34"/>
        </a:defRPr>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spPr>
            <a:solidFill>
              <a:srgbClr val="ACACAD"/>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Alojamiento!$A$34:$A$36</c:f>
              <c:strCache>
                <c:ptCount val="3"/>
                <c:pt idx="0">
                  <c:v>Fuimos desalojados/dormimos en la calle o albergue</c:v>
                </c:pt>
                <c:pt idx="1">
                  <c:v>Tuvimos el riesgo, pero no sucedió</c:v>
                </c:pt>
                <c:pt idx="2">
                  <c:v>No hemos percibido el riesgo</c:v>
                </c:pt>
              </c:strCache>
            </c:strRef>
          </c:cat>
          <c:val>
            <c:numRef>
              <c:f>Alojamiento!$B$34:$B$36</c:f>
              <c:numCache>
                <c:formatCode>0\%</c:formatCode>
                <c:ptCount val="3"/>
                <c:pt idx="0">
                  <c:v>1.88</c:v>
                </c:pt>
                <c:pt idx="1">
                  <c:v>21</c:v>
                </c:pt>
                <c:pt idx="2">
                  <c:v>73</c:v>
                </c:pt>
              </c:numCache>
            </c:numRef>
          </c:val>
          <c:extLst>
            <c:ext xmlns:c16="http://schemas.microsoft.com/office/drawing/2014/chart" uri="{C3380CC4-5D6E-409C-BE32-E72D297353CC}">
              <c16:uniqueId val="{00000000-36EA-48AD-969C-0605A98B5217}"/>
            </c:ext>
          </c:extLst>
        </c:ser>
        <c:dLbls>
          <c:dLblPos val="outEnd"/>
          <c:showLegendKey val="0"/>
          <c:showVal val="1"/>
          <c:showCatName val="0"/>
          <c:showSerName val="0"/>
          <c:showPercent val="0"/>
          <c:showBubbleSize val="0"/>
        </c:dLbls>
        <c:gapWidth val="182"/>
        <c:axId val="1236513647"/>
        <c:axId val="1236509487"/>
      </c:barChart>
      <c:catAx>
        <c:axId val="12365136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1236509487"/>
        <c:crosses val="autoZero"/>
        <c:auto val="1"/>
        <c:lblAlgn val="ctr"/>
        <c:lblOffset val="100"/>
        <c:noMultiLvlLbl val="0"/>
      </c:catAx>
      <c:valAx>
        <c:axId val="123650948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1236513647"/>
        <c:crosses val="autoZero"/>
        <c:crossBetween val="between"/>
      </c:valAx>
    </c:plotArea>
    <c:plotVisOnly val="1"/>
    <c:dispBlanksAs val="gap"/>
    <c:showDLblsOverMax val="0"/>
  </c:chart>
  <c:txPr>
    <a:bodyPr/>
    <a:lstStyle/>
    <a:p>
      <a:pPr>
        <a:defRPr sz="1100">
          <a:latin typeface="Leelawadee" panose="020B0502040204020203" pitchFamily="34" charset="-34"/>
          <a:cs typeface="Leelawadee" panose="020B0502040204020203" pitchFamily="34" charset="-34"/>
        </a:defRPr>
      </a:pPr>
      <a:endParaRPr lang="es-CO"/>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GIFMM1!$B$13</c:f>
              <c:strCache>
                <c:ptCount val="1"/>
                <c:pt idx="0">
                  <c:v>Mínimo</c:v>
                </c:pt>
              </c:strCache>
            </c:strRef>
          </c:tx>
          <c:spPr>
            <a:solidFill>
              <a:srgbClr val="E6E6E6"/>
            </a:solidFill>
            <a:ln>
              <a:noFill/>
            </a:ln>
            <a:effectLst/>
          </c:spPr>
          <c:invertIfNegative val="0"/>
          <c:dLbls>
            <c:dLbl>
              <c:idx val="0"/>
              <c:layout>
                <c:manualLayout>
                  <c:x val="0"/>
                  <c:y val="-0.184915266966148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7D-41D6-A471-D1B1A17DE96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GIFMM1!$B$14</c:f>
              <c:numCache>
                <c:formatCode>0%</c:formatCode>
                <c:ptCount val="1"/>
                <c:pt idx="0">
                  <c:v>0.15</c:v>
                </c:pt>
              </c:numCache>
            </c:numRef>
          </c:val>
          <c:extLst>
            <c:ext xmlns:c16="http://schemas.microsoft.com/office/drawing/2014/chart" uri="{C3380CC4-5D6E-409C-BE32-E72D297353CC}">
              <c16:uniqueId val="{00000000-7547-4859-8FDE-5082C6A054D9}"/>
            </c:ext>
          </c:extLst>
        </c:ser>
        <c:ser>
          <c:idx val="1"/>
          <c:order val="1"/>
          <c:tx>
            <c:strRef>
              <c:f>GIFMM1!$C$13</c:f>
              <c:strCache>
                <c:ptCount val="1"/>
                <c:pt idx="0">
                  <c:v>Estrés</c:v>
                </c:pt>
              </c:strCache>
            </c:strRef>
          </c:tx>
          <c:spPr>
            <a:solidFill>
              <a:srgbClr val="A5A5A5"/>
            </a:solidFill>
            <a:ln>
              <a:noFill/>
            </a:ln>
            <a:effectLst/>
          </c:spPr>
          <c:invertIfNegative val="0"/>
          <c:dLbls>
            <c:dLbl>
              <c:idx val="0"/>
              <c:layout>
                <c:manualLayout>
                  <c:x val="-5.5107093259210245E-3"/>
                  <c:y val="-0.184915266966148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7D-41D6-A471-D1B1A17DE96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GIFMM1!$C$14</c:f>
              <c:numCache>
                <c:formatCode>0%</c:formatCode>
                <c:ptCount val="1"/>
                <c:pt idx="0">
                  <c:v>0.61</c:v>
                </c:pt>
              </c:numCache>
            </c:numRef>
          </c:val>
          <c:extLst>
            <c:ext xmlns:c16="http://schemas.microsoft.com/office/drawing/2014/chart" uri="{C3380CC4-5D6E-409C-BE32-E72D297353CC}">
              <c16:uniqueId val="{00000001-7547-4859-8FDE-5082C6A054D9}"/>
            </c:ext>
          </c:extLst>
        </c:ser>
        <c:ser>
          <c:idx val="2"/>
          <c:order val="2"/>
          <c:tx>
            <c:strRef>
              <c:f>GIFMM1!$D$13</c:f>
              <c:strCache>
                <c:ptCount val="1"/>
                <c:pt idx="0">
                  <c:v>Severo</c:v>
                </c:pt>
              </c:strCache>
            </c:strRef>
          </c:tx>
          <c:spPr>
            <a:solidFill>
              <a:srgbClr val="FBD5D6"/>
            </a:solidFill>
            <a:ln>
              <a:noFill/>
            </a:ln>
            <a:effectLst/>
          </c:spPr>
          <c:invertIfNegative val="0"/>
          <c:dLbls>
            <c:dLbl>
              <c:idx val="0"/>
              <c:layout>
                <c:manualLayout>
                  <c:x val="-2.0205700777063788E-16"/>
                  <c:y val="-0.184915266966148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7D-41D6-A471-D1B1A17DE96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GIFMM1!$D$14</c:f>
              <c:numCache>
                <c:formatCode>0%</c:formatCode>
                <c:ptCount val="1"/>
                <c:pt idx="0">
                  <c:v>0.19</c:v>
                </c:pt>
              </c:numCache>
            </c:numRef>
          </c:val>
          <c:extLst>
            <c:ext xmlns:c16="http://schemas.microsoft.com/office/drawing/2014/chart" uri="{C3380CC4-5D6E-409C-BE32-E72D297353CC}">
              <c16:uniqueId val="{00000002-7547-4859-8FDE-5082C6A054D9}"/>
            </c:ext>
          </c:extLst>
        </c:ser>
        <c:ser>
          <c:idx val="3"/>
          <c:order val="3"/>
          <c:tx>
            <c:strRef>
              <c:f>GIFMM1!$E$13</c:f>
              <c:strCache>
                <c:ptCount val="1"/>
                <c:pt idx="0">
                  <c:v>Extremo</c:v>
                </c:pt>
              </c:strCache>
            </c:strRef>
          </c:tx>
          <c:spPr>
            <a:solidFill>
              <a:srgbClr val="F7ACAC"/>
            </a:solidFill>
            <a:ln>
              <a:noFill/>
            </a:ln>
            <a:effectLst/>
          </c:spPr>
          <c:invertIfNegative val="0"/>
          <c:dLbls>
            <c:dLbl>
              <c:idx val="0"/>
              <c:layout>
                <c:manualLayout>
                  <c:x val="-5.5106122061946176E-3"/>
                  <c:y val="-0.184915266966148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7D-41D6-A471-D1B1A17DE96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GIFMM1!$E$14</c:f>
              <c:numCache>
                <c:formatCode>0%</c:formatCode>
                <c:ptCount val="1"/>
                <c:pt idx="0">
                  <c:v>0.01</c:v>
                </c:pt>
              </c:numCache>
            </c:numRef>
          </c:val>
          <c:extLst>
            <c:ext xmlns:c16="http://schemas.microsoft.com/office/drawing/2014/chart" uri="{C3380CC4-5D6E-409C-BE32-E72D297353CC}">
              <c16:uniqueId val="{00000003-7547-4859-8FDE-5082C6A054D9}"/>
            </c:ext>
          </c:extLst>
        </c:ser>
        <c:ser>
          <c:idx val="4"/>
          <c:order val="4"/>
          <c:tx>
            <c:strRef>
              <c:f>GIFMM1!$F$13</c:f>
              <c:strCache>
                <c:ptCount val="1"/>
                <c:pt idx="0">
                  <c:v>Extremo+</c:v>
                </c:pt>
              </c:strCache>
            </c:strRef>
          </c:tx>
          <c:spPr>
            <a:solidFill>
              <a:srgbClr val="EE5859"/>
            </a:solidFill>
            <a:ln>
              <a:noFill/>
            </a:ln>
            <a:effectLst/>
          </c:spPr>
          <c:invertIfNegative val="0"/>
          <c:dLbls>
            <c:dLbl>
              <c:idx val="0"/>
              <c:layout>
                <c:manualLayout>
                  <c:x val="1.4702068743614084E-2"/>
                  <c:y val="-0.1946476494380507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7D-41D6-A471-D1B1A17DE96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GIFMM1!$F$14</c:f>
              <c:numCache>
                <c:formatCode>0%</c:formatCode>
                <c:ptCount val="1"/>
                <c:pt idx="0">
                  <c:v>0.04</c:v>
                </c:pt>
              </c:numCache>
            </c:numRef>
          </c:val>
          <c:extLst>
            <c:ext xmlns:c16="http://schemas.microsoft.com/office/drawing/2014/chart" uri="{C3380CC4-5D6E-409C-BE32-E72D297353CC}">
              <c16:uniqueId val="{00000004-7547-4859-8FDE-5082C6A054D9}"/>
            </c:ext>
          </c:extLst>
        </c:ser>
        <c:dLbls>
          <c:dLblPos val="ctr"/>
          <c:showLegendKey val="0"/>
          <c:showVal val="1"/>
          <c:showCatName val="0"/>
          <c:showSerName val="0"/>
          <c:showPercent val="0"/>
          <c:showBubbleSize val="0"/>
        </c:dLbls>
        <c:gapWidth val="150"/>
        <c:overlap val="100"/>
        <c:axId val="1389317983"/>
        <c:axId val="1389332127"/>
        <c:extLst/>
      </c:barChart>
      <c:catAx>
        <c:axId val="1389317983"/>
        <c:scaling>
          <c:orientation val="minMax"/>
        </c:scaling>
        <c:delete val="1"/>
        <c:axPos val="l"/>
        <c:numFmt formatCode="General" sourceLinked="1"/>
        <c:majorTickMark val="none"/>
        <c:minorTickMark val="none"/>
        <c:tickLblPos val="nextTo"/>
        <c:crossAx val="1389332127"/>
        <c:crosses val="autoZero"/>
        <c:auto val="1"/>
        <c:lblAlgn val="ctr"/>
        <c:lblOffset val="100"/>
        <c:noMultiLvlLbl val="0"/>
      </c:catAx>
      <c:valAx>
        <c:axId val="1389332127"/>
        <c:scaling>
          <c:orientation val="minMax"/>
        </c:scaling>
        <c:delete val="1"/>
        <c:axPos val="b"/>
        <c:numFmt formatCode="0%" sourceLinked="1"/>
        <c:majorTickMark val="none"/>
        <c:minorTickMark val="none"/>
        <c:tickLblPos val="nextTo"/>
        <c:crossAx val="1389317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legend>
    <c:plotVisOnly val="1"/>
    <c:dispBlanksAs val="gap"/>
    <c:showDLblsOverMax val="0"/>
  </c:chart>
  <c:spPr>
    <a:noFill/>
    <a:ln>
      <a:noFill/>
    </a:ln>
    <a:effectLst/>
  </c:spPr>
  <c:txPr>
    <a:bodyPr/>
    <a:lstStyle/>
    <a:p>
      <a:pPr>
        <a:defRPr sz="1100">
          <a:latin typeface="Leelawadee" panose="020B0502040204020203" pitchFamily="34" charset="-34"/>
          <a:cs typeface="Leelawadee" panose="020B0502040204020203" pitchFamily="34" charset="-34"/>
        </a:defRPr>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ACACA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SegAlim!$C$2:$C$4</c:f>
              <c:strCache>
                <c:ptCount val="3"/>
                <c:pt idx="0">
                  <c:v>Pobre</c:v>
                </c:pt>
                <c:pt idx="1">
                  <c:v>Límite</c:v>
                </c:pt>
                <c:pt idx="2">
                  <c:v>Aceptable</c:v>
                </c:pt>
              </c:strCache>
            </c:strRef>
          </c:cat>
          <c:val>
            <c:numRef>
              <c:f>SegAlim!$D$2:$D$4</c:f>
              <c:numCache>
                <c:formatCode>0\%</c:formatCode>
                <c:ptCount val="3"/>
                <c:pt idx="0">
                  <c:v>4</c:v>
                </c:pt>
                <c:pt idx="1">
                  <c:v>9</c:v>
                </c:pt>
                <c:pt idx="2">
                  <c:v>87</c:v>
                </c:pt>
              </c:numCache>
            </c:numRef>
          </c:val>
          <c:extLst>
            <c:ext xmlns:c16="http://schemas.microsoft.com/office/drawing/2014/chart" uri="{C3380CC4-5D6E-409C-BE32-E72D297353CC}">
              <c16:uniqueId val="{00000000-8943-4D44-AFF0-E5CC5010EFAA}"/>
            </c:ext>
          </c:extLst>
        </c:ser>
        <c:dLbls>
          <c:dLblPos val="outEnd"/>
          <c:showLegendKey val="0"/>
          <c:showVal val="1"/>
          <c:showCatName val="0"/>
          <c:showSerName val="0"/>
          <c:showPercent val="0"/>
          <c:showBubbleSize val="0"/>
        </c:dLbls>
        <c:gapWidth val="219"/>
        <c:axId val="73881647"/>
        <c:axId val="73860015"/>
      </c:barChart>
      <c:catAx>
        <c:axId val="738816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73860015"/>
        <c:crosses val="autoZero"/>
        <c:auto val="1"/>
        <c:lblAlgn val="ctr"/>
        <c:lblOffset val="100"/>
        <c:noMultiLvlLbl val="0"/>
      </c:catAx>
      <c:valAx>
        <c:axId val="73860015"/>
        <c:scaling>
          <c:orientation val="minMax"/>
        </c:scaling>
        <c:delete val="0"/>
        <c:axPos val="b"/>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73881647"/>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Leelawadee" panose="020B0502040204020203" pitchFamily="34" charset="-34"/>
          <a:cs typeface="Leelawadee" panose="020B0502040204020203" pitchFamily="34" charset="-34"/>
        </a:defRPr>
      </a:pPr>
      <a:endParaRPr lang="es-CO"/>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ACACA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SegAlim!$A$63:$A$66</c:f>
              <c:strCache>
                <c:ptCount val="4"/>
                <c:pt idx="0">
                  <c:v>Asistencia alimentaria (sociedad civil, gobierno, ONG, PMA)</c:v>
                </c:pt>
                <c:pt idx="1">
                  <c:v>Intercambio de alimentos (trueque)</c:v>
                </c:pt>
                <c:pt idx="2">
                  <c:v>Alimentos regalados (familia, vecinos, amigos, desconocidos)</c:v>
                </c:pt>
                <c:pt idx="3">
                  <c:v>Mercado o tienda comprados en efectivo</c:v>
                </c:pt>
              </c:strCache>
            </c:strRef>
          </c:cat>
          <c:val>
            <c:numRef>
              <c:f>SegAlim!$B$63:$B$66</c:f>
              <c:numCache>
                <c:formatCode>0%</c:formatCode>
                <c:ptCount val="4"/>
                <c:pt idx="0">
                  <c:v>0.03</c:v>
                </c:pt>
                <c:pt idx="1">
                  <c:v>7.0000000000000007E-2</c:v>
                </c:pt>
                <c:pt idx="2">
                  <c:v>0.19</c:v>
                </c:pt>
                <c:pt idx="3">
                  <c:v>0.95</c:v>
                </c:pt>
              </c:numCache>
            </c:numRef>
          </c:val>
          <c:extLst>
            <c:ext xmlns:c16="http://schemas.microsoft.com/office/drawing/2014/chart" uri="{C3380CC4-5D6E-409C-BE32-E72D297353CC}">
              <c16:uniqueId val="{00000000-3D58-4C78-860F-3E8E43AD5841}"/>
            </c:ext>
          </c:extLst>
        </c:ser>
        <c:dLbls>
          <c:dLblPos val="outEnd"/>
          <c:showLegendKey val="0"/>
          <c:showVal val="1"/>
          <c:showCatName val="0"/>
          <c:showSerName val="0"/>
          <c:showPercent val="0"/>
          <c:showBubbleSize val="0"/>
        </c:dLbls>
        <c:gapWidth val="182"/>
        <c:axId val="357215263"/>
        <c:axId val="357215679"/>
      </c:barChart>
      <c:catAx>
        <c:axId val="3572152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357215679"/>
        <c:crosses val="autoZero"/>
        <c:auto val="1"/>
        <c:lblAlgn val="ctr"/>
        <c:lblOffset val="100"/>
        <c:noMultiLvlLbl val="0"/>
      </c:catAx>
      <c:valAx>
        <c:axId val="35721567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357215263"/>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Leelawadee" panose="020B0502040204020203" pitchFamily="34" charset="-34"/>
          <a:cs typeface="Leelawadee" panose="020B0502040204020203" pitchFamily="34" charset="-34"/>
        </a:defRPr>
      </a:pPr>
      <a:endParaRPr lang="es-C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58585A"/>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SegAlim!$C$13:$C$15</c:f>
              <c:strCache>
                <c:ptCount val="3"/>
                <c:pt idx="0">
                  <c:v>Ninguno</c:v>
                </c:pt>
                <c:pt idx="1">
                  <c:v>Moderado</c:v>
                </c:pt>
                <c:pt idx="2">
                  <c:v>Severo</c:v>
                </c:pt>
              </c:strCache>
            </c:strRef>
          </c:cat>
          <c:val>
            <c:numRef>
              <c:f>SegAlim!$D$13:$D$15</c:f>
              <c:numCache>
                <c:formatCode>0\%</c:formatCode>
                <c:ptCount val="3"/>
                <c:pt idx="0">
                  <c:v>71</c:v>
                </c:pt>
                <c:pt idx="1">
                  <c:v>25</c:v>
                </c:pt>
                <c:pt idx="2">
                  <c:v>4</c:v>
                </c:pt>
              </c:numCache>
            </c:numRef>
          </c:val>
          <c:extLst>
            <c:ext xmlns:c16="http://schemas.microsoft.com/office/drawing/2014/chart" uri="{C3380CC4-5D6E-409C-BE32-E72D297353CC}">
              <c16:uniqueId val="{00000000-EA29-4CDA-917F-A5D1476B13EA}"/>
            </c:ext>
          </c:extLst>
        </c:ser>
        <c:dLbls>
          <c:dLblPos val="outEnd"/>
          <c:showLegendKey val="0"/>
          <c:showVal val="1"/>
          <c:showCatName val="0"/>
          <c:showSerName val="0"/>
          <c:showPercent val="0"/>
          <c:showBubbleSize val="0"/>
        </c:dLbls>
        <c:gapWidth val="219"/>
        <c:overlap val="-27"/>
        <c:axId val="73881647"/>
        <c:axId val="73860015"/>
      </c:barChart>
      <c:catAx>
        <c:axId val="73881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73860015"/>
        <c:crosses val="autoZero"/>
        <c:auto val="1"/>
        <c:lblAlgn val="ctr"/>
        <c:lblOffset val="100"/>
        <c:noMultiLvlLbl val="0"/>
      </c:catAx>
      <c:valAx>
        <c:axId val="73860015"/>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73881647"/>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Leelawadee" panose="020B0502040204020203" pitchFamily="34" charset="-34"/>
          <a:cs typeface="Leelawadee" panose="020B0502040204020203" pitchFamily="34" charset="-34"/>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demo!$A$80</c:f>
              <c:strCache>
                <c:ptCount val="1"/>
                <c:pt idx="0">
                  <c:v>Sí</c:v>
                </c:pt>
              </c:strCache>
            </c:strRef>
          </c:tx>
          <c:spPr>
            <a:solidFill>
              <a:srgbClr val="ACACAD"/>
            </a:solidFill>
            <a:ln w="19050">
              <a:solidFill>
                <a:schemeClr val="lt1"/>
              </a:solidFill>
            </a:ln>
            <a:effectLst/>
          </c:spPr>
          <c:invertIfNegative val="0"/>
          <c:dPt>
            <c:idx val="0"/>
            <c:invertIfNegative val="0"/>
            <c:bubble3D val="0"/>
            <c:spPr>
              <a:solidFill>
                <a:srgbClr val="ACACAD"/>
              </a:solidFill>
              <a:ln w="19050">
                <a:solidFill>
                  <a:schemeClr val="lt1"/>
                </a:solidFill>
              </a:ln>
              <a:effectLst/>
            </c:spPr>
            <c:extLst>
              <c:ext xmlns:c16="http://schemas.microsoft.com/office/drawing/2014/chart" uri="{C3380CC4-5D6E-409C-BE32-E72D297353CC}">
                <c16:uniqueId val="{00000001-33A0-4ED3-A9F2-B376746DB80C}"/>
              </c:ext>
            </c:extLst>
          </c:dPt>
          <c:dLbls>
            <c:dLbl>
              <c:idx val="0"/>
              <c:layout>
                <c:manualLayout>
                  <c:x val="-2.73119787514406E-3"/>
                  <c:y val="-0.23282230424855493"/>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Leelawadee" panose="020B0502040204020203" pitchFamily="34" charset="-34"/>
                        <a:ea typeface="+mn-ea"/>
                        <a:cs typeface="Leelawadee" panose="020B0502040204020203" pitchFamily="34" charset="-34"/>
                      </a:defRPr>
                    </a:pPr>
                    <a:fld id="{D9015072-462F-4FA5-B40B-662F7992A774}" type="SERIESNAME">
                      <a:rPr lang="en-US" sz="1100"/>
                      <a:pPr>
                        <a:defRPr>
                          <a:solidFill>
                            <a:schemeClr val="tx1"/>
                          </a:solidFill>
                        </a:defRPr>
                      </a:pPr>
                      <a:t>[NOMBRE DE LA SERIE]</a:t>
                    </a:fld>
                    <a:r>
                      <a:rPr lang="en-US" sz="1100" baseline="0"/>
                      <a:t>; </a:t>
                    </a:r>
                    <a:fld id="{81ECE221-F741-43BE-BCAE-FCFD954215F6}" type="VALUE">
                      <a:rPr lang="en-US" sz="1100" baseline="0"/>
                      <a:pPr>
                        <a:defRPr>
                          <a:solidFill>
                            <a:schemeClr val="tx1"/>
                          </a:solidFill>
                        </a:defRPr>
                      </a:pPr>
                      <a:t>[VALOR]</a:t>
                    </a:fld>
                    <a:endParaRPr lang="en-US" sz="1100" baseline="0"/>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3A0-4ED3-A9F2-B376746DB80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inBase"/>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demo!$B$80</c:f>
              <c:numCache>
                <c:formatCode>0%</c:formatCode>
                <c:ptCount val="1"/>
                <c:pt idx="0">
                  <c:v>0.08</c:v>
                </c:pt>
              </c:numCache>
            </c:numRef>
          </c:val>
          <c:extLst>
            <c:ext xmlns:c16="http://schemas.microsoft.com/office/drawing/2014/chart" uri="{C3380CC4-5D6E-409C-BE32-E72D297353CC}">
              <c16:uniqueId val="{00000004-33A0-4ED3-A9F2-B376746DB80C}"/>
            </c:ext>
          </c:extLst>
        </c:ser>
        <c:ser>
          <c:idx val="1"/>
          <c:order val="1"/>
          <c:tx>
            <c:strRef>
              <c:f>demo!$A$81</c:f>
              <c:strCache>
                <c:ptCount val="1"/>
                <c:pt idx="0">
                  <c:v>No</c:v>
                </c:pt>
              </c:strCache>
            </c:strRef>
          </c:tx>
          <c:spPr>
            <a:solidFill>
              <a:srgbClr val="D2CBB8"/>
            </a:solidFill>
            <a:ln w="19050">
              <a:solidFill>
                <a:schemeClr val="lt1"/>
              </a:solidFill>
            </a:ln>
            <a:effectLst/>
          </c:spPr>
          <c:invertIfNegative val="0"/>
          <c:dPt>
            <c:idx val="0"/>
            <c:invertIfNegative val="0"/>
            <c:bubble3D val="0"/>
            <c:spPr>
              <a:solidFill>
                <a:srgbClr val="E7E6E6"/>
              </a:solidFill>
              <a:ln w="19050">
                <a:solidFill>
                  <a:schemeClr val="lt1"/>
                </a:solidFill>
              </a:ln>
              <a:effectLst/>
            </c:spPr>
            <c:extLst>
              <c:ext xmlns:c16="http://schemas.microsoft.com/office/drawing/2014/chart" uri="{C3380CC4-5D6E-409C-BE32-E72D297353CC}">
                <c16:uniqueId val="{00000006-33A0-4ED3-A9F2-B376746DB80C}"/>
              </c:ext>
            </c:extLst>
          </c:dPt>
          <c:dLbls>
            <c:dLbl>
              <c:idx val="0"/>
              <c:layout>
                <c:manualLayout>
                  <c:x val="-2.3059633520180763E-2"/>
                  <c:y val="-0.2078140091743029"/>
                </c:manualLayout>
              </c:layout>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33A0-4ED3-A9F2-B376746DB80C}"/>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inBase"/>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demo!$B$81</c:f>
              <c:numCache>
                <c:formatCode>0%</c:formatCode>
                <c:ptCount val="1"/>
                <c:pt idx="0">
                  <c:v>0.92</c:v>
                </c:pt>
              </c:numCache>
            </c:numRef>
          </c:val>
          <c:extLst>
            <c:ext xmlns:c16="http://schemas.microsoft.com/office/drawing/2014/chart" uri="{C3380CC4-5D6E-409C-BE32-E72D297353CC}">
              <c16:uniqueId val="{00000009-33A0-4ED3-A9F2-B376746DB80C}"/>
            </c:ext>
          </c:extLst>
        </c:ser>
        <c:dLbls>
          <c:dLblPos val="inBase"/>
          <c:showLegendKey val="0"/>
          <c:showVal val="1"/>
          <c:showCatName val="0"/>
          <c:showSerName val="0"/>
          <c:showPercent val="0"/>
          <c:showBubbleSize val="0"/>
        </c:dLbls>
        <c:gapWidth val="100"/>
        <c:overlap val="100"/>
        <c:axId val="513187551"/>
        <c:axId val="513186303"/>
      </c:barChart>
      <c:valAx>
        <c:axId val="513186303"/>
        <c:scaling>
          <c:orientation val="minMax"/>
          <c:max val="1"/>
        </c:scaling>
        <c:delete val="0"/>
        <c:axPos val="b"/>
        <c:majorGridlines>
          <c:spPr>
            <a:ln w="9525" cap="flat" cmpd="sng" algn="ctr">
              <a:solidFill>
                <a:sysClr val="window" lastClr="FFFFFF">
                  <a:lumMod val="95000"/>
                </a:sysClr>
              </a:solidFill>
              <a:round/>
            </a:ln>
            <a:effectLst/>
          </c:spPr>
        </c:majorGridlines>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513187551"/>
        <c:crosses val="autoZero"/>
        <c:crossBetween val="between"/>
        <c:majorUnit val="0.2"/>
      </c:valAx>
      <c:catAx>
        <c:axId val="513187551"/>
        <c:scaling>
          <c:orientation val="minMax"/>
        </c:scaling>
        <c:delete val="1"/>
        <c:axPos val="l"/>
        <c:numFmt formatCode="General" sourceLinked="1"/>
        <c:majorTickMark val="out"/>
        <c:minorTickMark val="none"/>
        <c:tickLblPos val="nextTo"/>
        <c:crossAx val="513186303"/>
        <c:crosses val="autoZero"/>
        <c:auto val="1"/>
        <c:lblAlgn val="ctr"/>
        <c:lblOffset val="100"/>
        <c:noMultiLvlLbl val="0"/>
      </c:catAx>
      <c:spPr>
        <a:noFill/>
        <a:ln>
          <a:noFill/>
        </a:ln>
        <a:effectLst/>
      </c:spPr>
    </c:plotArea>
    <c:plotVisOnly val="1"/>
    <c:dispBlanksAs val="gap"/>
    <c:showDLblsOverMax val="0"/>
    <c:extLst/>
  </c:chart>
  <c:spPr>
    <a:noFill/>
    <a:ln>
      <a:noFill/>
    </a:ln>
    <a:effectLst/>
  </c:spPr>
  <c:txPr>
    <a:bodyPr/>
    <a:lstStyle/>
    <a:p>
      <a:pPr>
        <a:defRPr sz="1400">
          <a:latin typeface="Leelawadee" panose="020B0502040204020203" pitchFamily="34" charset="-34"/>
          <a:cs typeface="Leelawadee" panose="020B0502040204020203" pitchFamily="34" charset="-34"/>
        </a:defRPr>
      </a:pPr>
      <a:endParaRPr lang="es-CO"/>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GIFMM1!$B$16</c:f>
              <c:strCache>
                <c:ptCount val="1"/>
                <c:pt idx="0">
                  <c:v>Mínimo</c:v>
                </c:pt>
              </c:strCache>
            </c:strRef>
          </c:tx>
          <c:spPr>
            <a:solidFill>
              <a:srgbClr val="E6E6E6"/>
            </a:solidFill>
            <a:ln>
              <a:noFill/>
            </a:ln>
            <a:effectLst/>
          </c:spPr>
          <c:invertIfNegative val="0"/>
          <c:dLbls>
            <c:dLbl>
              <c:idx val="0"/>
              <c:layout>
                <c:manualLayout>
                  <c:x val="0"/>
                  <c:y val="-0.2027198050484604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85-467E-8BAF-67C0C6EC5756}"/>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GIFMM1!$B$17</c:f>
              <c:numCache>
                <c:formatCode>0%</c:formatCode>
                <c:ptCount val="1"/>
                <c:pt idx="0">
                  <c:v>0.36</c:v>
                </c:pt>
              </c:numCache>
            </c:numRef>
          </c:val>
          <c:extLst>
            <c:ext xmlns:c16="http://schemas.microsoft.com/office/drawing/2014/chart" uri="{C3380CC4-5D6E-409C-BE32-E72D297353CC}">
              <c16:uniqueId val="{00000000-9724-4C81-A7DE-EA69965F27D3}"/>
            </c:ext>
          </c:extLst>
        </c:ser>
        <c:ser>
          <c:idx val="1"/>
          <c:order val="1"/>
          <c:tx>
            <c:strRef>
              <c:f>GIFMM1!$C$16</c:f>
              <c:strCache>
                <c:ptCount val="1"/>
                <c:pt idx="0">
                  <c:v>Estrés</c:v>
                </c:pt>
              </c:strCache>
            </c:strRef>
          </c:tx>
          <c:spPr>
            <a:solidFill>
              <a:srgbClr val="A5A5A5"/>
            </a:solidFill>
            <a:ln>
              <a:noFill/>
            </a:ln>
            <a:effectLst/>
          </c:spPr>
          <c:invertIfNegative val="0"/>
          <c:dLbls>
            <c:dLbl>
              <c:idx val="0"/>
              <c:layout>
                <c:manualLayout>
                  <c:x val="-2.9314066989798472E-3"/>
                  <c:y val="-0.2027198050484604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85-467E-8BAF-67C0C6EC5756}"/>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GIFMM1!$C$17</c:f>
              <c:numCache>
                <c:formatCode>0%</c:formatCode>
                <c:ptCount val="1"/>
                <c:pt idx="0">
                  <c:v>0.43</c:v>
                </c:pt>
              </c:numCache>
            </c:numRef>
          </c:val>
          <c:extLst>
            <c:ext xmlns:c16="http://schemas.microsoft.com/office/drawing/2014/chart" uri="{C3380CC4-5D6E-409C-BE32-E72D297353CC}">
              <c16:uniqueId val="{00000001-9724-4C81-A7DE-EA69965F27D3}"/>
            </c:ext>
          </c:extLst>
        </c:ser>
        <c:ser>
          <c:idx val="2"/>
          <c:order val="2"/>
          <c:tx>
            <c:strRef>
              <c:f>GIFMM1!$D$16</c:f>
              <c:strCache>
                <c:ptCount val="1"/>
                <c:pt idx="0">
                  <c:v>Severo</c:v>
                </c:pt>
              </c:strCache>
            </c:strRef>
          </c:tx>
          <c:spPr>
            <a:solidFill>
              <a:srgbClr val="FBD5D6"/>
            </a:solidFill>
            <a:ln>
              <a:noFill/>
            </a:ln>
            <a:effectLst/>
          </c:spPr>
          <c:invertIfNegative val="0"/>
          <c:dLbls>
            <c:dLbl>
              <c:idx val="0"/>
              <c:layout>
                <c:manualLayout>
                  <c:x val="-1.0748367063539262E-16"/>
                  <c:y val="-0.1930664809985337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85-467E-8BAF-67C0C6EC5756}"/>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GIFMM1!$D$17</c:f>
              <c:numCache>
                <c:formatCode>0%</c:formatCode>
                <c:ptCount val="1"/>
                <c:pt idx="0">
                  <c:v>0.17</c:v>
                </c:pt>
              </c:numCache>
            </c:numRef>
          </c:val>
          <c:extLst>
            <c:ext xmlns:c16="http://schemas.microsoft.com/office/drawing/2014/chart" uri="{C3380CC4-5D6E-409C-BE32-E72D297353CC}">
              <c16:uniqueId val="{00000002-9724-4C81-A7DE-EA69965F27D3}"/>
            </c:ext>
          </c:extLst>
        </c:ser>
        <c:ser>
          <c:idx val="3"/>
          <c:order val="3"/>
          <c:tx>
            <c:strRef>
              <c:f>GIFMM1!$E$16</c:f>
              <c:strCache>
                <c:ptCount val="1"/>
                <c:pt idx="0">
                  <c:v>Extremo</c:v>
                </c:pt>
              </c:strCache>
            </c:strRef>
          </c:tx>
          <c:spPr>
            <a:solidFill>
              <a:srgbClr val="F7ACAC"/>
            </a:solidFill>
            <a:ln>
              <a:noFill/>
            </a:ln>
            <a:effectLst/>
          </c:spPr>
          <c:invertIfNegative val="0"/>
          <c:dLbls>
            <c:dLbl>
              <c:idx val="0"/>
              <c:layout>
                <c:manualLayout>
                  <c:x val="2.9314066989799548E-3"/>
                  <c:y val="-0.183413156948607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85-467E-8BAF-67C0C6EC5756}"/>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GIFMM1!$E$17</c:f>
              <c:numCache>
                <c:formatCode>0%</c:formatCode>
                <c:ptCount val="1"/>
                <c:pt idx="0">
                  <c:v>0.03</c:v>
                </c:pt>
              </c:numCache>
            </c:numRef>
          </c:val>
          <c:extLst>
            <c:ext xmlns:c16="http://schemas.microsoft.com/office/drawing/2014/chart" uri="{C3380CC4-5D6E-409C-BE32-E72D297353CC}">
              <c16:uniqueId val="{00000004-9724-4C81-A7DE-EA69965F27D3}"/>
            </c:ext>
          </c:extLst>
        </c:ser>
        <c:dLbls>
          <c:dLblPos val="ctr"/>
          <c:showLegendKey val="0"/>
          <c:showVal val="1"/>
          <c:showCatName val="0"/>
          <c:showSerName val="0"/>
          <c:showPercent val="0"/>
          <c:showBubbleSize val="0"/>
        </c:dLbls>
        <c:gapWidth val="150"/>
        <c:overlap val="100"/>
        <c:axId val="1389317983"/>
        <c:axId val="1389332127"/>
        <c:extLst/>
      </c:barChart>
      <c:catAx>
        <c:axId val="1389317983"/>
        <c:scaling>
          <c:orientation val="minMax"/>
        </c:scaling>
        <c:delete val="1"/>
        <c:axPos val="l"/>
        <c:numFmt formatCode="General" sourceLinked="1"/>
        <c:majorTickMark val="none"/>
        <c:minorTickMark val="none"/>
        <c:tickLblPos val="nextTo"/>
        <c:crossAx val="1389332127"/>
        <c:crosses val="autoZero"/>
        <c:auto val="1"/>
        <c:lblAlgn val="ctr"/>
        <c:lblOffset val="100"/>
        <c:noMultiLvlLbl val="0"/>
      </c:catAx>
      <c:valAx>
        <c:axId val="1389332127"/>
        <c:scaling>
          <c:orientation val="minMax"/>
        </c:scaling>
        <c:delete val="1"/>
        <c:axPos val="b"/>
        <c:numFmt formatCode="0%" sourceLinked="1"/>
        <c:majorTickMark val="none"/>
        <c:minorTickMark val="none"/>
        <c:tickLblPos val="nextTo"/>
        <c:crossAx val="1389317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legend>
    <c:plotVisOnly val="1"/>
    <c:dispBlanksAs val="gap"/>
    <c:showDLblsOverMax val="0"/>
  </c:chart>
  <c:spPr>
    <a:noFill/>
    <a:ln>
      <a:noFill/>
    </a:ln>
    <a:effectLst/>
  </c:spPr>
  <c:txPr>
    <a:bodyPr/>
    <a:lstStyle/>
    <a:p>
      <a:pPr>
        <a:defRPr sz="1100">
          <a:latin typeface="Leelawadee" panose="020B0502040204020203" pitchFamily="34" charset="-34"/>
          <a:cs typeface="Leelawadee" panose="020B0502040204020203" pitchFamily="34" charset="-34"/>
        </a:defRPr>
      </a:pPr>
      <a:endParaRPr lang="es-C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salud!$A$35:$A$37</c:f>
              <c:strCache>
                <c:ptCount val="3"/>
                <c:pt idx="0">
                  <c:v>No hubo ninguna una barrera</c:v>
                </c:pt>
                <c:pt idx="1">
                  <c:v>Acceso financiero: No pude pagar el precio de la consulta</c:v>
                </c:pt>
                <c:pt idx="2">
                  <c:v>Disponibilidad: El tiempo de espera para el servicio es demasiado largo</c:v>
                </c:pt>
              </c:strCache>
            </c:strRef>
          </c:cat>
          <c:val>
            <c:numRef>
              <c:f>salud!$B$35:$B$37</c:f>
              <c:numCache>
                <c:formatCode>0\%</c:formatCode>
                <c:ptCount val="3"/>
                <c:pt idx="0">
                  <c:v>59</c:v>
                </c:pt>
                <c:pt idx="1">
                  <c:v>11</c:v>
                </c:pt>
                <c:pt idx="2">
                  <c:v>6</c:v>
                </c:pt>
              </c:numCache>
            </c:numRef>
          </c:val>
          <c:extLst>
            <c:ext xmlns:c16="http://schemas.microsoft.com/office/drawing/2014/chart" uri="{C3380CC4-5D6E-409C-BE32-E72D297353CC}">
              <c16:uniqueId val="{00000000-A54B-44C8-BA1B-8103D52B61E0}"/>
            </c:ext>
          </c:extLst>
        </c:ser>
        <c:dLbls>
          <c:dLblPos val="outEnd"/>
          <c:showLegendKey val="0"/>
          <c:showVal val="1"/>
          <c:showCatName val="0"/>
          <c:showSerName val="0"/>
          <c:showPercent val="0"/>
          <c:showBubbleSize val="0"/>
        </c:dLbls>
        <c:gapWidth val="219"/>
        <c:overlap val="-27"/>
        <c:axId val="73881647"/>
        <c:axId val="73860015"/>
      </c:barChart>
      <c:catAx>
        <c:axId val="73881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73860015"/>
        <c:crosses val="autoZero"/>
        <c:auto val="1"/>
        <c:lblAlgn val="ctr"/>
        <c:lblOffset val="100"/>
        <c:noMultiLvlLbl val="0"/>
      </c:catAx>
      <c:valAx>
        <c:axId val="73860015"/>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73881647"/>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1300">
          <a:latin typeface="Leelawadee" panose="020B0502040204020203" pitchFamily="34" charset="-34"/>
          <a:cs typeface="Leelawadee" panose="020B0502040204020203" pitchFamily="34" charset="-34"/>
        </a:defRPr>
      </a:pPr>
      <a:endParaRPr lang="es-CO"/>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231975328373095E-2"/>
          <c:y val="0.1814237904712358"/>
          <c:w val="0.93888888888888888"/>
          <c:h val="0.64558453630796153"/>
        </c:manualLayout>
      </c:layout>
      <c:ofPieChart>
        <c:ofPieType val="bar"/>
        <c:varyColors val="1"/>
        <c:ser>
          <c:idx val="0"/>
          <c:order val="0"/>
          <c:tx>
            <c:strRef>
              <c:f>salud!$B$68</c:f>
              <c:strCache>
                <c:ptCount val="1"/>
                <c:pt idx="0">
                  <c:v>MYR</c:v>
                </c:pt>
              </c:strCache>
            </c:strRef>
          </c:tx>
          <c:dPt>
            <c:idx val="0"/>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1-365D-4E74-A43B-178A8F34D867}"/>
              </c:ext>
            </c:extLst>
          </c:dPt>
          <c:dPt>
            <c:idx val="1"/>
            <c:bubble3D val="0"/>
            <c:spPr>
              <a:solidFill>
                <a:srgbClr val="ACACAD"/>
              </a:solidFill>
              <a:ln w="19050">
                <a:solidFill>
                  <a:schemeClr val="lt1"/>
                </a:solidFill>
              </a:ln>
              <a:effectLst/>
            </c:spPr>
            <c:extLst>
              <c:ext xmlns:c16="http://schemas.microsoft.com/office/drawing/2014/chart" uri="{C3380CC4-5D6E-409C-BE32-E72D297353CC}">
                <c16:uniqueId val="{00000003-365D-4E74-A43B-178A8F34D867}"/>
              </c:ext>
            </c:extLst>
          </c:dPt>
          <c:dPt>
            <c:idx val="2"/>
            <c:bubble3D val="0"/>
            <c:spPr>
              <a:solidFill>
                <a:srgbClr val="58585A"/>
              </a:solidFill>
              <a:ln w="19050">
                <a:solidFill>
                  <a:schemeClr val="lt1"/>
                </a:solidFill>
              </a:ln>
              <a:effectLst/>
            </c:spPr>
            <c:extLst>
              <c:ext xmlns:c16="http://schemas.microsoft.com/office/drawing/2014/chart" uri="{C3380CC4-5D6E-409C-BE32-E72D297353CC}">
                <c16:uniqueId val="{00000005-365D-4E74-A43B-178A8F34D867}"/>
              </c:ext>
            </c:extLst>
          </c:dPt>
          <c:dPt>
            <c:idx val="3"/>
            <c:bubble3D val="0"/>
            <c:spPr>
              <a:solidFill>
                <a:srgbClr val="ACACAD"/>
              </a:solidFill>
              <a:ln w="19050">
                <a:solidFill>
                  <a:schemeClr val="lt1"/>
                </a:solidFill>
              </a:ln>
              <a:effectLst/>
            </c:spPr>
            <c:extLst>
              <c:ext xmlns:c16="http://schemas.microsoft.com/office/drawing/2014/chart" uri="{C3380CC4-5D6E-409C-BE32-E72D297353CC}">
                <c16:uniqueId val="{00000007-365D-4E74-A43B-178A8F34D867}"/>
              </c:ext>
            </c:extLst>
          </c:dPt>
          <c:dLbls>
            <c:dLbl>
              <c:idx val="0"/>
              <c:dLblPos val="outEnd"/>
              <c:showLegendKey val="0"/>
              <c:showVal val="1"/>
              <c:showCatName val="1"/>
              <c:showSerName val="0"/>
              <c:showPercent val="0"/>
              <c:showBubbleSize val="0"/>
              <c:extLst>
                <c:ext xmlns:c15="http://schemas.microsoft.com/office/drawing/2012/chart" uri="{CE6537A1-D6FC-4f65-9D91-7224C49458BB}">
                  <c15:layout>
                    <c:manualLayout>
                      <c:w val="0.23126308995643599"/>
                      <c:h val="0.26209121721025019"/>
                    </c:manualLayout>
                  </c15:layout>
                </c:ext>
                <c:ext xmlns:c16="http://schemas.microsoft.com/office/drawing/2014/chart" uri="{C3380CC4-5D6E-409C-BE32-E72D297353CC}">
                  <c16:uniqueId val="{00000001-365D-4E74-A43B-178A8F34D867}"/>
                </c:ext>
              </c:extLst>
            </c:dLbl>
            <c:dLbl>
              <c:idx val="1"/>
              <c:tx>
                <c:rich>
                  <a:bodyPr/>
                  <a:lstStyle/>
                  <a:p>
                    <a:fld id="{B4543CC5-1F89-4F80-83A7-7301AEF5BB6A}" type="CATEGORYNAME">
                      <a:rPr lang="en-US"/>
                      <a:pPr/>
                      <a:t>[NOMBRE DE CATEGORÍA]</a:t>
                    </a:fld>
                    <a:r>
                      <a:rPr lang="en-US" baseline="0"/>
                      <a:t>; 67%</a:t>
                    </a:r>
                  </a:p>
                </c:rich>
              </c:tx>
              <c:dLblPos val="outEnd"/>
              <c:showLegendKey val="0"/>
              <c:showVal val="1"/>
              <c:showCatName val="1"/>
              <c:showSerName val="0"/>
              <c:showPercent val="0"/>
              <c:showBubbleSize val="0"/>
              <c:extLst>
                <c:ext xmlns:c15="http://schemas.microsoft.com/office/drawing/2012/chart" uri="{CE6537A1-D6FC-4f65-9D91-7224C49458BB}">
                  <c15:layout>
                    <c:manualLayout>
                      <c:w val="0.23986466356340846"/>
                      <c:h val="0.17965063291335523"/>
                    </c:manualLayout>
                  </c15:layout>
                  <c15:dlblFieldTable/>
                  <c15:showDataLabelsRange val="0"/>
                </c:ext>
                <c:ext xmlns:c16="http://schemas.microsoft.com/office/drawing/2014/chart" uri="{C3380CC4-5D6E-409C-BE32-E72D297353CC}">
                  <c16:uniqueId val="{00000003-365D-4E74-A43B-178A8F34D867}"/>
                </c:ext>
              </c:extLst>
            </c:dLbl>
            <c:dLbl>
              <c:idx val="2"/>
              <c:tx>
                <c:rich>
                  <a:bodyPr/>
                  <a:lstStyle/>
                  <a:p>
                    <a:fld id="{1123A3DA-4691-4978-8A3C-144E44BFE812}" type="CATEGORYNAME">
                      <a:rPr lang="en-US"/>
                      <a:pPr/>
                      <a:t>[NOMBRE DE CATEGORÍA]</a:t>
                    </a:fld>
                    <a:r>
                      <a:rPr lang="en-US" baseline="0"/>
                      <a:t>; 32%</a:t>
                    </a:r>
                  </a:p>
                </c:rich>
              </c:tx>
              <c:dLblPos val="outEnd"/>
              <c:showLegendKey val="0"/>
              <c:showVal val="1"/>
              <c:showCatName val="1"/>
              <c:showSerName val="0"/>
              <c:showPercent val="0"/>
              <c:showBubbleSize val="0"/>
              <c:extLst>
                <c:ext xmlns:c15="http://schemas.microsoft.com/office/drawing/2012/chart" uri="{CE6537A1-D6FC-4f65-9D91-7224C49458BB}">
                  <c15:layout>
                    <c:manualLayout>
                      <c:w val="0.24006806081257548"/>
                      <c:h val="0.17965063291335523"/>
                    </c:manualLayout>
                  </c15:layout>
                  <c15:dlblFieldTable/>
                  <c15:showDataLabelsRange val="0"/>
                </c:ext>
                <c:ext xmlns:c16="http://schemas.microsoft.com/office/drawing/2014/chart" uri="{C3380CC4-5D6E-409C-BE32-E72D297353CC}">
                  <c16:uniqueId val="{00000005-365D-4E74-A43B-178A8F34D867}"/>
                </c:ext>
              </c:extLst>
            </c:dLbl>
            <c:dLbl>
              <c:idx val="3"/>
              <c:layout>
                <c:manualLayout>
                  <c:x val="-0.10390432644290661"/>
                  <c:y val="2.4616419966203788E-3"/>
                </c:manualLayout>
              </c:layout>
              <c:tx>
                <c:rich>
                  <a:bodyPr rot="0" spcFirstLastPara="1" vertOverflow="ellipsis" vert="horz" wrap="square" anchor="ctr" anchorCtr="1"/>
                  <a:lstStyle/>
                  <a:p>
                    <a:pPr>
                      <a:defRPr sz="1400" b="0" i="0" u="none" strike="noStrike" kern="1200" baseline="0">
                        <a:solidFill>
                          <a:schemeClr val="bg1"/>
                        </a:solidFill>
                        <a:latin typeface="Leelawadee" panose="020B0502040204020203" pitchFamily="34" charset="-34"/>
                        <a:ea typeface="+mn-ea"/>
                        <a:cs typeface="Leelawadee" panose="020B0502040204020203" pitchFamily="34" charset="-34"/>
                      </a:defRPr>
                    </a:pPr>
                    <a:r>
                      <a:rPr lang="en-US" baseline="0" err="1">
                        <a:solidFill>
                          <a:schemeClr val="bg1"/>
                        </a:solidFill>
                      </a:rPr>
                      <a:t>Sí</a:t>
                    </a:r>
                    <a:r>
                      <a:rPr lang="en-US" baseline="0">
                        <a:solidFill>
                          <a:schemeClr val="bg1"/>
                        </a:solidFill>
                      </a:rPr>
                      <a:t> </a:t>
                    </a:r>
                    <a:r>
                      <a:rPr lang="en-US" baseline="0" err="1">
                        <a:solidFill>
                          <a:schemeClr val="bg1"/>
                        </a:solidFill>
                      </a:rPr>
                      <a:t>tuvo</a:t>
                    </a:r>
                    <a:r>
                      <a:rPr lang="en-US" baseline="0">
                        <a:solidFill>
                          <a:schemeClr val="bg1"/>
                        </a:solidFill>
                      </a:rPr>
                      <a:t>; 24%</a:t>
                    </a:r>
                    <a:endParaRPr lang="en-US">
                      <a:solidFill>
                        <a:schemeClr val="bg1"/>
                      </a:solidFill>
                    </a:endParaRPr>
                  </a:p>
                </c:rich>
              </c:tx>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Leelawadee" panose="020B0502040204020203" pitchFamily="34" charset="-34"/>
                      <a:ea typeface="+mn-ea"/>
                      <a:cs typeface="Leelawadee" panose="020B0502040204020203" pitchFamily="34" charset="-34"/>
                    </a:defRPr>
                  </a:pPr>
                  <a:endParaRPr lang="es-CO"/>
                </a:p>
              </c:txPr>
              <c:dLblPos val="bestFit"/>
              <c:showLegendKey val="0"/>
              <c:showVal val="1"/>
              <c:showCatName val="1"/>
              <c:showSerName val="0"/>
              <c:showPercent val="0"/>
              <c:showBubbleSize val="0"/>
              <c:extLst>
                <c:ext xmlns:c15="http://schemas.microsoft.com/office/drawing/2012/chart" uri="{CE6537A1-D6FC-4f65-9D91-7224C49458BB}">
                  <c15:layout>
                    <c:manualLayout>
                      <c:w val="0.10535514435626658"/>
                      <c:h val="0.20059940013467314"/>
                    </c:manualLayout>
                  </c15:layout>
                  <c15:showDataLabelsRange val="0"/>
                </c:ext>
                <c:ext xmlns:c16="http://schemas.microsoft.com/office/drawing/2014/chart" uri="{C3380CC4-5D6E-409C-BE32-E72D297353CC}">
                  <c16:uniqueId val="{00000007-365D-4E74-A43B-178A8F34D867}"/>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(salud!$A$69,salud!$A$71:$A$72)</c:f>
              <c:strCache>
                <c:ptCount val="3"/>
                <c:pt idx="0">
                  <c:v>No tuvo problema de salud</c:v>
                </c:pt>
                <c:pt idx="1">
                  <c:v>Sí pudo acceder</c:v>
                </c:pt>
                <c:pt idx="2">
                  <c:v>No pudo acceder</c:v>
                </c:pt>
              </c:strCache>
              <c:extLst/>
            </c:strRef>
          </c:cat>
          <c:val>
            <c:numRef>
              <c:f>(salud!$B$69,salud!$B$71:$B$72)</c:f>
              <c:numCache>
                <c:formatCode>General</c:formatCode>
                <c:ptCount val="3"/>
                <c:pt idx="0" formatCode="0\%">
                  <c:v>76</c:v>
                </c:pt>
                <c:pt idx="1">
                  <c:v>16.080000000000002</c:v>
                </c:pt>
                <c:pt idx="2">
                  <c:v>7.68</c:v>
                </c:pt>
              </c:numCache>
              <c:extLst/>
            </c:numRef>
          </c:val>
          <c:extLst>
            <c:ext xmlns:c16="http://schemas.microsoft.com/office/drawing/2014/chart" uri="{C3380CC4-5D6E-409C-BE32-E72D297353CC}">
              <c16:uniqueId val="{00000008-365D-4E74-A43B-178A8F34D867}"/>
            </c:ext>
          </c:extLst>
        </c:ser>
        <c:dLbls>
          <c:dLblPos val="outEnd"/>
          <c:showLegendKey val="0"/>
          <c:showVal val="1"/>
          <c:showCatName val="0"/>
          <c:showSerName val="0"/>
          <c:showPercent val="0"/>
          <c:showBubbleSize val="0"/>
          <c:showLeaderLines val="1"/>
        </c:dLbls>
        <c:gapWidth val="100"/>
        <c:splitType val="pos"/>
        <c:splitPos val="2"/>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Leelawadee" panose="020B0502040204020203" pitchFamily="34" charset="-34"/>
          <a:cs typeface="Leelawadee" panose="020B0502040204020203" pitchFamily="34" charset="-34"/>
        </a:defRPr>
      </a:pPr>
      <a:endParaRPr lang="es-CO"/>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707664034561369E-2"/>
          <c:y val="0.11809140927214723"/>
          <c:w val="0.33094779839843502"/>
          <c:h val="0.80664807615237011"/>
        </c:manualLayout>
      </c:layout>
      <c:pieChart>
        <c:varyColors val="1"/>
        <c:ser>
          <c:idx val="0"/>
          <c:order val="0"/>
          <c:dPt>
            <c:idx val="0"/>
            <c:bubble3D val="0"/>
            <c:spPr>
              <a:solidFill>
                <a:srgbClr val="D4CABB"/>
              </a:solidFill>
              <a:ln w="19050">
                <a:solidFill>
                  <a:schemeClr val="lt1"/>
                </a:solidFill>
              </a:ln>
              <a:effectLst/>
            </c:spPr>
            <c:extLst>
              <c:ext xmlns:c16="http://schemas.microsoft.com/office/drawing/2014/chart" uri="{C3380CC4-5D6E-409C-BE32-E72D297353CC}">
                <c16:uniqueId val="{00000001-97D5-49A5-8FD5-DC2CC4B5B802}"/>
              </c:ext>
            </c:extLst>
          </c:dPt>
          <c:dPt>
            <c:idx val="1"/>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3-97D5-49A5-8FD5-DC2CC4B5B802}"/>
              </c:ext>
            </c:extLst>
          </c:dPt>
          <c:dPt>
            <c:idx val="2"/>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5-97D5-49A5-8FD5-DC2CC4B5B802}"/>
              </c:ext>
            </c:extLst>
          </c:dPt>
          <c:dPt>
            <c:idx val="3"/>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7-97D5-49A5-8FD5-DC2CC4B5B802}"/>
              </c:ext>
            </c:extLst>
          </c:dPt>
          <c:dPt>
            <c:idx val="4"/>
            <c:bubble3D val="0"/>
            <c:spPr>
              <a:solidFill>
                <a:srgbClr val="58585A"/>
              </a:solidFill>
              <a:ln w="19050">
                <a:solidFill>
                  <a:schemeClr val="lt1"/>
                </a:solidFill>
              </a:ln>
              <a:effectLst/>
            </c:spPr>
            <c:extLst>
              <c:ext xmlns:c16="http://schemas.microsoft.com/office/drawing/2014/chart" uri="{C3380CC4-5D6E-409C-BE32-E72D297353CC}">
                <c16:uniqueId val="{00000009-97D5-49A5-8FD5-DC2CC4B5B802}"/>
              </c:ext>
            </c:extLst>
          </c:dPt>
          <c:dLbls>
            <c:dLbl>
              <c:idx val="0"/>
              <c:layout>
                <c:manualLayout>
                  <c:x val="-1.9750615783338303E-2"/>
                  <c:y val="1.25825904504413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D5-49A5-8FD5-DC2CC4B5B802}"/>
                </c:ext>
              </c:extLst>
            </c:dLbl>
            <c:dLbl>
              <c:idx val="4"/>
              <c:layout>
                <c:manualLayout>
                  <c:x val="7.0028032651483038E-2"/>
                  <c:y val="-0.14976063585344129"/>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Leelawadee" panose="020B0502040204020203" pitchFamily="34" charset="-34"/>
                      <a:ea typeface="+mn-ea"/>
                      <a:cs typeface="Leelawadee" panose="020B0502040204020203" pitchFamily="34" charset="-34"/>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7D5-49A5-8FD5-DC2CC4B5B80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salud!$A$90:$A$94</c:f>
              <c:strCache>
                <c:ptCount val="5"/>
                <c:pt idx="0">
                  <c:v>Preservativos u otras acciones en prevención y tratamiento de ITS y/o VIH</c:v>
                </c:pt>
                <c:pt idx="1">
                  <c:v>Atención a gestantes</c:v>
                </c:pt>
                <c:pt idx="2">
                  <c:v>Atención/orientación en anticoncepción</c:v>
                </c:pt>
                <c:pt idx="3">
                  <c:v>Servicios ginecológicos (citología)</c:v>
                </c:pt>
                <c:pt idx="4">
                  <c:v>Ninguna</c:v>
                </c:pt>
              </c:strCache>
            </c:strRef>
          </c:cat>
          <c:val>
            <c:numRef>
              <c:f>salud!$B$90:$B$94</c:f>
              <c:numCache>
                <c:formatCode>0%</c:formatCode>
                <c:ptCount val="5"/>
                <c:pt idx="0">
                  <c:v>0.03</c:v>
                </c:pt>
                <c:pt idx="1">
                  <c:v>0.04</c:v>
                </c:pt>
                <c:pt idx="2">
                  <c:v>0.08</c:v>
                </c:pt>
                <c:pt idx="3">
                  <c:v>0.09</c:v>
                </c:pt>
                <c:pt idx="4">
                  <c:v>0.76</c:v>
                </c:pt>
              </c:numCache>
            </c:numRef>
          </c:val>
          <c:extLst>
            <c:ext xmlns:c16="http://schemas.microsoft.com/office/drawing/2014/chart" uri="{C3380CC4-5D6E-409C-BE32-E72D297353CC}">
              <c16:uniqueId val="{0000000A-97D5-49A5-8FD5-DC2CC4B5B802}"/>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46433029900135747"/>
          <c:y val="9.4248996585197239E-2"/>
          <c:w val="0.51046438243116754"/>
          <c:h val="0.8827500586688266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Leelawadee" panose="020B0502040204020203" pitchFamily="34" charset="-34"/>
          <a:cs typeface="Leelawadee" panose="020B0502040204020203" pitchFamily="34" charset="-34"/>
        </a:defRPr>
      </a:pPr>
      <a:endParaRPr lang="es-CO"/>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GIFMM1!$B$19</c:f>
              <c:strCache>
                <c:ptCount val="1"/>
                <c:pt idx="0">
                  <c:v>Mínimo</c:v>
                </c:pt>
              </c:strCache>
            </c:strRef>
          </c:tx>
          <c:spPr>
            <a:solidFill>
              <a:srgbClr val="E6E6E6"/>
            </a:solidFill>
            <a:ln>
              <a:noFill/>
            </a:ln>
            <a:effectLst/>
          </c:spPr>
          <c:invertIfNegative val="0"/>
          <c:dLbls>
            <c:dLbl>
              <c:idx val="0"/>
              <c:layout>
                <c:manualLayout>
                  <c:x val="-2.9027708890936345E-3"/>
                  <c:y val="-0.1991571106537293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CD-494B-9424-688F8726DF73}"/>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GIFMM1!$B$20</c:f>
              <c:numCache>
                <c:formatCode>0%</c:formatCode>
                <c:ptCount val="1"/>
                <c:pt idx="0">
                  <c:v>0.79</c:v>
                </c:pt>
              </c:numCache>
            </c:numRef>
          </c:val>
          <c:extLst>
            <c:ext xmlns:c16="http://schemas.microsoft.com/office/drawing/2014/chart" uri="{C3380CC4-5D6E-409C-BE32-E72D297353CC}">
              <c16:uniqueId val="{00000000-4704-4528-BBDC-3109C87A6F20}"/>
            </c:ext>
          </c:extLst>
        </c:ser>
        <c:ser>
          <c:idx val="1"/>
          <c:order val="1"/>
          <c:tx>
            <c:strRef>
              <c:f>GIFMM1!$C$19</c:f>
              <c:strCache>
                <c:ptCount val="1"/>
                <c:pt idx="0">
                  <c:v>Estrés</c:v>
                </c:pt>
              </c:strCache>
            </c:strRef>
          </c:tx>
          <c:spPr>
            <a:solidFill>
              <a:srgbClr val="A5A5A5"/>
            </a:solidFill>
            <a:ln>
              <a:noFill/>
            </a:ln>
            <a:effectLst/>
          </c:spPr>
          <c:invertIfNegative val="0"/>
          <c:dLbls>
            <c:dLbl>
              <c:idx val="0"/>
              <c:layout>
                <c:manualLayout>
                  <c:x val="-1.0643370306887778E-16"/>
                  <c:y val="-0.2091149661864157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CD-494B-9424-688F8726DF73}"/>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GIFMM1!$C$20</c:f>
              <c:numCache>
                <c:formatCode>0%</c:formatCode>
                <c:ptCount val="1"/>
                <c:pt idx="0">
                  <c:v>0.01</c:v>
                </c:pt>
              </c:numCache>
            </c:numRef>
          </c:val>
          <c:extLst>
            <c:ext xmlns:c16="http://schemas.microsoft.com/office/drawing/2014/chart" uri="{C3380CC4-5D6E-409C-BE32-E72D297353CC}">
              <c16:uniqueId val="{00000001-4704-4528-BBDC-3109C87A6F20}"/>
            </c:ext>
          </c:extLst>
        </c:ser>
        <c:ser>
          <c:idx val="2"/>
          <c:order val="2"/>
          <c:tx>
            <c:strRef>
              <c:f>GIFMM1!$D$19</c:f>
              <c:strCache>
                <c:ptCount val="1"/>
                <c:pt idx="0">
                  <c:v>Severo</c:v>
                </c:pt>
              </c:strCache>
            </c:strRef>
          </c:tx>
          <c:spPr>
            <a:solidFill>
              <a:srgbClr val="FBD5D6"/>
            </a:solidFill>
            <a:ln>
              <a:noFill/>
            </a:ln>
            <a:effectLst/>
          </c:spPr>
          <c:invertIfNegative val="0"/>
          <c:dLbls>
            <c:dLbl>
              <c:idx val="0"/>
              <c:layout>
                <c:manualLayout>
                  <c:x val="0"/>
                  <c:y val="-0.1991571106537293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CD-494B-9424-688F8726DF73}"/>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GIFMM1!$D$20</c:f>
              <c:numCache>
                <c:formatCode>0%</c:formatCode>
                <c:ptCount val="1"/>
                <c:pt idx="0">
                  <c:v>0.2</c:v>
                </c:pt>
              </c:numCache>
            </c:numRef>
          </c:val>
          <c:extLst>
            <c:ext xmlns:c16="http://schemas.microsoft.com/office/drawing/2014/chart" uri="{C3380CC4-5D6E-409C-BE32-E72D297353CC}">
              <c16:uniqueId val="{00000002-4704-4528-BBDC-3109C87A6F20}"/>
            </c:ext>
          </c:extLst>
        </c:ser>
        <c:dLbls>
          <c:dLblPos val="ctr"/>
          <c:showLegendKey val="0"/>
          <c:showVal val="1"/>
          <c:showCatName val="0"/>
          <c:showSerName val="0"/>
          <c:showPercent val="0"/>
          <c:showBubbleSize val="0"/>
        </c:dLbls>
        <c:gapWidth val="150"/>
        <c:overlap val="100"/>
        <c:axId val="1389317983"/>
        <c:axId val="1389332127"/>
        <c:extLst/>
      </c:barChart>
      <c:catAx>
        <c:axId val="1389317983"/>
        <c:scaling>
          <c:orientation val="minMax"/>
        </c:scaling>
        <c:delete val="1"/>
        <c:axPos val="l"/>
        <c:numFmt formatCode="General" sourceLinked="1"/>
        <c:majorTickMark val="none"/>
        <c:minorTickMark val="none"/>
        <c:tickLblPos val="nextTo"/>
        <c:crossAx val="1389332127"/>
        <c:crosses val="autoZero"/>
        <c:auto val="1"/>
        <c:lblAlgn val="ctr"/>
        <c:lblOffset val="100"/>
        <c:noMultiLvlLbl val="0"/>
      </c:catAx>
      <c:valAx>
        <c:axId val="1389332127"/>
        <c:scaling>
          <c:orientation val="minMax"/>
        </c:scaling>
        <c:delete val="1"/>
        <c:axPos val="b"/>
        <c:numFmt formatCode="0%" sourceLinked="1"/>
        <c:majorTickMark val="none"/>
        <c:minorTickMark val="none"/>
        <c:tickLblPos val="nextTo"/>
        <c:crossAx val="1389317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legend>
    <c:plotVisOnly val="1"/>
    <c:dispBlanksAs val="gap"/>
    <c:showDLblsOverMax val="0"/>
  </c:chart>
  <c:spPr>
    <a:noFill/>
    <a:ln>
      <a:noFill/>
    </a:ln>
    <a:effectLst/>
  </c:spPr>
  <c:txPr>
    <a:bodyPr/>
    <a:lstStyle/>
    <a:p>
      <a:pPr>
        <a:defRPr sz="1100">
          <a:latin typeface="Leelawadee" panose="020B0502040204020203" pitchFamily="34" charset="-34"/>
          <a:cs typeface="Leelawadee" panose="020B0502040204020203" pitchFamily="34" charset="-34"/>
        </a:defRPr>
      </a:pPr>
      <a:endParaRPr lang="es-CO"/>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358784188282038"/>
          <c:y val="5.0448329282781486E-2"/>
          <c:w val="0.49016714919959736"/>
          <c:h val="0.81041395075058587"/>
        </c:manualLayout>
      </c:layout>
      <c:barChart>
        <c:barDir val="bar"/>
        <c:grouping val="clustered"/>
        <c:varyColors val="0"/>
        <c:ser>
          <c:idx val="0"/>
          <c:order val="0"/>
          <c:spPr>
            <a:solidFill>
              <a:srgbClr val="ACAC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EDU!$A$30:$A$33</c:f>
              <c:strCache>
                <c:ptCount val="4"/>
                <c:pt idx="0">
                  <c:v>Xenofobía / Discriminación</c:v>
                </c:pt>
                <c:pt idx="1">
                  <c:v>No hay ingresos suficientes para pagar el transporte/lejos</c:v>
                </c:pt>
                <c:pt idx="2">
                  <c:v>No hay ingresos suficientes para pagar los gastos escolares </c:v>
                </c:pt>
                <c:pt idx="3">
                  <c:v>No tienen ninguna barrera</c:v>
                </c:pt>
              </c:strCache>
            </c:strRef>
          </c:cat>
          <c:val>
            <c:numRef>
              <c:f>EDU!$B$30:$B$33</c:f>
              <c:numCache>
                <c:formatCode>0%</c:formatCode>
                <c:ptCount val="4"/>
                <c:pt idx="0">
                  <c:v>1.6400000000000001E-2</c:v>
                </c:pt>
                <c:pt idx="1">
                  <c:v>9.5600000000000004E-2</c:v>
                </c:pt>
                <c:pt idx="2">
                  <c:v>0.2117</c:v>
                </c:pt>
                <c:pt idx="3">
                  <c:v>0.61550000000000005</c:v>
                </c:pt>
              </c:numCache>
            </c:numRef>
          </c:val>
          <c:extLst>
            <c:ext xmlns:c16="http://schemas.microsoft.com/office/drawing/2014/chart" uri="{C3380CC4-5D6E-409C-BE32-E72D297353CC}">
              <c16:uniqueId val="{00000000-68A0-4220-861C-6C2D00763D7F}"/>
            </c:ext>
          </c:extLst>
        </c:ser>
        <c:dLbls>
          <c:dLblPos val="outEnd"/>
          <c:showLegendKey val="0"/>
          <c:showVal val="1"/>
          <c:showCatName val="0"/>
          <c:showSerName val="0"/>
          <c:showPercent val="0"/>
          <c:showBubbleSize val="0"/>
        </c:dLbls>
        <c:gapWidth val="182"/>
        <c:axId val="620107935"/>
        <c:axId val="620111679"/>
      </c:barChart>
      <c:catAx>
        <c:axId val="6201079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620111679"/>
        <c:crosses val="autoZero"/>
        <c:auto val="1"/>
        <c:lblAlgn val="ctr"/>
        <c:lblOffset val="100"/>
        <c:noMultiLvlLbl val="0"/>
      </c:catAx>
      <c:valAx>
        <c:axId val="620111679"/>
        <c:scaling>
          <c:orientation val="minMax"/>
        </c:scaling>
        <c:delete val="0"/>
        <c:axPos val="b"/>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620107935"/>
        <c:crosses val="autoZero"/>
        <c:crossBetween val="between"/>
      </c:valAx>
      <c:spPr>
        <a:noFill/>
        <a:ln>
          <a:noFill/>
        </a:ln>
        <a:effectLst/>
      </c:spPr>
    </c:plotArea>
    <c:plotVisOnly val="1"/>
    <c:dispBlanksAs val="gap"/>
    <c:showDLblsOverMax val="0"/>
  </c:chart>
  <c:spPr>
    <a:noFill/>
    <a:ln>
      <a:noFill/>
    </a:ln>
    <a:effectLst/>
  </c:spPr>
  <c:txPr>
    <a:bodyPr/>
    <a:lstStyle/>
    <a:p>
      <a:pPr>
        <a:defRPr sz="1300">
          <a:latin typeface="Leelawadee" panose="020B0502040204020203" pitchFamily="34" charset="-34"/>
          <a:cs typeface="Leelawadee" panose="020B0502040204020203" pitchFamily="34" charset="-34"/>
        </a:defRPr>
      </a:pPr>
      <a:endParaRPr lang="es-CO"/>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ACAC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EDU!$A$77:$A$79</c:f>
              <c:strCache>
                <c:ptCount val="3"/>
                <c:pt idx="0">
                  <c:v>Guardería, jardín infantil, colegio</c:v>
                </c:pt>
                <c:pt idx="1">
                  <c:v>Otros familiares</c:v>
                </c:pt>
                <c:pt idx="2">
                  <c:v>Padres</c:v>
                </c:pt>
              </c:strCache>
            </c:strRef>
          </c:cat>
          <c:val>
            <c:numRef>
              <c:f>EDU!$B$77:$B$79</c:f>
              <c:numCache>
                <c:formatCode>0\%</c:formatCode>
                <c:ptCount val="3"/>
                <c:pt idx="0">
                  <c:v>8</c:v>
                </c:pt>
                <c:pt idx="1">
                  <c:v>11</c:v>
                </c:pt>
                <c:pt idx="2">
                  <c:v>77</c:v>
                </c:pt>
              </c:numCache>
            </c:numRef>
          </c:val>
          <c:extLst>
            <c:ext xmlns:c16="http://schemas.microsoft.com/office/drawing/2014/chart" uri="{C3380CC4-5D6E-409C-BE32-E72D297353CC}">
              <c16:uniqueId val="{00000000-5D50-4042-87B9-D69EADAA3DC2}"/>
            </c:ext>
          </c:extLst>
        </c:ser>
        <c:dLbls>
          <c:dLblPos val="outEnd"/>
          <c:showLegendKey val="0"/>
          <c:showVal val="1"/>
          <c:showCatName val="0"/>
          <c:showSerName val="0"/>
          <c:showPercent val="0"/>
          <c:showBubbleSize val="0"/>
        </c:dLbls>
        <c:gapWidth val="182"/>
        <c:axId val="620107935"/>
        <c:axId val="620111679"/>
      </c:barChart>
      <c:catAx>
        <c:axId val="6201079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620111679"/>
        <c:crosses val="autoZero"/>
        <c:auto val="1"/>
        <c:lblAlgn val="l"/>
        <c:lblOffset val="100"/>
        <c:noMultiLvlLbl val="0"/>
      </c:catAx>
      <c:valAx>
        <c:axId val="620111679"/>
        <c:scaling>
          <c:orientation val="minMax"/>
        </c:scaling>
        <c:delete val="0"/>
        <c:axPos val="b"/>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620107935"/>
        <c:crosses val="autoZero"/>
        <c:crossBetween val="between"/>
      </c:valAx>
      <c:spPr>
        <a:noFill/>
        <a:ln>
          <a:noFill/>
        </a:ln>
        <a:effectLst/>
      </c:spPr>
    </c:plotArea>
    <c:plotVisOnly val="1"/>
    <c:dispBlanksAs val="gap"/>
    <c:showDLblsOverMax val="0"/>
  </c:chart>
  <c:spPr>
    <a:noFill/>
    <a:ln>
      <a:noFill/>
    </a:ln>
    <a:effectLst/>
  </c:spPr>
  <c:txPr>
    <a:bodyPr/>
    <a:lstStyle/>
    <a:p>
      <a:pPr>
        <a:defRPr sz="1300">
          <a:latin typeface="Leelawadee" panose="020B0502040204020203" pitchFamily="34" charset="-34"/>
          <a:cs typeface="Leelawadee" panose="020B0502040204020203" pitchFamily="34" charset="-34"/>
        </a:defRPr>
      </a:pPr>
      <a:endParaRPr lang="es-CO"/>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51925261436804"/>
          <c:y val="0"/>
          <c:w val="0.42040077878664212"/>
          <c:h val="0.89611155253099817"/>
        </c:manualLayout>
      </c:layout>
      <c:doughnutChart>
        <c:varyColors val="1"/>
        <c:ser>
          <c:idx val="0"/>
          <c:order val="0"/>
          <c:spPr>
            <a:solidFill>
              <a:srgbClr val="EE5859"/>
            </a:solidFill>
            <a:ln>
              <a:solidFill>
                <a:sysClr val="window" lastClr="FFFFFF"/>
              </a:solidFill>
            </a:ln>
          </c:spPr>
          <c:dPt>
            <c:idx val="0"/>
            <c:bubble3D val="0"/>
            <c:spPr>
              <a:solidFill>
                <a:srgbClr val="ACACAD"/>
              </a:solidFill>
              <a:ln w="19050">
                <a:solidFill>
                  <a:sysClr val="window" lastClr="FFFFFF"/>
                </a:solidFill>
              </a:ln>
              <a:effectLst/>
            </c:spPr>
            <c:extLst>
              <c:ext xmlns:c16="http://schemas.microsoft.com/office/drawing/2014/chart" uri="{C3380CC4-5D6E-409C-BE32-E72D297353CC}">
                <c16:uniqueId val="{00000001-0EBC-4453-BD06-741E312BE1B5}"/>
              </c:ext>
            </c:extLst>
          </c:dPt>
          <c:dPt>
            <c:idx val="1"/>
            <c:bubble3D val="0"/>
            <c:spPr>
              <a:solidFill>
                <a:srgbClr val="58585A"/>
              </a:solidFill>
              <a:ln w="19050">
                <a:solidFill>
                  <a:sysClr val="window" lastClr="FFFFFF"/>
                </a:solidFill>
              </a:ln>
              <a:effectLst/>
            </c:spPr>
            <c:extLst>
              <c:ext xmlns:c16="http://schemas.microsoft.com/office/drawing/2014/chart" uri="{C3380CC4-5D6E-409C-BE32-E72D297353CC}">
                <c16:uniqueId val="{00000003-0EBC-4453-BD06-741E312BE1B5}"/>
              </c:ext>
            </c:extLst>
          </c:dPt>
          <c:dLbls>
            <c:dLbl>
              <c:idx val="0"/>
              <c:layout>
                <c:manualLayout>
                  <c:x val="7.0230613550501406E-2"/>
                  <c:y val="-0.464432823465659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BC-4453-BD06-741E312BE1B5}"/>
                </c:ext>
              </c:extLst>
            </c:dLbl>
            <c:dLbl>
              <c:idx val="1"/>
              <c:layout>
                <c:manualLayout>
                  <c:x val="-9.1531336158029303E-2"/>
                  <c:y val="4.92580267312062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BC-4453-BD06-741E312BE1B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extLst>
          </c:dLbls>
          <c:cat>
            <c:strRef>
              <c:f>EDU!$E$3:$E$4</c:f>
              <c:strCache>
                <c:ptCount val="2"/>
                <c:pt idx="0">
                  <c:v>Si</c:v>
                </c:pt>
                <c:pt idx="1">
                  <c:v>No / no sabe / no responde</c:v>
                </c:pt>
              </c:strCache>
            </c:strRef>
          </c:cat>
          <c:val>
            <c:numRef>
              <c:f>EDU!$F$3:$F$4</c:f>
              <c:numCache>
                <c:formatCode>0\%</c:formatCode>
                <c:ptCount val="2"/>
                <c:pt idx="0">
                  <c:v>67</c:v>
                </c:pt>
                <c:pt idx="1">
                  <c:v>33</c:v>
                </c:pt>
              </c:numCache>
            </c:numRef>
          </c:val>
          <c:extLst>
            <c:ext xmlns:c16="http://schemas.microsoft.com/office/drawing/2014/chart" uri="{C3380CC4-5D6E-409C-BE32-E72D297353CC}">
              <c16:uniqueId val="{00000004-0EBC-4453-BD06-741E312BE1B5}"/>
            </c:ext>
          </c:extLst>
        </c:ser>
        <c:dLbls>
          <c:showLegendKey val="0"/>
          <c:showVal val="1"/>
          <c:showCatName val="0"/>
          <c:showSerName val="0"/>
          <c:showPercent val="0"/>
          <c:showBubbleSize val="0"/>
          <c:showLeaderLines val="0"/>
        </c:dLbls>
        <c:firstSliceAng val="0"/>
        <c:holeSize val="75"/>
      </c:doughnutChart>
      <c:spPr>
        <a:noFill/>
        <a:ln>
          <a:noFill/>
        </a:ln>
        <a:effectLst/>
      </c:spPr>
    </c:plotArea>
    <c:legend>
      <c:legendPos val="r"/>
      <c:overlay val="0"/>
    </c:legend>
    <c:plotVisOnly val="1"/>
    <c:dispBlanksAs val="gap"/>
    <c:showDLblsOverMax val="0"/>
    <c:extLst/>
  </c:chart>
  <c:spPr>
    <a:noFill/>
    <a:ln>
      <a:noFill/>
    </a:ln>
    <a:effectLst/>
  </c:spPr>
  <c:txPr>
    <a:bodyPr/>
    <a:lstStyle/>
    <a:p>
      <a:pPr>
        <a:defRPr sz="1400">
          <a:latin typeface="Leelawadee" panose="020B0502040204020203" pitchFamily="34" charset="-34"/>
          <a:cs typeface="Leelawadee" panose="020B0502040204020203" pitchFamily="34" charset="-34"/>
        </a:defRPr>
      </a:pPr>
      <a:endParaRPr lang="es-CO"/>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GIFMM1!$B$4</c:f>
              <c:strCache>
                <c:ptCount val="1"/>
                <c:pt idx="0">
                  <c:v>Mínimo</c:v>
                </c:pt>
              </c:strCache>
            </c:strRef>
          </c:tx>
          <c:spPr>
            <a:solidFill>
              <a:srgbClr val="E6E6E6"/>
            </a:solidFill>
            <a:ln>
              <a:noFill/>
            </a:ln>
            <a:effectLst/>
          </c:spPr>
          <c:invertIfNegative val="0"/>
          <c:dLbls>
            <c:dLbl>
              <c:idx val="0"/>
              <c:layout>
                <c:manualLayout>
                  <c:x val="-2.771156580384077E-3"/>
                  <c:y val="-0.2125560133486049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E7-4D69-BAB0-675F6DA9C53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GIFMM1!$B$5</c:f>
              <c:numCache>
                <c:formatCode>0%</c:formatCode>
                <c:ptCount val="1"/>
                <c:pt idx="0">
                  <c:v>0.5</c:v>
                </c:pt>
              </c:numCache>
            </c:numRef>
          </c:val>
          <c:extLst>
            <c:ext xmlns:c16="http://schemas.microsoft.com/office/drawing/2014/chart" uri="{C3380CC4-5D6E-409C-BE32-E72D297353CC}">
              <c16:uniqueId val="{00000000-2EE3-444A-B8AC-3C59E7B3F09B}"/>
            </c:ext>
          </c:extLst>
        </c:ser>
        <c:ser>
          <c:idx val="1"/>
          <c:order val="1"/>
          <c:tx>
            <c:strRef>
              <c:f>GIFMM1!$C$4</c:f>
              <c:strCache>
                <c:ptCount val="1"/>
                <c:pt idx="0">
                  <c:v>Estrés</c:v>
                </c:pt>
              </c:strCache>
            </c:strRef>
          </c:tx>
          <c:spPr>
            <a:solidFill>
              <a:srgbClr val="A5A5A5"/>
            </a:solidFill>
            <a:ln>
              <a:noFill/>
            </a:ln>
            <a:effectLst/>
          </c:spPr>
          <c:invertIfNegative val="0"/>
          <c:dLbls>
            <c:dLbl>
              <c:idx val="0"/>
              <c:layout>
                <c:manualLayout>
                  <c:x val="1.1084626321536208E-2"/>
                  <c:y val="-0.1940728817530741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E7-4D69-BAB0-675F6DA9C53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GIFMM1!$C$5</c:f>
              <c:numCache>
                <c:formatCode>0%</c:formatCode>
                <c:ptCount val="1"/>
                <c:pt idx="0">
                  <c:v>0.32</c:v>
                </c:pt>
              </c:numCache>
            </c:numRef>
          </c:val>
          <c:extLst>
            <c:ext xmlns:c16="http://schemas.microsoft.com/office/drawing/2014/chart" uri="{C3380CC4-5D6E-409C-BE32-E72D297353CC}">
              <c16:uniqueId val="{00000001-2EE3-444A-B8AC-3C59E7B3F09B}"/>
            </c:ext>
          </c:extLst>
        </c:ser>
        <c:ser>
          <c:idx val="2"/>
          <c:order val="2"/>
          <c:tx>
            <c:strRef>
              <c:f>GIFMM1!$D$4</c:f>
              <c:strCache>
                <c:ptCount val="1"/>
                <c:pt idx="0">
                  <c:v>Severo</c:v>
                </c:pt>
              </c:strCache>
            </c:strRef>
          </c:tx>
          <c:spPr>
            <a:solidFill>
              <a:srgbClr val="FBD5D6"/>
            </a:solidFill>
            <a:ln>
              <a:noFill/>
            </a:ln>
            <a:effectLst/>
          </c:spPr>
          <c:invertIfNegative val="0"/>
          <c:dLbls>
            <c:dLbl>
              <c:idx val="0"/>
              <c:layout>
                <c:manualLayout>
                  <c:x val="-8.3134697411522563E-3"/>
                  <c:y val="-0.2033144475508395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E7-4D69-BAB0-675F6DA9C53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GIFMM1!$D$5</c:f>
              <c:numCache>
                <c:formatCode>0%</c:formatCode>
                <c:ptCount val="1"/>
                <c:pt idx="0">
                  <c:v>0.12</c:v>
                </c:pt>
              </c:numCache>
            </c:numRef>
          </c:val>
          <c:extLst>
            <c:ext xmlns:c16="http://schemas.microsoft.com/office/drawing/2014/chart" uri="{C3380CC4-5D6E-409C-BE32-E72D297353CC}">
              <c16:uniqueId val="{00000002-2EE3-444A-B8AC-3C59E7B3F09B}"/>
            </c:ext>
          </c:extLst>
        </c:ser>
        <c:ser>
          <c:idx val="3"/>
          <c:order val="3"/>
          <c:tx>
            <c:strRef>
              <c:f>GIFMM1!$E$4</c:f>
              <c:strCache>
                <c:ptCount val="1"/>
                <c:pt idx="0">
                  <c:v>Extremo</c:v>
                </c:pt>
              </c:strCache>
            </c:strRef>
          </c:tx>
          <c:spPr>
            <a:solidFill>
              <a:srgbClr val="F7ACAC"/>
            </a:solidFill>
            <a:ln>
              <a:noFill/>
            </a:ln>
            <a:effectLst/>
          </c:spPr>
          <c:invertIfNegative val="0"/>
          <c:dLbls>
            <c:dLbl>
              <c:idx val="0"/>
              <c:layout>
                <c:manualLayout>
                  <c:x val="-5.5423131607681038E-3"/>
                  <c:y val="-0.1940728817530741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E7-4D69-BAB0-675F6DA9C53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GIFMM1!$E$5</c:f>
              <c:numCache>
                <c:formatCode>0%</c:formatCode>
                <c:ptCount val="1"/>
                <c:pt idx="0">
                  <c:v>0.05</c:v>
                </c:pt>
              </c:numCache>
            </c:numRef>
          </c:val>
          <c:extLst>
            <c:ext xmlns:c16="http://schemas.microsoft.com/office/drawing/2014/chart" uri="{C3380CC4-5D6E-409C-BE32-E72D297353CC}">
              <c16:uniqueId val="{00000003-2EE3-444A-B8AC-3C59E7B3F09B}"/>
            </c:ext>
          </c:extLst>
        </c:ser>
        <c:ser>
          <c:idx val="4"/>
          <c:order val="4"/>
          <c:tx>
            <c:strRef>
              <c:f>GIFMM1!$F$4</c:f>
              <c:strCache>
                <c:ptCount val="1"/>
                <c:pt idx="0">
                  <c:v>Extremo+</c:v>
                </c:pt>
              </c:strCache>
            </c:strRef>
          </c:tx>
          <c:spPr>
            <a:solidFill>
              <a:srgbClr val="EE5859"/>
            </a:solidFill>
            <a:ln>
              <a:noFill/>
            </a:ln>
            <a:effectLst/>
          </c:spPr>
          <c:invertIfNegative val="0"/>
          <c:dLbls>
            <c:dLbl>
              <c:idx val="0"/>
              <c:layout>
                <c:manualLayout>
                  <c:x val="3.4065587821225053E-3"/>
                  <c:y val="-0.1940728817530741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E7-4D69-BAB0-675F6DA9C53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GIFMM1!$F$5</c:f>
              <c:numCache>
                <c:formatCode>0%</c:formatCode>
                <c:ptCount val="1"/>
                <c:pt idx="0">
                  <c:v>0.01</c:v>
                </c:pt>
              </c:numCache>
            </c:numRef>
          </c:val>
          <c:extLst>
            <c:ext xmlns:c16="http://schemas.microsoft.com/office/drawing/2014/chart" uri="{C3380CC4-5D6E-409C-BE32-E72D297353CC}">
              <c16:uniqueId val="{00000004-2EE3-444A-B8AC-3C59E7B3F09B}"/>
            </c:ext>
          </c:extLst>
        </c:ser>
        <c:dLbls>
          <c:dLblPos val="ctr"/>
          <c:showLegendKey val="0"/>
          <c:showVal val="1"/>
          <c:showCatName val="0"/>
          <c:showSerName val="0"/>
          <c:showPercent val="0"/>
          <c:showBubbleSize val="0"/>
        </c:dLbls>
        <c:gapWidth val="150"/>
        <c:overlap val="100"/>
        <c:axId val="1389317983"/>
        <c:axId val="1389332127"/>
      </c:barChart>
      <c:catAx>
        <c:axId val="1389317983"/>
        <c:scaling>
          <c:orientation val="minMax"/>
        </c:scaling>
        <c:delete val="1"/>
        <c:axPos val="l"/>
        <c:numFmt formatCode="General" sourceLinked="1"/>
        <c:majorTickMark val="none"/>
        <c:minorTickMark val="none"/>
        <c:tickLblPos val="nextTo"/>
        <c:crossAx val="1389332127"/>
        <c:crosses val="autoZero"/>
        <c:auto val="1"/>
        <c:lblAlgn val="ctr"/>
        <c:lblOffset val="100"/>
        <c:noMultiLvlLbl val="0"/>
      </c:catAx>
      <c:valAx>
        <c:axId val="1389332127"/>
        <c:scaling>
          <c:orientation val="minMax"/>
        </c:scaling>
        <c:delete val="1"/>
        <c:axPos val="b"/>
        <c:numFmt formatCode="0%" sourceLinked="1"/>
        <c:majorTickMark val="none"/>
        <c:minorTickMark val="none"/>
        <c:tickLblPos val="nextTo"/>
        <c:crossAx val="1389317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legend>
    <c:plotVisOnly val="1"/>
    <c:dispBlanksAs val="gap"/>
    <c:showDLblsOverMax val="0"/>
  </c:chart>
  <c:spPr>
    <a:noFill/>
    <a:ln>
      <a:noFill/>
    </a:ln>
    <a:effectLst/>
  </c:spPr>
  <c:txPr>
    <a:bodyPr/>
    <a:lstStyle/>
    <a:p>
      <a:pPr>
        <a:defRPr sz="1100">
          <a:latin typeface="Leelawadee" panose="020B0502040204020203" pitchFamily="34" charset="-34"/>
          <a:cs typeface="Leelawadee" panose="020B0502040204020203" pitchFamily="34" charset="-34"/>
        </a:defRPr>
      </a:pPr>
      <a:endParaRPr lang="es-CO"/>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WASH!$A$3:$A$6</c:f>
              <c:strCache>
                <c:ptCount val="4"/>
                <c:pt idx="0">
                  <c:v>De pozo con bomba</c:v>
                </c:pt>
                <c:pt idx="1">
                  <c:v>De otra fuente por tubería hasta la vivienda</c:v>
                </c:pt>
                <c:pt idx="2">
                  <c:v>Agua embotellada o en bolsa</c:v>
                </c:pt>
                <c:pt idx="3">
                  <c:v>De acueducto por tubería hasta la vivienda</c:v>
                </c:pt>
              </c:strCache>
            </c:strRef>
          </c:cat>
          <c:val>
            <c:numRef>
              <c:f>WASH!$B$3:$B$6</c:f>
              <c:numCache>
                <c:formatCode>0\%</c:formatCode>
                <c:ptCount val="4"/>
                <c:pt idx="0">
                  <c:v>2</c:v>
                </c:pt>
                <c:pt idx="1">
                  <c:v>3</c:v>
                </c:pt>
                <c:pt idx="2">
                  <c:v>3</c:v>
                </c:pt>
                <c:pt idx="3">
                  <c:v>89</c:v>
                </c:pt>
              </c:numCache>
            </c:numRef>
          </c:val>
          <c:extLst>
            <c:ext xmlns:c16="http://schemas.microsoft.com/office/drawing/2014/chart" uri="{C3380CC4-5D6E-409C-BE32-E72D297353CC}">
              <c16:uniqueId val="{00000000-6571-4BE3-91CC-BA8CCCE0EE92}"/>
            </c:ext>
          </c:extLst>
        </c:ser>
        <c:dLbls>
          <c:dLblPos val="outEnd"/>
          <c:showLegendKey val="0"/>
          <c:showVal val="1"/>
          <c:showCatName val="0"/>
          <c:showSerName val="0"/>
          <c:showPercent val="0"/>
          <c:showBubbleSize val="0"/>
        </c:dLbls>
        <c:gapWidth val="219"/>
        <c:axId val="73881647"/>
        <c:axId val="73860015"/>
      </c:barChart>
      <c:catAx>
        <c:axId val="738816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73860015"/>
        <c:crosses val="autoZero"/>
        <c:auto val="1"/>
        <c:lblAlgn val="ctr"/>
        <c:lblOffset val="100"/>
        <c:noMultiLvlLbl val="0"/>
      </c:catAx>
      <c:valAx>
        <c:axId val="73860015"/>
        <c:scaling>
          <c:orientation val="minMax"/>
        </c:scaling>
        <c:delete val="0"/>
        <c:axPos val="b"/>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73881647"/>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1300">
          <a:latin typeface="Leelawadee" panose="020B0502040204020203" pitchFamily="34" charset="-34"/>
          <a:cs typeface="Leelawadee" panose="020B0502040204020203" pitchFamily="34" charset="-34"/>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ACAC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demo!$A$108:$A$109</c:f>
              <c:strCache>
                <c:ptCount val="2"/>
                <c:pt idx="0">
                  <c:v>Lluvias/vientos intensos</c:v>
                </c:pt>
                <c:pt idx="1">
                  <c:v>Inundaciones</c:v>
                </c:pt>
              </c:strCache>
            </c:strRef>
          </c:cat>
          <c:val>
            <c:numRef>
              <c:f>demo!$B$108:$B$109</c:f>
              <c:numCache>
                <c:formatCode>0%</c:formatCode>
                <c:ptCount val="2"/>
                <c:pt idx="0">
                  <c:v>0.3</c:v>
                </c:pt>
                <c:pt idx="1">
                  <c:v>0.61</c:v>
                </c:pt>
              </c:numCache>
            </c:numRef>
          </c:val>
          <c:extLst>
            <c:ext xmlns:c16="http://schemas.microsoft.com/office/drawing/2014/chart" uri="{C3380CC4-5D6E-409C-BE32-E72D297353CC}">
              <c16:uniqueId val="{00000000-0D6C-45DA-BED4-BFCD4681AE6C}"/>
            </c:ext>
          </c:extLst>
        </c:ser>
        <c:dLbls>
          <c:dLblPos val="outEnd"/>
          <c:showLegendKey val="0"/>
          <c:showVal val="1"/>
          <c:showCatName val="0"/>
          <c:showSerName val="0"/>
          <c:showPercent val="0"/>
          <c:showBubbleSize val="0"/>
        </c:dLbls>
        <c:gapWidth val="182"/>
        <c:axId val="149101183"/>
        <c:axId val="149095359"/>
      </c:barChart>
      <c:catAx>
        <c:axId val="1491011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149095359"/>
        <c:crosses val="autoZero"/>
        <c:auto val="1"/>
        <c:lblAlgn val="ctr"/>
        <c:lblOffset val="100"/>
        <c:noMultiLvlLbl val="0"/>
      </c:catAx>
      <c:valAx>
        <c:axId val="149095359"/>
        <c:scaling>
          <c:orientation val="minMax"/>
          <c:max val="0.8"/>
        </c:scaling>
        <c:delete val="0"/>
        <c:axPos val="b"/>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149101183"/>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Leelawadee" panose="020B0502040204020203" pitchFamily="34" charset="-34"/>
          <a:cs typeface="Leelawadee" panose="020B0502040204020203" pitchFamily="34" charset="-34"/>
        </a:defRPr>
      </a:pPr>
      <a:endParaRPr lang="es-CO"/>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687362229993421"/>
          <c:y val="6.7800097938867321E-2"/>
          <c:w val="0.50170672614860756"/>
          <c:h val="0.74520558183598007"/>
        </c:manualLayout>
      </c:layout>
      <c:barChart>
        <c:barDir val="bar"/>
        <c:grouping val="clustered"/>
        <c:varyColors val="0"/>
        <c:ser>
          <c:idx val="0"/>
          <c:order val="0"/>
          <c:spPr>
            <a:solidFill>
              <a:srgbClr val="ACAC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WASH!$A$20:$A$22</c:f>
              <c:strCache>
                <c:ptCount val="3"/>
                <c:pt idx="0">
                  <c:v>Inodoro conectado a pozo séptico (necesita adecuaciones)</c:v>
                </c:pt>
                <c:pt idx="1">
                  <c:v>Inodoro conectado a pozo séptico (buenas condiciones)</c:v>
                </c:pt>
                <c:pt idx="2">
                  <c:v>Inodoro interior conectado a alcantarillado</c:v>
                </c:pt>
              </c:strCache>
            </c:strRef>
          </c:cat>
          <c:val>
            <c:numRef>
              <c:f>WASH!$B$20:$B$22</c:f>
              <c:numCache>
                <c:formatCode>0\%</c:formatCode>
                <c:ptCount val="3"/>
                <c:pt idx="0">
                  <c:v>5</c:v>
                </c:pt>
                <c:pt idx="1">
                  <c:v>5</c:v>
                </c:pt>
                <c:pt idx="2">
                  <c:v>87</c:v>
                </c:pt>
              </c:numCache>
            </c:numRef>
          </c:val>
          <c:extLst>
            <c:ext xmlns:c16="http://schemas.microsoft.com/office/drawing/2014/chart" uri="{C3380CC4-5D6E-409C-BE32-E72D297353CC}">
              <c16:uniqueId val="{00000000-66AB-45F9-AB1E-D5203D5C8530}"/>
            </c:ext>
          </c:extLst>
        </c:ser>
        <c:dLbls>
          <c:dLblPos val="outEnd"/>
          <c:showLegendKey val="0"/>
          <c:showVal val="1"/>
          <c:showCatName val="0"/>
          <c:showSerName val="0"/>
          <c:showPercent val="0"/>
          <c:showBubbleSize val="0"/>
        </c:dLbls>
        <c:gapWidth val="182"/>
        <c:axId val="620107935"/>
        <c:axId val="620111679"/>
      </c:barChart>
      <c:catAx>
        <c:axId val="6201079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620111679"/>
        <c:crosses val="autoZero"/>
        <c:auto val="1"/>
        <c:lblAlgn val="l"/>
        <c:lblOffset val="100"/>
        <c:noMultiLvlLbl val="0"/>
      </c:catAx>
      <c:valAx>
        <c:axId val="620111679"/>
        <c:scaling>
          <c:orientation val="minMax"/>
        </c:scaling>
        <c:delete val="0"/>
        <c:axPos val="b"/>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620107935"/>
        <c:crosses val="autoZero"/>
        <c:crossBetween val="between"/>
      </c:valAx>
      <c:spPr>
        <a:noFill/>
        <a:ln>
          <a:noFill/>
        </a:ln>
        <a:effectLst/>
      </c:spPr>
    </c:plotArea>
    <c:plotVisOnly val="1"/>
    <c:dispBlanksAs val="gap"/>
    <c:showDLblsOverMax val="0"/>
  </c:chart>
  <c:spPr>
    <a:noFill/>
    <a:ln>
      <a:noFill/>
    </a:ln>
    <a:effectLst/>
  </c:spPr>
  <c:txPr>
    <a:bodyPr/>
    <a:lstStyle/>
    <a:p>
      <a:pPr>
        <a:defRPr sz="1300">
          <a:latin typeface="Leelawadee" panose="020B0502040204020203" pitchFamily="34" charset="-34"/>
          <a:cs typeface="Leelawadee" panose="020B0502040204020203" pitchFamily="34" charset="-34"/>
        </a:defRPr>
      </a:pPr>
      <a:endParaRPr lang="es-CO"/>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ACAC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WASH!$A$45:$A$47</c:f>
              <c:strCache>
                <c:ptCount val="3"/>
                <c:pt idx="0">
                  <c:v>La queman o la entierran</c:v>
                </c:pt>
                <c:pt idx="1">
                  <c:v>La tiran a un patio, lote, zanja o baldío</c:v>
                </c:pt>
                <c:pt idx="2">
                  <c:v>Por recolección pública o privada</c:v>
                </c:pt>
              </c:strCache>
            </c:strRef>
          </c:cat>
          <c:val>
            <c:numRef>
              <c:f>WASH!$B$45:$B$47</c:f>
              <c:numCache>
                <c:formatCode>0%</c:formatCode>
                <c:ptCount val="3"/>
                <c:pt idx="0">
                  <c:v>0.01</c:v>
                </c:pt>
                <c:pt idx="1">
                  <c:v>0.01</c:v>
                </c:pt>
                <c:pt idx="2">
                  <c:v>0.97</c:v>
                </c:pt>
              </c:numCache>
            </c:numRef>
          </c:val>
          <c:extLst>
            <c:ext xmlns:c16="http://schemas.microsoft.com/office/drawing/2014/chart" uri="{C3380CC4-5D6E-409C-BE32-E72D297353CC}">
              <c16:uniqueId val="{00000000-58B4-407F-AB03-51F76A51B4A4}"/>
            </c:ext>
          </c:extLst>
        </c:ser>
        <c:dLbls>
          <c:dLblPos val="outEnd"/>
          <c:showLegendKey val="0"/>
          <c:showVal val="1"/>
          <c:showCatName val="0"/>
          <c:showSerName val="0"/>
          <c:showPercent val="0"/>
          <c:showBubbleSize val="0"/>
        </c:dLbls>
        <c:gapWidth val="182"/>
        <c:axId val="620107935"/>
        <c:axId val="620111679"/>
      </c:barChart>
      <c:catAx>
        <c:axId val="6201079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620111679"/>
        <c:crosses val="autoZero"/>
        <c:auto val="1"/>
        <c:lblAlgn val="l"/>
        <c:lblOffset val="100"/>
        <c:noMultiLvlLbl val="0"/>
      </c:catAx>
      <c:valAx>
        <c:axId val="620111679"/>
        <c:scaling>
          <c:orientation val="minMax"/>
        </c:scaling>
        <c:delete val="0"/>
        <c:axPos val="b"/>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620107935"/>
        <c:crosses val="autoZero"/>
        <c:crossBetween val="between"/>
      </c:valAx>
      <c:spPr>
        <a:noFill/>
        <a:ln>
          <a:noFill/>
        </a:ln>
        <a:effectLst/>
      </c:spPr>
    </c:plotArea>
    <c:plotVisOnly val="1"/>
    <c:dispBlanksAs val="gap"/>
    <c:showDLblsOverMax val="0"/>
  </c:chart>
  <c:spPr>
    <a:noFill/>
    <a:ln>
      <a:noFill/>
    </a:ln>
    <a:effectLst/>
  </c:spPr>
  <c:txPr>
    <a:bodyPr/>
    <a:lstStyle/>
    <a:p>
      <a:pPr>
        <a:defRPr sz="1300">
          <a:latin typeface="Leelawadee" panose="020B0502040204020203" pitchFamily="34" charset="-34"/>
          <a:cs typeface="Leelawadee" panose="020B0502040204020203" pitchFamily="34" charset="-34"/>
        </a:defRPr>
      </a:pPr>
      <a:endParaRPr lang="es-CO"/>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GIFMM1!$B$22</c:f>
              <c:strCache>
                <c:ptCount val="1"/>
                <c:pt idx="0">
                  <c:v>Mínimo</c:v>
                </c:pt>
              </c:strCache>
            </c:strRef>
          </c:tx>
          <c:spPr>
            <a:solidFill>
              <a:srgbClr val="E6E6E6"/>
            </a:solidFill>
            <a:ln>
              <a:noFill/>
            </a:ln>
            <a:effectLst/>
          </c:spPr>
          <c:invertIfNegative val="0"/>
          <c:dLbls>
            <c:dLbl>
              <c:idx val="0"/>
              <c:layout>
                <c:manualLayout>
                  <c:x val="-2.9027708890935811E-3"/>
                  <c:y val="-0.1860962645204541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17-474F-A8AC-471D9245DEAB}"/>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GIFMM1!$B$23</c:f>
              <c:numCache>
                <c:formatCode>0%</c:formatCode>
                <c:ptCount val="1"/>
                <c:pt idx="0">
                  <c:v>0.62</c:v>
                </c:pt>
              </c:numCache>
            </c:numRef>
          </c:val>
          <c:extLst>
            <c:ext xmlns:c16="http://schemas.microsoft.com/office/drawing/2014/chart" uri="{C3380CC4-5D6E-409C-BE32-E72D297353CC}">
              <c16:uniqueId val="{00000000-71AA-4AE7-8188-A4A31C28136C}"/>
            </c:ext>
          </c:extLst>
        </c:ser>
        <c:ser>
          <c:idx val="1"/>
          <c:order val="1"/>
          <c:tx>
            <c:strRef>
              <c:f>GIFMM1!$C$22</c:f>
              <c:strCache>
                <c:ptCount val="1"/>
                <c:pt idx="0">
                  <c:v>Estrés</c:v>
                </c:pt>
              </c:strCache>
            </c:strRef>
          </c:tx>
          <c:spPr>
            <a:solidFill>
              <a:srgbClr val="A5A5A5"/>
            </a:solidFill>
            <a:ln>
              <a:noFill/>
            </a:ln>
            <a:effectLst/>
          </c:spPr>
          <c:invertIfNegative val="0"/>
          <c:dLbls>
            <c:dLbl>
              <c:idx val="0"/>
              <c:layout>
                <c:manualLayout>
                  <c:x val="-2.9027708890935811E-3"/>
                  <c:y val="-0.1860962645204541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17-474F-A8AC-471D9245DEAB}"/>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GIFMM1!$C$23</c:f>
              <c:numCache>
                <c:formatCode>0%</c:formatCode>
                <c:ptCount val="1"/>
                <c:pt idx="0">
                  <c:v>0.24</c:v>
                </c:pt>
              </c:numCache>
            </c:numRef>
          </c:val>
          <c:extLst>
            <c:ext xmlns:c16="http://schemas.microsoft.com/office/drawing/2014/chart" uri="{C3380CC4-5D6E-409C-BE32-E72D297353CC}">
              <c16:uniqueId val="{00000001-71AA-4AE7-8188-A4A31C28136C}"/>
            </c:ext>
          </c:extLst>
        </c:ser>
        <c:ser>
          <c:idx val="2"/>
          <c:order val="2"/>
          <c:tx>
            <c:strRef>
              <c:f>GIFMM1!$D$22</c:f>
              <c:strCache>
                <c:ptCount val="1"/>
                <c:pt idx="0">
                  <c:v>Severo</c:v>
                </c:pt>
              </c:strCache>
            </c:strRef>
          </c:tx>
          <c:spPr>
            <a:solidFill>
              <a:srgbClr val="FBD5D6"/>
            </a:solidFill>
            <a:ln>
              <a:noFill/>
            </a:ln>
            <a:effectLst/>
          </c:spPr>
          <c:invertIfNegative val="0"/>
          <c:dLbls>
            <c:dLbl>
              <c:idx val="0"/>
              <c:layout>
                <c:manualLayout>
                  <c:x val="0"/>
                  <c:y val="-0.2047058909724995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17-474F-A8AC-471D9245DEAB}"/>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GIFMM1!$D$23</c:f>
              <c:numCache>
                <c:formatCode>0%</c:formatCode>
                <c:ptCount val="1"/>
                <c:pt idx="0">
                  <c:v>0.14000000000000001</c:v>
                </c:pt>
              </c:numCache>
            </c:numRef>
          </c:val>
          <c:extLst>
            <c:ext xmlns:c16="http://schemas.microsoft.com/office/drawing/2014/chart" uri="{C3380CC4-5D6E-409C-BE32-E72D297353CC}">
              <c16:uniqueId val="{00000002-71AA-4AE7-8188-A4A31C28136C}"/>
            </c:ext>
          </c:extLst>
        </c:ser>
        <c:dLbls>
          <c:dLblPos val="ctr"/>
          <c:showLegendKey val="0"/>
          <c:showVal val="1"/>
          <c:showCatName val="0"/>
          <c:showSerName val="0"/>
          <c:showPercent val="0"/>
          <c:showBubbleSize val="0"/>
        </c:dLbls>
        <c:gapWidth val="150"/>
        <c:overlap val="100"/>
        <c:axId val="1389317983"/>
        <c:axId val="1389332127"/>
      </c:barChart>
      <c:catAx>
        <c:axId val="1389317983"/>
        <c:scaling>
          <c:orientation val="minMax"/>
        </c:scaling>
        <c:delete val="1"/>
        <c:axPos val="l"/>
        <c:numFmt formatCode="General" sourceLinked="1"/>
        <c:majorTickMark val="none"/>
        <c:minorTickMark val="none"/>
        <c:tickLblPos val="nextTo"/>
        <c:crossAx val="1389332127"/>
        <c:crosses val="autoZero"/>
        <c:auto val="1"/>
        <c:lblAlgn val="ctr"/>
        <c:lblOffset val="100"/>
        <c:noMultiLvlLbl val="0"/>
      </c:catAx>
      <c:valAx>
        <c:axId val="1389332127"/>
        <c:scaling>
          <c:orientation val="minMax"/>
        </c:scaling>
        <c:delete val="1"/>
        <c:axPos val="b"/>
        <c:numFmt formatCode="0%" sourceLinked="1"/>
        <c:majorTickMark val="none"/>
        <c:minorTickMark val="none"/>
        <c:tickLblPos val="nextTo"/>
        <c:crossAx val="1389317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legend>
    <c:plotVisOnly val="1"/>
    <c:dispBlanksAs val="gap"/>
    <c:showDLblsOverMax val="0"/>
  </c:chart>
  <c:spPr>
    <a:noFill/>
    <a:ln>
      <a:noFill/>
    </a:ln>
    <a:effectLst/>
  </c:spPr>
  <c:txPr>
    <a:bodyPr/>
    <a:lstStyle/>
    <a:p>
      <a:pPr>
        <a:defRPr sz="1100">
          <a:latin typeface="Leelawadee" panose="020B0502040204020203" pitchFamily="34" charset="-34"/>
          <a:cs typeface="Leelawadee" panose="020B0502040204020203" pitchFamily="34" charset="-34"/>
        </a:defRPr>
      </a:pPr>
      <a:endParaRPr lang="es-CO"/>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160992337498731"/>
          <c:y val="8.2127661959830262E-2"/>
          <c:w val="0.38849222547385404"/>
          <c:h val="0.81403838715644672"/>
        </c:manualLayout>
      </c:layout>
      <c:doughnutChart>
        <c:varyColors val="1"/>
        <c:ser>
          <c:idx val="0"/>
          <c:order val="0"/>
          <c:spPr>
            <a:solidFill>
              <a:srgbClr val="58585A"/>
            </a:solidFill>
          </c:spPr>
          <c:dPt>
            <c:idx val="0"/>
            <c:bubble3D val="0"/>
            <c:spPr>
              <a:solidFill>
                <a:srgbClr val="58585A"/>
              </a:solidFill>
              <a:ln w="19050">
                <a:solidFill>
                  <a:schemeClr val="lt1"/>
                </a:solidFill>
              </a:ln>
              <a:effectLst/>
            </c:spPr>
            <c:extLst>
              <c:ext xmlns:c16="http://schemas.microsoft.com/office/drawing/2014/chart" uri="{C3380CC4-5D6E-409C-BE32-E72D297353CC}">
                <c16:uniqueId val="{00000001-61F2-4672-BB64-9937B2535394}"/>
              </c:ext>
            </c:extLst>
          </c:dPt>
          <c:dPt>
            <c:idx val="1"/>
            <c:bubble3D val="0"/>
            <c:spPr>
              <a:solidFill>
                <a:srgbClr val="ACACAD"/>
              </a:solidFill>
              <a:ln w="19050">
                <a:solidFill>
                  <a:sysClr val="window" lastClr="FFFFFF"/>
                </a:solidFill>
              </a:ln>
              <a:effectLst/>
            </c:spPr>
            <c:extLst>
              <c:ext xmlns:c16="http://schemas.microsoft.com/office/drawing/2014/chart" uri="{C3380CC4-5D6E-409C-BE32-E72D297353CC}">
                <c16:uniqueId val="{00000003-61F2-4672-BB64-9937B2535394}"/>
              </c:ext>
            </c:extLst>
          </c:dPt>
          <c:dLbls>
            <c:dLbl>
              <c:idx val="0"/>
              <c:layout>
                <c:manualLayout>
                  <c:x val="0.10388729651322853"/>
                  <c:y val="-7.1191134181273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F2-4672-BB64-9937B2535394}"/>
                </c:ext>
              </c:extLst>
            </c:dLbl>
            <c:dLbl>
              <c:idx val="1"/>
              <c:layout>
                <c:manualLayout>
                  <c:x val="-0.16684103904685449"/>
                  <c:y val="-2.96629725755309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F2-4672-BB64-9937B253539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extLst>
          </c:dLbls>
          <c:cat>
            <c:strRef>
              <c:f>proteccion!$E$3:$E$4</c:f>
              <c:strCache>
                <c:ptCount val="2"/>
                <c:pt idx="0">
                  <c:v>Si</c:v>
                </c:pt>
                <c:pt idx="1">
                  <c:v>No/ no sabe</c:v>
                </c:pt>
              </c:strCache>
            </c:strRef>
          </c:cat>
          <c:val>
            <c:numRef>
              <c:f>proteccion!$F$3:$F$4</c:f>
              <c:numCache>
                <c:formatCode>0\%</c:formatCode>
                <c:ptCount val="2"/>
                <c:pt idx="0">
                  <c:v>10</c:v>
                </c:pt>
                <c:pt idx="1">
                  <c:v>89</c:v>
                </c:pt>
              </c:numCache>
            </c:numRef>
          </c:val>
          <c:extLst>
            <c:ext xmlns:c16="http://schemas.microsoft.com/office/drawing/2014/chart" uri="{C3380CC4-5D6E-409C-BE32-E72D297353CC}">
              <c16:uniqueId val="{00000004-61F2-4672-BB64-9937B2535394}"/>
            </c:ext>
          </c:extLst>
        </c:ser>
        <c:dLbls>
          <c:showLegendKey val="0"/>
          <c:showVal val="1"/>
          <c:showCatName val="0"/>
          <c:showSerName val="0"/>
          <c:showPercent val="0"/>
          <c:showBubbleSize val="0"/>
          <c:showLeaderLines val="0"/>
        </c:dLbls>
        <c:firstSliceAng val="0"/>
        <c:holeSize val="75"/>
      </c:doughnutChart>
      <c:spPr>
        <a:noFill/>
        <a:ln>
          <a:noFill/>
        </a:ln>
        <a:effectLst/>
      </c:spPr>
    </c:plotArea>
    <c:legend>
      <c:legendPos val="r"/>
      <c:layout>
        <c:manualLayout>
          <c:xMode val="edge"/>
          <c:yMode val="edge"/>
          <c:x val="3.2857534262423785E-2"/>
          <c:y val="0.11095539996898232"/>
          <c:w val="0.32264972209849424"/>
          <c:h val="0.36280758400460411"/>
        </c:manualLayout>
      </c:layout>
      <c:overlay val="0"/>
    </c:legend>
    <c:plotVisOnly val="1"/>
    <c:dispBlanksAs val="gap"/>
    <c:showDLblsOverMax val="0"/>
    <c:extLst/>
  </c:chart>
  <c:spPr>
    <a:noFill/>
    <a:ln>
      <a:noFill/>
    </a:ln>
    <a:effectLst/>
  </c:spPr>
  <c:txPr>
    <a:bodyPr/>
    <a:lstStyle/>
    <a:p>
      <a:pPr>
        <a:defRPr sz="1400">
          <a:latin typeface="Leelawadee" panose="020B0502040204020203" pitchFamily="34" charset="-34"/>
          <a:cs typeface="Leelawadee" panose="020B0502040204020203" pitchFamily="34" charset="-34"/>
        </a:defRPr>
      </a:pPr>
      <a:endParaRPr lang="es-CO"/>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ACAC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proteccion!$A$22:$A$27</c:f>
              <c:strCache>
                <c:ptCount val="6"/>
                <c:pt idx="0">
                  <c:v>Ninguna de las anteriores</c:v>
                </c:pt>
                <c:pt idx="1">
                  <c:v>Asalto/robo</c:v>
                </c:pt>
                <c:pt idx="2">
                  <c:v>Amenazas</c:v>
                </c:pt>
                <c:pt idx="3">
                  <c:v>Asesinato</c:v>
                </c:pt>
                <c:pt idx="4">
                  <c:v>Discriminación o persecución (por etnia, status, etc.)</c:v>
                </c:pt>
                <c:pt idx="5">
                  <c:v>Violencia Basada en Género </c:v>
                </c:pt>
              </c:strCache>
            </c:strRef>
          </c:cat>
          <c:val>
            <c:numRef>
              <c:f>proteccion!$B$22:$B$27</c:f>
              <c:numCache>
                <c:formatCode>0\%</c:formatCode>
                <c:ptCount val="6"/>
                <c:pt idx="0">
                  <c:v>50</c:v>
                </c:pt>
                <c:pt idx="1">
                  <c:v>31</c:v>
                </c:pt>
                <c:pt idx="2">
                  <c:v>5</c:v>
                </c:pt>
                <c:pt idx="3">
                  <c:v>5</c:v>
                </c:pt>
                <c:pt idx="4">
                  <c:v>4</c:v>
                </c:pt>
                <c:pt idx="5">
                  <c:v>3</c:v>
                </c:pt>
              </c:numCache>
            </c:numRef>
          </c:val>
          <c:extLst>
            <c:ext xmlns:c16="http://schemas.microsoft.com/office/drawing/2014/chart" uri="{C3380CC4-5D6E-409C-BE32-E72D297353CC}">
              <c16:uniqueId val="{00000000-33E7-4AB3-B29B-FECBE238C464}"/>
            </c:ext>
          </c:extLst>
        </c:ser>
        <c:dLbls>
          <c:dLblPos val="outEnd"/>
          <c:showLegendKey val="0"/>
          <c:showVal val="1"/>
          <c:showCatName val="0"/>
          <c:showSerName val="0"/>
          <c:showPercent val="0"/>
          <c:showBubbleSize val="0"/>
        </c:dLbls>
        <c:gapWidth val="182"/>
        <c:axId val="620107935"/>
        <c:axId val="620111679"/>
      </c:barChart>
      <c:catAx>
        <c:axId val="6201079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620111679"/>
        <c:crosses val="autoZero"/>
        <c:auto val="1"/>
        <c:lblAlgn val="l"/>
        <c:lblOffset val="100"/>
        <c:noMultiLvlLbl val="0"/>
      </c:catAx>
      <c:valAx>
        <c:axId val="620111679"/>
        <c:scaling>
          <c:orientation val="minMax"/>
        </c:scaling>
        <c:delete val="0"/>
        <c:axPos val="b"/>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620107935"/>
        <c:crosses val="autoZero"/>
        <c:crossBetween val="between"/>
      </c:valAx>
      <c:spPr>
        <a:noFill/>
        <a:ln>
          <a:noFill/>
        </a:ln>
        <a:effectLst/>
      </c:spPr>
    </c:plotArea>
    <c:plotVisOnly val="1"/>
    <c:dispBlanksAs val="gap"/>
    <c:showDLblsOverMax val="0"/>
  </c:chart>
  <c:spPr>
    <a:noFill/>
    <a:ln>
      <a:noFill/>
    </a:ln>
    <a:effectLst/>
  </c:spPr>
  <c:txPr>
    <a:bodyPr/>
    <a:lstStyle/>
    <a:p>
      <a:pPr>
        <a:defRPr sz="1300">
          <a:latin typeface="Leelawadee" panose="020B0502040204020203" pitchFamily="34" charset="-34"/>
          <a:cs typeface="Leelawadee" panose="020B0502040204020203" pitchFamily="34" charset="-34"/>
        </a:defRPr>
      </a:pPr>
      <a:endParaRPr lang="es-CO"/>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28881377980184"/>
          <c:y val="3.1981824616893452E-2"/>
          <c:w val="0.83663237581306937"/>
          <c:h val="0.93603635076621305"/>
        </c:manualLayout>
      </c:layout>
      <c:barChart>
        <c:barDir val="bar"/>
        <c:grouping val="stacked"/>
        <c:varyColors val="0"/>
        <c:ser>
          <c:idx val="0"/>
          <c:order val="0"/>
          <c:tx>
            <c:strRef>
              <c:f>GIFMM1!$B$29</c:f>
              <c:strCache>
                <c:ptCount val="1"/>
                <c:pt idx="0">
                  <c:v>Con necesidad</c:v>
                </c:pt>
              </c:strCache>
            </c:strRef>
          </c:tx>
          <c:spPr>
            <a:solidFill>
              <a:srgbClr val="F7ACAC"/>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GIFMM1!$A$30:$A$38</c:f>
              <c:strCache>
                <c:ptCount val="9"/>
                <c:pt idx="0">
                  <c:v>Negro, afro, palenquero, raizal</c:v>
                </c:pt>
                <c:pt idx="1">
                  <c:v>LGTBIQ+</c:v>
                </c:pt>
                <c:pt idx="2">
                  <c:v>Indígena</c:v>
                </c:pt>
                <c:pt idx="3">
                  <c:v>Mujer gestante</c:v>
                </c:pt>
                <c:pt idx="4">
                  <c:v>Grupo étnico</c:v>
                </c:pt>
                <c:pt idx="5">
                  <c:v>Con discapacidad</c:v>
                </c:pt>
                <c:pt idx="6">
                  <c:v>Menores de 5 años</c:v>
                </c:pt>
                <c:pt idx="7">
                  <c:v>Menores entre 7 y 17 años</c:v>
                </c:pt>
                <c:pt idx="8">
                  <c:v>Jefe de hogar es mujer</c:v>
                </c:pt>
              </c:strCache>
            </c:strRef>
          </c:cat>
          <c:val>
            <c:numRef>
              <c:f>GIFMM1!$B$30:$B$38</c:f>
              <c:numCache>
                <c:formatCode>0%</c:formatCode>
                <c:ptCount val="9"/>
                <c:pt idx="0">
                  <c:v>0.85</c:v>
                </c:pt>
                <c:pt idx="1">
                  <c:v>0.83</c:v>
                </c:pt>
                <c:pt idx="2">
                  <c:v>0.96</c:v>
                </c:pt>
                <c:pt idx="3">
                  <c:v>0.85</c:v>
                </c:pt>
                <c:pt idx="4">
                  <c:v>0.92</c:v>
                </c:pt>
                <c:pt idx="5">
                  <c:v>0.84</c:v>
                </c:pt>
                <c:pt idx="6">
                  <c:v>0.82</c:v>
                </c:pt>
                <c:pt idx="7">
                  <c:v>0.84</c:v>
                </c:pt>
                <c:pt idx="8">
                  <c:v>0.83</c:v>
                </c:pt>
              </c:numCache>
            </c:numRef>
          </c:val>
          <c:extLst>
            <c:ext xmlns:c16="http://schemas.microsoft.com/office/drawing/2014/chart" uri="{C3380CC4-5D6E-409C-BE32-E72D297353CC}">
              <c16:uniqueId val="{00000000-9EAA-4301-AB5D-C29EFD30EC94}"/>
            </c:ext>
          </c:extLst>
        </c:ser>
        <c:ser>
          <c:idx val="1"/>
          <c:order val="1"/>
          <c:tx>
            <c:strRef>
              <c:f>GIFMM1!$C$29</c:f>
              <c:strCache>
                <c:ptCount val="1"/>
                <c:pt idx="0">
                  <c:v>Sin Necesidad</c:v>
                </c:pt>
              </c:strCache>
            </c:strRef>
          </c:tx>
          <c:spPr>
            <a:solidFill>
              <a:srgbClr val="A5A5A5"/>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GIFMM1!$A$30:$A$38</c:f>
              <c:strCache>
                <c:ptCount val="9"/>
                <c:pt idx="0">
                  <c:v>Negro, afro, palenquero, raizal</c:v>
                </c:pt>
                <c:pt idx="1">
                  <c:v>LGTBIQ+</c:v>
                </c:pt>
                <c:pt idx="2">
                  <c:v>Indígena</c:v>
                </c:pt>
                <c:pt idx="3">
                  <c:v>Mujer gestante</c:v>
                </c:pt>
                <c:pt idx="4">
                  <c:v>Grupo étnico</c:v>
                </c:pt>
                <c:pt idx="5">
                  <c:v>Con discapacidad</c:v>
                </c:pt>
                <c:pt idx="6">
                  <c:v>Menores de 5 años</c:v>
                </c:pt>
                <c:pt idx="7">
                  <c:v>Menores entre 7 y 17 años</c:v>
                </c:pt>
                <c:pt idx="8">
                  <c:v>Jefe de hogar es mujer</c:v>
                </c:pt>
              </c:strCache>
            </c:strRef>
          </c:cat>
          <c:val>
            <c:numRef>
              <c:f>GIFMM1!$C$30:$C$38</c:f>
              <c:numCache>
                <c:formatCode>0%</c:formatCode>
                <c:ptCount val="9"/>
                <c:pt idx="0">
                  <c:v>0.15</c:v>
                </c:pt>
                <c:pt idx="1">
                  <c:v>0.17</c:v>
                </c:pt>
                <c:pt idx="2">
                  <c:v>0.04</c:v>
                </c:pt>
                <c:pt idx="3">
                  <c:v>0.15</c:v>
                </c:pt>
                <c:pt idx="4">
                  <c:v>0.08</c:v>
                </c:pt>
                <c:pt idx="5">
                  <c:v>0.16</c:v>
                </c:pt>
                <c:pt idx="6">
                  <c:v>0.18</c:v>
                </c:pt>
                <c:pt idx="7">
                  <c:v>0.16</c:v>
                </c:pt>
                <c:pt idx="8">
                  <c:v>0.17</c:v>
                </c:pt>
              </c:numCache>
            </c:numRef>
          </c:val>
          <c:extLst>
            <c:ext xmlns:c16="http://schemas.microsoft.com/office/drawing/2014/chart" uri="{C3380CC4-5D6E-409C-BE32-E72D297353CC}">
              <c16:uniqueId val="{00000001-9EAA-4301-AB5D-C29EFD30EC94}"/>
            </c:ext>
          </c:extLst>
        </c:ser>
        <c:dLbls>
          <c:dLblPos val="ctr"/>
          <c:showLegendKey val="0"/>
          <c:showVal val="1"/>
          <c:showCatName val="0"/>
          <c:showSerName val="0"/>
          <c:showPercent val="0"/>
          <c:showBubbleSize val="0"/>
        </c:dLbls>
        <c:gapWidth val="150"/>
        <c:overlap val="100"/>
        <c:axId val="2045051359"/>
        <c:axId val="2045038047"/>
      </c:barChart>
      <c:catAx>
        <c:axId val="2045051359"/>
        <c:scaling>
          <c:orientation val="minMax"/>
        </c:scaling>
        <c:delete val="1"/>
        <c:axPos val="l"/>
        <c:numFmt formatCode="General" sourceLinked="1"/>
        <c:majorTickMark val="none"/>
        <c:minorTickMark val="none"/>
        <c:tickLblPos val="nextTo"/>
        <c:crossAx val="2045038047"/>
        <c:crosses val="autoZero"/>
        <c:auto val="1"/>
        <c:lblAlgn val="ctr"/>
        <c:lblOffset val="100"/>
        <c:noMultiLvlLbl val="0"/>
      </c:catAx>
      <c:valAx>
        <c:axId val="2045038047"/>
        <c:scaling>
          <c:orientation val="minMax"/>
        </c:scaling>
        <c:delete val="1"/>
        <c:axPos val="b"/>
        <c:numFmt formatCode="0%" sourceLinked="1"/>
        <c:majorTickMark val="none"/>
        <c:minorTickMark val="none"/>
        <c:tickLblPos val="nextTo"/>
        <c:crossAx val="2045051359"/>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Leelawadee" panose="020B0502040204020203" pitchFamily="34" charset="-34"/>
          <a:cs typeface="Leelawadee" panose="020B0502040204020203" pitchFamily="34" charset="-34"/>
        </a:defRPr>
      </a:pPr>
      <a:endParaRPr lang="es-CO"/>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63399557184471"/>
          <c:y val="5.8590121210672377E-2"/>
          <c:w val="0.5279860126436825"/>
          <c:h val="0.53674833054348781"/>
        </c:manualLayout>
      </c:layout>
      <c:barChart>
        <c:barDir val="bar"/>
        <c:grouping val="stacked"/>
        <c:varyColors val="0"/>
        <c:ser>
          <c:idx val="0"/>
          <c:order val="0"/>
          <c:tx>
            <c:strRef>
              <c:f>Poblacion!$B$58</c:f>
              <c:strCache>
                <c:ptCount val="1"/>
                <c:pt idx="0">
                  <c:v>Hombres</c:v>
                </c:pt>
              </c:strCache>
            </c:strRef>
          </c:tx>
          <c:spPr>
            <a:solidFill>
              <a:srgbClr val="58595A"/>
            </a:solidFill>
            <a:ln>
              <a:noFill/>
            </a:ln>
            <a:effectLst/>
          </c:spPr>
          <c:invertIfNegative val="0"/>
          <c:cat>
            <c:strRef>
              <c:f>Poblacion!$A$59:$A$63</c:f>
              <c:strCache>
                <c:ptCount val="5"/>
                <c:pt idx="0">
                  <c:v>0-5 años</c:v>
                </c:pt>
                <c:pt idx="1">
                  <c:v>6-18 años</c:v>
                </c:pt>
                <c:pt idx="2">
                  <c:v>19-28 años</c:v>
                </c:pt>
                <c:pt idx="3">
                  <c:v>29-64 años</c:v>
                </c:pt>
                <c:pt idx="4">
                  <c:v>&gt;65  años</c:v>
                </c:pt>
              </c:strCache>
            </c:strRef>
          </c:cat>
          <c:val>
            <c:numRef>
              <c:f>Poblacion!$B$59:$B$63</c:f>
              <c:numCache>
                <c:formatCode>0%</c:formatCode>
                <c:ptCount val="5"/>
                <c:pt idx="0">
                  <c:v>0.12</c:v>
                </c:pt>
                <c:pt idx="1">
                  <c:v>0.28000000000000003</c:v>
                </c:pt>
                <c:pt idx="2">
                  <c:v>0.17</c:v>
                </c:pt>
                <c:pt idx="3">
                  <c:v>0.36</c:v>
                </c:pt>
                <c:pt idx="4">
                  <c:v>7.0000000000000007E-2</c:v>
                </c:pt>
              </c:numCache>
            </c:numRef>
          </c:val>
          <c:extLst>
            <c:ext xmlns:c16="http://schemas.microsoft.com/office/drawing/2014/chart" uri="{C3380CC4-5D6E-409C-BE32-E72D297353CC}">
              <c16:uniqueId val="{00000000-E8D6-4E2F-84EA-2322365D13CF}"/>
            </c:ext>
          </c:extLst>
        </c:ser>
        <c:ser>
          <c:idx val="1"/>
          <c:order val="1"/>
          <c:tx>
            <c:strRef>
              <c:f>Poblacion!$C$58</c:f>
              <c:strCache>
                <c:ptCount val="1"/>
                <c:pt idx="0">
                  <c:v>Mujeres</c:v>
                </c:pt>
              </c:strCache>
            </c:strRef>
          </c:tx>
          <c:spPr>
            <a:solidFill>
              <a:srgbClr val="D4CABB"/>
            </a:solidFill>
            <a:ln>
              <a:noFill/>
            </a:ln>
            <a:effectLst/>
          </c:spPr>
          <c:invertIfNegative val="0"/>
          <c:cat>
            <c:strRef>
              <c:f>Poblacion!$A$59:$A$63</c:f>
              <c:strCache>
                <c:ptCount val="5"/>
                <c:pt idx="0">
                  <c:v>0-5 años</c:v>
                </c:pt>
                <c:pt idx="1">
                  <c:v>6-18 años</c:v>
                </c:pt>
                <c:pt idx="2">
                  <c:v>19-28 años</c:v>
                </c:pt>
                <c:pt idx="3">
                  <c:v>29-64 años</c:v>
                </c:pt>
                <c:pt idx="4">
                  <c:v>&gt;65  años</c:v>
                </c:pt>
              </c:strCache>
            </c:strRef>
          </c:cat>
          <c:val>
            <c:numRef>
              <c:f>Poblacion!$C$59:$C$63</c:f>
              <c:numCache>
                <c:formatCode>0%</c:formatCode>
                <c:ptCount val="5"/>
                <c:pt idx="0">
                  <c:v>-0.1</c:v>
                </c:pt>
                <c:pt idx="1">
                  <c:v>-0.23</c:v>
                </c:pt>
                <c:pt idx="2">
                  <c:v>-0.14000000000000001</c:v>
                </c:pt>
                <c:pt idx="3">
                  <c:v>-0.46</c:v>
                </c:pt>
                <c:pt idx="4">
                  <c:v>-0.06</c:v>
                </c:pt>
              </c:numCache>
            </c:numRef>
          </c:val>
          <c:extLst>
            <c:ext xmlns:c16="http://schemas.microsoft.com/office/drawing/2014/chart" uri="{C3380CC4-5D6E-409C-BE32-E72D297353CC}">
              <c16:uniqueId val="{00000001-E8D6-4E2F-84EA-2322365D13CF}"/>
            </c:ext>
          </c:extLst>
        </c:ser>
        <c:dLbls>
          <c:showLegendKey val="0"/>
          <c:showVal val="0"/>
          <c:showCatName val="0"/>
          <c:showSerName val="0"/>
          <c:showPercent val="0"/>
          <c:showBubbleSize val="0"/>
        </c:dLbls>
        <c:gapWidth val="11"/>
        <c:overlap val="100"/>
        <c:axId val="1964342464"/>
        <c:axId val="1964339552"/>
      </c:barChart>
      <c:catAx>
        <c:axId val="196434246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1964339552"/>
        <c:crosses val="autoZero"/>
        <c:auto val="1"/>
        <c:lblAlgn val="ctr"/>
        <c:lblOffset val="100"/>
        <c:noMultiLvlLbl val="0"/>
      </c:catAx>
      <c:valAx>
        <c:axId val="1964339552"/>
        <c:scaling>
          <c:orientation val="minMax"/>
          <c:min val="-0.5"/>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1964342464"/>
        <c:crosses val="autoZero"/>
        <c:crossBetween val="between"/>
      </c:valAx>
      <c:spPr>
        <a:noFill/>
        <a:ln>
          <a:noFill/>
        </a:ln>
        <a:effectLst/>
      </c:spPr>
    </c:plotArea>
    <c:legend>
      <c:legendPos val="b"/>
      <c:layout>
        <c:manualLayout>
          <c:xMode val="edge"/>
          <c:yMode val="edge"/>
          <c:x val="0.39541020059129867"/>
          <c:y val="0.68640928225737163"/>
          <c:w val="0.24301891759337751"/>
          <c:h val="0.3135909369428538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legend>
    <c:plotVisOnly val="1"/>
    <c:dispBlanksAs val="gap"/>
    <c:showDLblsOverMax val="0"/>
  </c:chart>
  <c:spPr>
    <a:noFill/>
    <a:ln>
      <a:noFill/>
    </a:ln>
    <a:effectLst/>
  </c:spPr>
  <c:txPr>
    <a:bodyPr/>
    <a:lstStyle/>
    <a:p>
      <a:pPr>
        <a:defRPr sz="1200">
          <a:latin typeface="Leelawadee" panose="020B0502040204020203" pitchFamily="34" charset="-34"/>
          <a:cs typeface="Leelawadee" panose="020B0502040204020203" pitchFamily="34" charset="-34"/>
        </a:defRPr>
      </a:pPr>
      <a:endParaRPr lang="es-CO"/>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spPr>
            <a:solidFill>
              <a:srgbClr val="ACAC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SegAlim!$C$13:$C$15</c:f>
              <c:strCache>
                <c:ptCount val="3"/>
                <c:pt idx="0">
                  <c:v>Ninguno</c:v>
                </c:pt>
                <c:pt idx="1">
                  <c:v>Moderado</c:v>
                </c:pt>
                <c:pt idx="2">
                  <c:v>Severo</c:v>
                </c:pt>
              </c:strCache>
            </c:strRef>
          </c:cat>
          <c:val>
            <c:numRef>
              <c:f>SegAlim!$E$13:$E$15</c:f>
              <c:numCache>
                <c:formatCode>0\%</c:formatCode>
                <c:ptCount val="3"/>
                <c:pt idx="0">
                  <c:v>81</c:v>
                </c:pt>
                <c:pt idx="1">
                  <c:v>17</c:v>
                </c:pt>
                <c:pt idx="2">
                  <c:v>2</c:v>
                </c:pt>
              </c:numCache>
            </c:numRef>
          </c:val>
          <c:extLst>
            <c:ext xmlns:c16="http://schemas.microsoft.com/office/drawing/2014/chart" uri="{C3380CC4-5D6E-409C-BE32-E72D297353CC}">
              <c16:uniqueId val="{00000000-D893-4F04-AB21-861028589E9E}"/>
            </c:ext>
          </c:extLst>
        </c:ser>
        <c:dLbls>
          <c:dLblPos val="outEnd"/>
          <c:showLegendKey val="0"/>
          <c:showVal val="1"/>
          <c:showCatName val="0"/>
          <c:showSerName val="0"/>
          <c:showPercent val="0"/>
          <c:showBubbleSize val="0"/>
        </c:dLbls>
        <c:gapWidth val="219"/>
        <c:overlap val="-27"/>
        <c:axId val="73881647"/>
        <c:axId val="73860015"/>
        <c:extLst>
          <c:ext xmlns:c15="http://schemas.microsoft.com/office/drawing/2012/chart" uri="{02D57815-91ED-43cb-92C2-25804820EDAC}">
            <c15:filteredBarSeries>
              <c15:ser>
                <c:idx val="0"/>
                <c:order val="0"/>
                <c:spPr>
                  <a:solidFill>
                    <a:srgbClr val="90285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SegAlim!$C$13:$C$15</c15:sqref>
                        </c15:formulaRef>
                      </c:ext>
                    </c:extLst>
                    <c:strCache>
                      <c:ptCount val="3"/>
                      <c:pt idx="0">
                        <c:v>Ninguno</c:v>
                      </c:pt>
                      <c:pt idx="1">
                        <c:v>Moderado</c:v>
                      </c:pt>
                      <c:pt idx="2">
                        <c:v>Severo</c:v>
                      </c:pt>
                    </c:strCache>
                  </c:strRef>
                </c:cat>
                <c:val>
                  <c:numRef>
                    <c:extLst>
                      <c:ext uri="{02D57815-91ED-43cb-92C2-25804820EDAC}">
                        <c15:formulaRef>
                          <c15:sqref>SegAlim!$D$13:$D$15</c15:sqref>
                        </c15:formulaRef>
                      </c:ext>
                    </c:extLst>
                    <c:numCache>
                      <c:formatCode>0\%</c:formatCode>
                      <c:ptCount val="3"/>
                      <c:pt idx="0">
                        <c:v>71</c:v>
                      </c:pt>
                      <c:pt idx="1">
                        <c:v>25</c:v>
                      </c:pt>
                      <c:pt idx="2">
                        <c:v>4</c:v>
                      </c:pt>
                    </c:numCache>
                  </c:numRef>
                </c:val>
                <c:extLst>
                  <c:ext xmlns:c16="http://schemas.microsoft.com/office/drawing/2014/chart" uri="{C3380CC4-5D6E-409C-BE32-E72D297353CC}">
                    <c16:uniqueId val="{00000000-D385-4F59-A942-9842680588D3}"/>
                  </c:ext>
                </c:extLst>
              </c15:ser>
            </c15:filteredBarSeries>
          </c:ext>
        </c:extLst>
      </c:barChart>
      <c:catAx>
        <c:axId val="73881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73860015"/>
        <c:crosses val="autoZero"/>
        <c:auto val="1"/>
        <c:lblAlgn val="ctr"/>
        <c:lblOffset val="100"/>
        <c:noMultiLvlLbl val="0"/>
      </c:catAx>
      <c:valAx>
        <c:axId val="73860015"/>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73881647"/>
        <c:crosses val="autoZero"/>
        <c:crossBetween val="between"/>
      </c:valAx>
      <c:spPr>
        <a:noFill/>
        <a:ln>
          <a:noFill/>
        </a:ln>
        <a:effectLst/>
      </c:spPr>
    </c:plotArea>
    <c:plotVisOnly val="1"/>
    <c:dispBlanksAs val="gap"/>
    <c:showDLblsOverMax val="0"/>
  </c:chart>
  <c:spPr>
    <a:noFill/>
    <a:ln>
      <a:noFill/>
    </a:ln>
    <a:effectLst/>
  </c:spPr>
  <c:txPr>
    <a:bodyPr/>
    <a:lstStyle/>
    <a:p>
      <a:pPr>
        <a:defRPr sz="1300">
          <a:latin typeface="Leelawadee" panose="020B0502040204020203" pitchFamily="34" charset="-34"/>
          <a:cs typeface="Leelawadee" panose="020B0502040204020203" pitchFamily="34" charset="-34"/>
        </a:defRPr>
      </a:pPr>
      <a:endParaRPr lang="es-CO"/>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1"/>
          <c:spPr>
            <a:solidFill>
              <a:srgbClr val="ACAC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SegAlim!$C$2:$C$4</c:f>
              <c:strCache>
                <c:ptCount val="3"/>
                <c:pt idx="0">
                  <c:v>Pobre</c:v>
                </c:pt>
                <c:pt idx="1">
                  <c:v>Límite</c:v>
                </c:pt>
                <c:pt idx="2">
                  <c:v>Aceptable</c:v>
                </c:pt>
              </c:strCache>
            </c:strRef>
          </c:cat>
          <c:val>
            <c:numRef>
              <c:f>SegAlim!$E$2:$E$4</c:f>
              <c:numCache>
                <c:formatCode>0\%</c:formatCode>
                <c:ptCount val="3"/>
                <c:pt idx="0">
                  <c:v>1</c:v>
                </c:pt>
                <c:pt idx="1">
                  <c:v>11</c:v>
                </c:pt>
                <c:pt idx="2">
                  <c:v>88</c:v>
                </c:pt>
              </c:numCache>
            </c:numRef>
          </c:val>
          <c:extLst>
            <c:ext xmlns:c16="http://schemas.microsoft.com/office/drawing/2014/chart" uri="{C3380CC4-5D6E-409C-BE32-E72D297353CC}">
              <c16:uniqueId val="{00000000-37DD-4622-AF98-9E1FEE41853B}"/>
            </c:ext>
          </c:extLst>
        </c:ser>
        <c:dLbls>
          <c:dLblPos val="outEnd"/>
          <c:showLegendKey val="0"/>
          <c:showVal val="1"/>
          <c:showCatName val="0"/>
          <c:showSerName val="0"/>
          <c:showPercent val="0"/>
          <c:showBubbleSize val="0"/>
        </c:dLbls>
        <c:gapWidth val="219"/>
        <c:axId val="73881647"/>
        <c:axId val="73860015"/>
        <c:extLst>
          <c:ext xmlns:c15="http://schemas.microsoft.com/office/drawing/2012/chart" uri="{02D57815-91ED-43cb-92C2-25804820EDAC}">
            <c15:filteredBarSeries>
              <c15:ser>
                <c:idx val="0"/>
                <c:order val="0"/>
                <c:spPr>
                  <a:solidFill>
                    <a:srgbClr val="90285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SegAlim!$C$2:$C$4</c15:sqref>
                        </c15:formulaRef>
                      </c:ext>
                    </c:extLst>
                    <c:strCache>
                      <c:ptCount val="3"/>
                      <c:pt idx="0">
                        <c:v>Pobre</c:v>
                      </c:pt>
                      <c:pt idx="1">
                        <c:v>Límite</c:v>
                      </c:pt>
                      <c:pt idx="2">
                        <c:v>Aceptable</c:v>
                      </c:pt>
                    </c:strCache>
                  </c:strRef>
                </c:cat>
                <c:val>
                  <c:numRef>
                    <c:extLst>
                      <c:ext uri="{02D57815-91ED-43cb-92C2-25804820EDAC}">
                        <c15:formulaRef>
                          <c15:sqref>SegAlim!$D$2:$D$4</c15:sqref>
                        </c15:formulaRef>
                      </c:ext>
                    </c:extLst>
                    <c:numCache>
                      <c:formatCode>0\%</c:formatCode>
                      <c:ptCount val="3"/>
                      <c:pt idx="0">
                        <c:v>4</c:v>
                      </c:pt>
                      <c:pt idx="1">
                        <c:v>9</c:v>
                      </c:pt>
                      <c:pt idx="2">
                        <c:v>88</c:v>
                      </c:pt>
                    </c:numCache>
                  </c:numRef>
                </c:val>
                <c:extLst>
                  <c:ext xmlns:c16="http://schemas.microsoft.com/office/drawing/2014/chart" uri="{C3380CC4-5D6E-409C-BE32-E72D297353CC}">
                    <c16:uniqueId val="{00000001-37DD-4622-AF98-9E1FEE41853B}"/>
                  </c:ext>
                </c:extLst>
              </c15:ser>
            </c15:filteredBarSeries>
          </c:ext>
        </c:extLst>
      </c:barChart>
      <c:catAx>
        <c:axId val="738816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73860015"/>
        <c:crosses val="autoZero"/>
        <c:auto val="1"/>
        <c:lblAlgn val="ctr"/>
        <c:lblOffset val="100"/>
        <c:noMultiLvlLbl val="0"/>
      </c:catAx>
      <c:valAx>
        <c:axId val="73860015"/>
        <c:scaling>
          <c:orientation val="minMax"/>
        </c:scaling>
        <c:delete val="0"/>
        <c:axPos val="b"/>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73881647"/>
        <c:crosses val="autoZero"/>
        <c:crossBetween val="between"/>
      </c:valAx>
      <c:spPr>
        <a:noFill/>
        <a:ln>
          <a:noFill/>
        </a:ln>
        <a:effectLst/>
      </c:spPr>
    </c:plotArea>
    <c:plotVisOnly val="1"/>
    <c:dispBlanksAs val="gap"/>
    <c:showDLblsOverMax val="0"/>
  </c:chart>
  <c:spPr>
    <a:noFill/>
    <a:ln>
      <a:noFill/>
    </a:ln>
    <a:effectLst/>
  </c:spPr>
  <c:txPr>
    <a:bodyPr/>
    <a:lstStyle/>
    <a:p>
      <a:pPr>
        <a:defRPr sz="1300">
          <a:latin typeface="Leelawadee" panose="020B0502040204020203" pitchFamily="34" charset="-34"/>
          <a:cs typeface="Leelawadee" panose="020B0502040204020203" pitchFamily="34" charset="-34"/>
        </a:defRPr>
      </a:pPr>
      <a:endParaRPr lang="es-CO"/>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MediosVida!$A$35:$A$37</c:f>
              <c:strCache>
                <c:ptCount val="3"/>
                <c:pt idx="0">
                  <c:v>Trabajo o negocio</c:v>
                </c:pt>
                <c:pt idx="1">
                  <c:v>Apoyo de la comunidad</c:v>
                </c:pt>
                <c:pt idx="2">
                  <c:v>Préstamos, deuda</c:v>
                </c:pt>
              </c:strCache>
            </c:strRef>
          </c:cat>
          <c:val>
            <c:numRef>
              <c:f>MediosVida!$C$35:$C$37</c:f>
              <c:numCache>
                <c:formatCode>0\%</c:formatCode>
                <c:ptCount val="3"/>
                <c:pt idx="0">
                  <c:v>88</c:v>
                </c:pt>
                <c:pt idx="1">
                  <c:v>42</c:v>
                </c:pt>
                <c:pt idx="2">
                  <c:v>35</c:v>
                </c:pt>
              </c:numCache>
            </c:numRef>
          </c:val>
          <c:extLst>
            <c:ext xmlns:c16="http://schemas.microsoft.com/office/drawing/2014/chart" uri="{C3380CC4-5D6E-409C-BE32-E72D297353CC}">
              <c16:uniqueId val="{00000000-961D-4D54-92D3-90CFEBC948C3}"/>
            </c:ext>
          </c:extLst>
        </c:ser>
        <c:dLbls>
          <c:dLblPos val="outEnd"/>
          <c:showLegendKey val="0"/>
          <c:showVal val="1"/>
          <c:showCatName val="0"/>
          <c:showSerName val="0"/>
          <c:showPercent val="0"/>
          <c:showBubbleSize val="0"/>
        </c:dLbls>
        <c:gapWidth val="219"/>
        <c:overlap val="-27"/>
        <c:axId val="73881647"/>
        <c:axId val="73860015"/>
        <c:extLst>
          <c:ext xmlns:c15="http://schemas.microsoft.com/office/drawing/2012/chart" uri="{02D57815-91ED-43cb-92C2-25804820EDAC}">
            <c15:filteredBarSeries>
              <c15:ser>
                <c:idx val="0"/>
                <c:order val="0"/>
                <c:spPr>
                  <a:solidFill>
                    <a:srgbClr val="90285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MediosVida!$A$35:$A$37</c15:sqref>
                        </c15:formulaRef>
                      </c:ext>
                    </c:extLst>
                    <c:strCache>
                      <c:ptCount val="3"/>
                      <c:pt idx="0">
                        <c:v>Trabajo o negocio</c:v>
                      </c:pt>
                      <c:pt idx="1">
                        <c:v>Apoyo de la comunidad</c:v>
                      </c:pt>
                      <c:pt idx="2">
                        <c:v>Préstamos, deuda</c:v>
                      </c:pt>
                    </c:strCache>
                  </c:strRef>
                </c:cat>
                <c:val>
                  <c:numRef>
                    <c:extLst>
                      <c:ext uri="{02D57815-91ED-43cb-92C2-25804820EDAC}">
                        <c15:formulaRef>
                          <c15:sqref>MediosVida!$B$35:$B$37</c15:sqref>
                        </c15:formulaRef>
                      </c:ext>
                    </c:extLst>
                    <c:numCache>
                      <c:formatCode>0\%</c:formatCode>
                      <c:ptCount val="3"/>
                      <c:pt idx="0">
                        <c:v>83</c:v>
                      </c:pt>
                      <c:pt idx="1">
                        <c:v>18</c:v>
                      </c:pt>
                      <c:pt idx="2">
                        <c:v>21</c:v>
                      </c:pt>
                    </c:numCache>
                  </c:numRef>
                </c:val>
                <c:extLst>
                  <c:ext xmlns:c16="http://schemas.microsoft.com/office/drawing/2014/chart" uri="{C3380CC4-5D6E-409C-BE32-E72D297353CC}">
                    <c16:uniqueId val="{00000001-961D-4D54-92D3-90CFEBC948C3}"/>
                  </c:ext>
                </c:extLst>
              </c15:ser>
            </c15:filteredBarSeries>
          </c:ext>
        </c:extLst>
      </c:barChart>
      <c:catAx>
        <c:axId val="73881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73860015"/>
        <c:crosses val="autoZero"/>
        <c:auto val="1"/>
        <c:lblAlgn val="ctr"/>
        <c:lblOffset val="100"/>
        <c:noMultiLvlLbl val="0"/>
      </c:catAx>
      <c:valAx>
        <c:axId val="73860015"/>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73881647"/>
        <c:crosses val="autoZero"/>
        <c:crossBetween val="between"/>
      </c:valAx>
      <c:spPr>
        <a:noFill/>
        <a:ln>
          <a:noFill/>
        </a:ln>
        <a:effectLst/>
      </c:spPr>
    </c:plotArea>
    <c:plotVisOnly val="1"/>
    <c:dispBlanksAs val="gap"/>
    <c:showDLblsOverMax val="0"/>
  </c:chart>
  <c:spPr>
    <a:noFill/>
    <a:ln>
      <a:noFill/>
    </a:ln>
    <a:effectLst/>
  </c:spPr>
  <c:txPr>
    <a:bodyPr/>
    <a:lstStyle/>
    <a:p>
      <a:pPr>
        <a:defRPr sz="1300">
          <a:latin typeface="Leelawadee" panose="020B0502040204020203" pitchFamily="34" charset="-34"/>
          <a:cs typeface="Leelawadee" panose="020B0502040204020203" pitchFamily="34" charset="-34"/>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03149795797824"/>
          <c:y val="6.7363544219320656E-2"/>
          <c:w val="0.50343856275452958"/>
          <c:h val="0.83924464105405383"/>
        </c:manualLayout>
      </c:layout>
      <c:doughnutChart>
        <c:varyColors val="1"/>
        <c:ser>
          <c:idx val="0"/>
          <c:order val="0"/>
          <c:tx>
            <c:strRef>
              <c:f>demo!$B$1</c:f>
              <c:strCache>
                <c:ptCount val="1"/>
                <c:pt idx="0">
                  <c:v>P. con vocación de permanencia</c:v>
                </c:pt>
              </c:strCache>
            </c:strRef>
          </c:tx>
          <c:dPt>
            <c:idx val="0"/>
            <c:bubble3D val="0"/>
            <c:spPr>
              <a:solidFill>
                <a:srgbClr val="FBD5D6"/>
              </a:solidFill>
              <a:ln w="19050">
                <a:solidFill>
                  <a:schemeClr val="lt1"/>
                </a:solidFill>
              </a:ln>
              <a:effectLst/>
            </c:spPr>
            <c:extLst>
              <c:ext xmlns:c16="http://schemas.microsoft.com/office/drawing/2014/chart" uri="{C3380CC4-5D6E-409C-BE32-E72D297353CC}">
                <c16:uniqueId val="{00000001-BDD8-4C28-B542-5075B3495BD4}"/>
              </c:ext>
            </c:extLst>
          </c:dPt>
          <c:dPt>
            <c:idx val="1"/>
            <c:bubble3D val="0"/>
            <c:spPr>
              <a:solidFill>
                <a:srgbClr val="CCCCFF"/>
              </a:solidFill>
              <a:ln w="19050">
                <a:solidFill>
                  <a:schemeClr val="lt1"/>
                </a:solidFill>
              </a:ln>
              <a:effectLst/>
            </c:spPr>
            <c:extLst>
              <c:ext xmlns:c16="http://schemas.microsoft.com/office/drawing/2014/chart" uri="{C3380CC4-5D6E-409C-BE32-E72D297353CC}">
                <c16:uniqueId val="{00000003-BDD8-4C28-B542-5075B3495BD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DD8-4C28-B542-5075B3495BD4}"/>
              </c:ext>
            </c:extLst>
          </c:dPt>
          <c:dPt>
            <c:idx val="3"/>
            <c:bubble3D val="0"/>
            <c:spPr>
              <a:solidFill>
                <a:srgbClr val="58595A"/>
              </a:solidFill>
              <a:ln w="19050">
                <a:solidFill>
                  <a:schemeClr val="lt1"/>
                </a:solidFill>
              </a:ln>
              <a:effectLst/>
            </c:spPr>
            <c:extLst>
              <c:ext xmlns:c16="http://schemas.microsoft.com/office/drawing/2014/chart" uri="{C3380CC4-5D6E-409C-BE32-E72D297353CC}">
                <c16:uniqueId val="{00000007-BDD8-4C28-B542-5075B3495BD4}"/>
              </c:ext>
            </c:extLst>
          </c:dPt>
          <c:dLbls>
            <c:dLbl>
              <c:idx val="3"/>
              <c:layout>
                <c:manualLayout>
                  <c:x val="0.13959624692626471"/>
                  <c:y val="-7.34875027847134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DD8-4C28-B542-5075B3495BD4}"/>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demo!$A$2:$A$5</c:f>
              <c:strCache>
                <c:ptCount val="4"/>
                <c:pt idx="0">
                  <c:v>Ninguno de los anteriores</c:v>
                </c:pt>
                <c:pt idx="1">
                  <c:v>No sabe</c:v>
                </c:pt>
                <c:pt idx="2">
                  <c:v>Indígena</c:v>
                </c:pt>
                <c:pt idx="3">
                  <c:v>Afrocolombiano</c:v>
                </c:pt>
              </c:strCache>
            </c:strRef>
          </c:cat>
          <c:val>
            <c:numRef>
              <c:f>demo!$B$2:$B$5</c:f>
              <c:numCache>
                <c:formatCode>0%</c:formatCode>
                <c:ptCount val="4"/>
                <c:pt idx="0">
                  <c:v>0.86</c:v>
                </c:pt>
                <c:pt idx="1">
                  <c:v>7.0000000000000007E-2</c:v>
                </c:pt>
                <c:pt idx="2">
                  <c:v>0.05</c:v>
                </c:pt>
                <c:pt idx="3">
                  <c:v>0.02</c:v>
                </c:pt>
              </c:numCache>
            </c:numRef>
          </c:val>
          <c:extLst>
            <c:ext xmlns:c16="http://schemas.microsoft.com/office/drawing/2014/chart" uri="{C3380CC4-5D6E-409C-BE32-E72D297353CC}">
              <c16:uniqueId val="{00000008-BDD8-4C28-B542-5075B3495BD4}"/>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65722208096755874"/>
          <c:y val="0.12274148890309776"/>
          <c:w val="0.32475941631066152"/>
          <c:h val="0.8037710083121888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Leelawadee" panose="020B0502040204020203" pitchFamily="34" charset="-34"/>
          <a:cs typeface="Leelawadee" panose="020B0502040204020203" pitchFamily="34" charset="-34"/>
        </a:defRPr>
      </a:pPr>
      <a:endParaRPr lang="es-CO"/>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spPr>
            <a:solidFill>
              <a:srgbClr val="ACAC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Alojamiento!$A$3:$A$5</c:f>
              <c:strCache>
                <c:ptCount val="3"/>
                <c:pt idx="0">
                  <c:v>Casa</c:v>
                </c:pt>
                <c:pt idx="1">
                  <c:v>Casa compartida</c:v>
                </c:pt>
                <c:pt idx="2">
                  <c:v>Apartamento</c:v>
                </c:pt>
              </c:strCache>
            </c:strRef>
          </c:cat>
          <c:val>
            <c:numRef>
              <c:f>Alojamiento!$C$3:$C$5</c:f>
              <c:numCache>
                <c:formatCode>0\%</c:formatCode>
                <c:ptCount val="3"/>
                <c:pt idx="0">
                  <c:v>34</c:v>
                </c:pt>
                <c:pt idx="1">
                  <c:v>27</c:v>
                </c:pt>
                <c:pt idx="2">
                  <c:v>19</c:v>
                </c:pt>
              </c:numCache>
            </c:numRef>
          </c:val>
          <c:extLst>
            <c:ext xmlns:c16="http://schemas.microsoft.com/office/drawing/2014/chart" uri="{C3380CC4-5D6E-409C-BE32-E72D297353CC}">
              <c16:uniqueId val="{00000000-69E5-4810-A370-57F2E322CEB3}"/>
            </c:ext>
          </c:extLst>
        </c:ser>
        <c:dLbls>
          <c:dLblPos val="outEnd"/>
          <c:showLegendKey val="0"/>
          <c:showVal val="1"/>
          <c:showCatName val="0"/>
          <c:showSerName val="0"/>
          <c:showPercent val="0"/>
          <c:showBubbleSize val="0"/>
        </c:dLbls>
        <c:gapWidth val="219"/>
        <c:overlap val="-27"/>
        <c:axId val="73881647"/>
        <c:axId val="73860015"/>
        <c:extLst>
          <c:ext xmlns:c15="http://schemas.microsoft.com/office/drawing/2012/chart" uri="{02D57815-91ED-43cb-92C2-25804820EDAC}">
            <c15:filteredBarSeries>
              <c15:ser>
                <c:idx val="0"/>
                <c:order val="0"/>
                <c:spPr>
                  <a:solidFill>
                    <a:srgbClr val="90285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Alojamiento!$A$3:$A$5</c15:sqref>
                        </c15:formulaRef>
                      </c:ext>
                    </c:extLst>
                    <c:strCache>
                      <c:ptCount val="3"/>
                      <c:pt idx="0">
                        <c:v>Casa</c:v>
                      </c:pt>
                      <c:pt idx="1">
                        <c:v>Casa compartida</c:v>
                      </c:pt>
                      <c:pt idx="2">
                        <c:v>Apartamento</c:v>
                      </c:pt>
                    </c:strCache>
                  </c:strRef>
                </c:cat>
                <c:val>
                  <c:numRef>
                    <c:extLst>
                      <c:ext uri="{02D57815-91ED-43cb-92C2-25804820EDAC}">
                        <c15:formulaRef>
                          <c15:sqref>Alojamiento!$B$3:$B$5</c15:sqref>
                        </c15:formulaRef>
                      </c:ext>
                    </c:extLst>
                    <c:numCache>
                      <c:formatCode>0\%</c:formatCode>
                      <c:ptCount val="3"/>
                      <c:pt idx="0">
                        <c:v>20</c:v>
                      </c:pt>
                      <c:pt idx="1">
                        <c:v>18</c:v>
                      </c:pt>
                      <c:pt idx="2">
                        <c:v>30</c:v>
                      </c:pt>
                    </c:numCache>
                  </c:numRef>
                </c:val>
                <c:extLst>
                  <c:ext xmlns:c16="http://schemas.microsoft.com/office/drawing/2014/chart" uri="{C3380CC4-5D6E-409C-BE32-E72D297353CC}">
                    <c16:uniqueId val="{00000001-69E5-4810-A370-57F2E322CEB3}"/>
                  </c:ext>
                </c:extLst>
              </c15:ser>
            </c15:filteredBarSeries>
          </c:ext>
        </c:extLst>
      </c:barChart>
      <c:catAx>
        <c:axId val="73881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73860015"/>
        <c:crosses val="autoZero"/>
        <c:auto val="1"/>
        <c:lblAlgn val="ctr"/>
        <c:lblOffset val="100"/>
        <c:noMultiLvlLbl val="0"/>
      </c:catAx>
      <c:valAx>
        <c:axId val="73860015"/>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73881647"/>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1300">
          <a:latin typeface="Leelawadee" panose="020B0502040204020203" pitchFamily="34" charset="-34"/>
          <a:cs typeface="Leelawadee" panose="020B0502040204020203" pitchFamily="34" charset="-34"/>
        </a:defRPr>
      </a:pPr>
      <a:endParaRPr lang="es-CO"/>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1"/>
          <c:tx>
            <c:strRef>
              <c:f>proteccion!$C$21</c:f>
              <c:strCache>
                <c:ptCount val="1"/>
                <c:pt idx="0">
                  <c:v>Colombianos retornados</c:v>
                </c:pt>
              </c:strCache>
            </c:strRef>
          </c:tx>
          <c:spPr>
            <a:solidFill>
              <a:srgbClr val="ACAC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proteccion!$A$22:$A$27</c:f>
              <c:strCache>
                <c:ptCount val="6"/>
                <c:pt idx="0">
                  <c:v>Amenazas</c:v>
                </c:pt>
                <c:pt idx="1">
                  <c:v>Asesinato</c:v>
                </c:pt>
                <c:pt idx="2">
                  <c:v>Extorsión</c:v>
                </c:pt>
                <c:pt idx="3">
                  <c:v>Violencia Basada en Género </c:v>
                </c:pt>
                <c:pt idx="4">
                  <c:v>Ninguna de las anteriores</c:v>
                </c:pt>
                <c:pt idx="5">
                  <c:v>Asalto/robo</c:v>
                </c:pt>
              </c:strCache>
            </c:strRef>
          </c:cat>
          <c:val>
            <c:numRef>
              <c:f>proteccion!$C$22:$C$27</c:f>
              <c:numCache>
                <c:formatCode>0\%</c:formatCode>
                <c:ptCount val="6"/>
                <c:pt idx="0">
                  <c:v>3</c:v>
                </c:pt>
                <c:pt idx="1">
                  <c:v>7</c:v>
                </c:pt>
                <c:pt idx="2">
                  <c:v>8</c:v>
                </c:pt>
                <c:pt idx="3">
                  <c:v>10</c:v>
                </c:pt>
                <c:pt idx="4">
                  <c:v>35</c:v>
                </c:pt>
                <c:pt idx="5">
                  <c:v>41</c:v>
                </c:pt>
              </c:numCache>
            </c:numRef>
          </c:val>
          <c:extLst>
            <c:ext xmlns:c16="http://schemas.microsoft.com/office/drawing/2014/chart" uri="{C3380CC4-5D6E-409C-BE32-E72D297353CC}">
              <c16:uniqueId val="{00000000-4A61-4535-B72D-B1BCCAA81144}"/>
            </c:ext>
          </c:extLst>
        </c:ser>
        <c:dLbls>
          <c:dLblPos val="outEnd"/>
          <c:showLegendKey val="0"/>
          <c:showVal val="1"/>
          <c:showCatName val="0"/>
          <c:showSerName val="0"/>
          <c:showPercent val="0"/>
          <c:showBubbleSize val="0"/>
        </c:dLbls>
        <c:gapWidth val="182"/>
        <c:axId val="620107935"/>
        <c:axId val="620111679"/>
        <c:extLst>
          <c:ext xmlns:c15="http://schemas.microsoft.com/office/drawing/2012/chart" uri="{02D57815-91ED-43cb-92C2-25804820EDAC}">
            <c15:filteredBarSeries>
              <c15:ser>
                <c:idx val="0"/>
                <c:order val="0"/>
                <c:tx>
                  <c:strRef>
                    <c:extLst>
                      <c:ext uri="{02D57815-91ED-43cb-92C2-25804820EDAC}">
                        <c15:formulaRef>
                          <c15:sqref>proteccion!$B$21</c15:sqref>
                        </c15:formulaRef>
                      </c:ext>
                    </c:extLst>
                    <c:strCache>
                      <c:ptCount val="1"/>
                      <c:pt idx="0">
                        <c:v>P. con vocación de permanencia</c:v>
                      </c:pt>
                    </c:strCache>
                  </c:strRef>
                </c:tx>
                <c:spPr>
                  <a:solidFill>
                    <a:srgbClr val="0067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proteccion!$A$22:$A$27</c15:sqref>
                        </c15:formulaRef>
                      </c:ext>
                    </c:extLst>
                    <c:strCache>
                      <c:ptCount val="6"/>
                      <c:pt idx="0">
                        <c:v>Amenazas</c:v>
                      </c:pt>
                      <c:pt idx="1">
                        <c:v>Asesinato</c:v>
                      </c:pt>
                      <c:pt idx="2">
                        <c:v>Extorsión</c:v>
                      </c:pt>
                      <c:pt idx="3">
                        <c:v>Violencia Basada en Género </c:v>
                      </c:pt>
                      <c:pt idx="4">
                        <c:v>Ninguna de las anteriores</c:v>
                      </c:pt>
                      <c:pt idx="5">
                        <c:v>Asalto/robo</c:v>
                      </c:pt>
                    </c:strCache>
                  </c:strRef>
                </c:cat>
                <c:val>
                  <c:numRef>
                    <c:extLst>
                      <c:ext uri="{02D57815-91ED-43cb-92C2-25804820EDAC}">
                        <c15:formulaRef>
                          <c15:sqref>proteccion!$B$22:$B$27</c15:sqref>
                        </c15:formulaRef>
                      </c:ext>
                    </c:extLst>
                    <c:numCache>
                      <c:formatCode>0\%</c:formatCode>
                      <c:ptCount val="6"/>
                      <c:pt idx="0">
                        <c:v>5</c:v>
                      </c:pt>
                      <c:pt idx="1">
                        <c:v>5</c:v>
                      </c:pt>
                      <c:pt idx="2">
                        <c:v>1</c:v>
                      </c:pt>
                      <c:pt idx="3">
                        <c:v>3</c:v>
                      </c:pt>
                      <c:pt idx="4">
                        <c:v>50</c:v>
                      </c:pt>
                      <c:pt idx="5">
                        <c:v>31</c:v>
                      </c:pt>
                    </c:numCache>
                  </c:numRef>
                </c:val>
                <c:extLst>
                  <c:ext xmlns:c16="http://schemas.microsoft.com/office/drawing/2014/chart" uri="{C3380CC4-5D6E-409C-BE32-E72D297353CC}">
                    <c16:uniqueId val="{00000001-4A61-4535-B72D-B1BCCAA81144}"/>
                  </c:ext>
                </c:extLst>
              </c15:ser>
            </c15:filteredBarSeries>
          </c:ext>
        </c:extLst>
      </c:barChart>
      <c:catAx>
        <c:axId val="6201079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620111679"/>
        <c:crosses val="autoZero"/>
        <c:auto val="1"/>
        <c:lblAlgn val="l"/>
        <c:lblOffset val="100"/>
        <c:noMultiLvlLbl val="0"/>
      </c:catAx>
      <c:valAx>
        <c:axId val="620111679"/>
        <c:scaling>
          <c:orientation val="minMax"/>
        </c:scaling>
        <c:delete val="0"/>
        <c:axPos val="b"/>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620107935"/>
        <c:crosses val="autoZero"/>
        <c:crossBetween val="between"/>
      </c:valAx>
      <c:spPr>
        <a:noFill/>
        <a:ln>
          <a:noFill/>
        </a:ln>
        <a:effectLst/>
      </c:spPr>
    </c:plotArea>
    <c:plotVisOnly val="1"/>
    <c:dispBlanksAs val="gap"/>
    <c:showDLblsOverMax val="0"/>
  </c:chart>
  <c:spPr>
    <a:noFill/>
    <a:ln>
      <a:noFill/>
    </a:ln>
    <a:effectLst/>
  </c:spPr>
  <c:txPr>
    <a:bodyPr/>
    <a:lstStyle/>
    <a:p>
      <a:pPr>
        <a:defRPr sz="1300">
          <a:latin typeface="Leelawadee" panose="020B0502040204020203" pitchFamily="34" charset="-34"/>
          <a:cs typeface="Leelawadee" panose="020B0502040204020203" pitchFamily="34" charset="-34"/>
        </a:defRPr>
      </a:pPr>
      <a:endParaRPr lang="es-CO"/>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5000000000000001E-2"/>
          <c:y val="0.18142380639920011"/>
          <c:w val="0.93888888888888888"/>
          <c:h val="0.64558453630796153"/>
        </c:manualLayout>
      </c:layout>
      <c:ofPieChart>
        <c:ofPieType val="bar"/>
        <c:varyColors val="1"/>
        <c:ser>
          <c:idx val="0"/>
          <c:order val="0"/>
          <c:tx>
            <c:strRef>
              <c:f>salud!$B$78</c:f>
              <c:strCache>
                <c:ptCount val="1"/>
                <c:pt idx="0">
                  <c:v>Colombianos retornados</c:v>
                </c:pt>
              </c:strCache>
            </c:strRef>
          </c:tx>
          <c:dPt>
            <c:idx val="0"/>
            <c:bubble3D val="0"/>
            <c:spPr>
              <a:solidFill>
                <a:srgbClr val="ACACAD"/>
              </a:solidFill>
              <a:ln w="19050">
                <a:solidFill>
                  <a:schemeClr val="lt1"/>
                </a:solidFill>
              </a:ln>
              <a:effectLst/>
            </c:spPr>
            <c:extLst>
              <c:ext xmlns:c16="http://schemas.microsoft.com/office/drawing/2014/chart" uri="{C3380CC4-5D6E-409C-BE32-E72D297353CC}">
                <c16:uniqueId val="{00000001-38ED-4E3E-A278-16D6A4AAEFB0}"/>
              </c:ext>
            </c:extLst>
          </c:dPt>
          <c:dPt>
            <c:idx val="1"/>
            <c:bubble3D val="0"/>
            <c:spPr>
              <a:solidFill>
                <a:srgbClr val="ACACAD"/>
              </a:solidFill>
              <a:ln w="19050">
                <a:solidFill>
                  <a:schemeClr val="lt1"/>
                </a:solidFill>
              </a:ln>
              <a:effectLst/>
            </c:spPr>
            <c:extLst>
              <c:ext xmlns:c16="http://schemas.microsoft.com/office/drawing/2014/chart" uri="{C3380CC4-5D6E-409C-BE32-E72D297353CC}">
                <c16:uniqueId val="{00000003-38ED-4E3E-A278-16D6A4AAEFB0}"/>
              </c:ext>
            </c:extLst>
          </c:dPt>
          <c:dPt>
            <c:idx val="2"/>
            <c:bubble3D val="0"/>
            <c:spPr>
              <a:solidFill>
                <a:srgbClr val="58585A"/>
              </a:solidFill>
              <a:ln w="19050">
                <a:solidFill>
                  <a:schemeClr val="lt1"/>
                </a:solidFill>
              </a:ln>
              <a:effectLst/>
            </c:spPr>
            <c:extLst>
              <c:ext xmlns:c16="http://schemas.microsoft.com/office/drawing/2014/chart" uri="{C3380CC4-5D6E-409C-BE32-E72D297353CC}">
                <c16:uniqueId val="{00000005-38ED-4E3E-A278-16D6A4AAEFB0}"/>
              </c:ext>
            </c:extLst>
          </c:dPt>
          <c:dPt>
            <c:idx val="3"/>
            <c:bubble3D val="0"/>
            <c:spPr>
              <a:solidFill>
                <a:srgbClr val="58585A"/>
              </a:solidFill>
              <a:ln w="19050">
                <a:solidFill>
                  <a:schemeClr val="lt1"/>
                </a:solidFill>
              </a:ln>
              <a:effectLst/>
            </c:spPr>
            <c:extLst>
              <c:ext xmlns:c16="http://schemas.microsoft.com/office/drawing/2014/chart" uri="{C3380CC4-5D6E-409C-BE32-E72D297353CC}">
                <c16:uniqueId val="{00000007-38ED-4E3E-A278-16D6A4AAEFB0}"/>
              </c:ext>
            </c:extLst>
          </c:dPt>
          <c:dLbls>
            <c:dLbl>
              <c:idx val="0"/>
              <c:dLblPos val="outEnd"/>
              <c:showLegendKey val="0"/>
              <c:showVal val="1"/>
              <c:showCatName val="1"/>
              <c:showSerName val="0"/>
              <c:showPercent val="0"/>
              <c:showBubbleSize val="0"/>
              <c:extLst>
                <c:ext xmlns:c15="http://schemas.microsoft.com/office/drawing/2012/chart" uri="{CE6537A1-D6FC-4f65-9D91-7224C49458BB}">
                  <c15:layout>
                    <c:manualLayout>
                      <c:w val="0.23122935352773849"/>
                      <c:h val="0.25643140904998041"/>
                    </c:manualLayout>
                  </c15:layout>
                </c:ext>
                <c:ext xmlns:c16="http://schemas.microsoft.com/office/drawing/2014/chart" uri="{C3380CC4-5D6E-409C-BE32-E72D297353CC}">
                  <c16:uniqueId val="{00000001-38ED-4E3E-A278-16D6A4AAEFB0}"/>
                </c:ext>
              </c:extLst>
            </c:dLbl>
            <c:dLbl>
              <c:idx val="1"/>
              <c:tx>
                <c:rich>
                  <a:bodyPr/>
                  <a:lstStyle/>
                  <a:p>
                    <a:fld id="{27AF5F93-22F1-4EEA-AD46-9EAEA5037C09}" type="CATEGORYNAME">
                      <a:rPr lang="en-US"/>
                      <a:pPr/>
                      <a:t>[NOMBRE DE CATEGORÍA]</a:t>
                    </a:fld>
                    <a:r>
                      <a:rPr lang="en-US" baseline="0"/>
                      <a:t>; 85%</a:t>
                    </a:r>
                  </a:p>
                </c:rich>
              </c:tx>
              <c:dLblPos val="bestFit"/>
              <c:showLegendKey val="0"/>
              <c:showVal val="1"/>
              <c:showCatName val="1"/>
              <c:showSerName val="0"/>
              <c:showPercent val="0"/>
              <c:showBubbleSize val="0"/>
              <c:extLst>
                <c:ext xmlns:c15="http://schemas.microsoft.com/office/drawing/2012/chart" uri="{CE6537A1-D6FC-4f65-9D91-7224C49458BB}">
                  <c15:layout>
                    <c:manualLayout>
                      <c:w val="0.22038377870044079"/>
                      <c:h val="0.23846177578224464"/>
                    </c:manualLayout>
                  </c15:layout>
                  <c15:dlblFieldTable/>
                  <c15:showDataLabelsRange val="0"/>
                </c:ext>
                <c:ext xmlns:c16="http://schemas.microsoft.com/office/drawing/2014/chart" uri="{C3380CC4-5D6E-409C-BE32-E72D297353CC}">
                  <c16:uniqueId val="{00000003-38ED-4E3E-A278-16D6A4AAEFB0}"/>
                </c:ext>
              </c:extLst>
            </c:dLbl>
            <c:dLbl>
              <c:idx val="2"/>
              <c:tx>
                <c:rich>
                  <a:bodyPr/>
                  <a:lstStyle/>
                  <a:p>
                    <a:fld id="{8A89AE37-FDF5-4ACB-955C-24DF38D108B8}" type="CATEGORYNAME">
                      <a:rPr lang="en-US"/>
                      <a:pPr/>
                      <a:t>[NOMBRE DE CATEGORÍA]</a:t>
                    </a:fld>
                    <a:r>
                      <a:rPr lang="en-US" baseline="0"/>
                      <a:t>; 14%</a:t>
                    </a:r>
                  </a:p>
                </c:rich>
              </c:tx>
              <c:dLblPos val="bestFit"/>
              <c:showLegendKey val="0"/>
              <c:showVal val="1"/>
              <c:showCatName val="1"/>
              <c:showSerName val="0"/>
              <c:showPercent val="0"/>
              <c:showBubbleSize val="0"/>
              <c:extLst>
                <c:ext xmlns:c15="http://schemas.microsoft.com/office/drawing/2012/chart" uri="{CE6537A1-D6FC-4f65-9D91-7224C49458BB}">
                  <c15:layout>
                    <c:manualLayout>
                      <c:w val="0.25417550802919137"/>
                      <c:h val="0.33249773240065239"/>
                    </c:manualLayout>
                  </c15:layout>
                  <c15:dlblFieldTable/>
                  <c15:showDataLabelsRange val="0"/>
                </c:ext>
                <c:ext xmlns:c16="http://schemas.microsoft.com/office/drawing/2014/chart" uri="{C3380CC4-5D6E-409C-BE32-E72D297353CC}">
                  <c16:uniqueId val="{00000005-38ED-4E3E-A278-16D6A4AAEFB0}"/>
                </c:ext>
              </c:extLst>
            </c:dLbl>
            <c:dLbl>
              <c:idx val="3"/>
              <c:layout>
                <c:manualLayout>
                  <c:x val="-0.12305186931476031"/>
                  <c:y val="1.1768443003484572E-2"/>
                </c:manualLayout>
              </c:layout>
              <c:tx>
                <c:rich>
                  <a:bodyPr/>
                  <a:lstStyle/>
                  <a:p>
                    <a:r>
                      <a:rPr lang="en-US" err="1">
                        <a:solidFill>
                          <a:schemeClr val="bg1"/>
                        </a:solidFill>
                      </a:rPr>
                      <a:t>Sí</a:t>
                    </a:r>
                    <a:r>
                      <a:rPr lang="en-US">
                        <a:solidFill>
                          <a:schemeClr val="bg1"/>
                        </a:solidFill>
                      </a:rPr>
                      <a:t> </a:t>
                    </a:r>
                    <a:r>
                      <a:rPr lang="en-US" err="1">
                        <a:solidFill>
                          <a:schemeClr val="bg1"/>
                        </a:solidFill>
                      </a:rPr>
                      <a:t>tuvo</a:t>
                    </a:r>
                    <a:r>
                      <a:rPr lang="en-US" baseline="0">
                        <a:solidFill>
                          <a:schemeClr val="bg1"/>
                        </a:solidFill>
                      </a:rPr>
                      <a:t>; 43%</a:t>
                    </a:r>
                    <a:endParaRPr lang="en-US">
                      <a:solidFill>
                        <a:schemeClr val="bg1"/>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1053551606196229"/>
                      <c:h val="0.21063177820617793"/>
                    </c:manualLayout>
                  </c15:layout>
                  <c15:showDataLabelsRange val="0"/>
                </c:ext>
                <c:ext xmlns:c16="http://schemas.microsoft.com/office/drawing/2014/chart" uri="{C3380CC4-5D6E-409C-BE32-E72D297353CC}">
                  <c16:uniqueId val="{00000007-38ED-4E3E-A278-16D6A4AAEFB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(salud!$A$79,salud!$A$81:$A$82)</c:f>
              <c:strCache>
                <c:ptCount val="3"/>
                <c:pt idx="0">
                  <c:v>No tuvo problema de salud</c:v>
                </c:pt>
                <c:pt idx="1">
                  <c:v>Sí pudo acceder</c:v>
                </c:pt>
                <c:pt idx="2">
                  <c:v>No pudo acceder</c:v>
                </c:pt>
              </c:strCache>
              <c:extLst/>
            </c:strRef>
          </c:cat>
          <c:val>
            <c:numRef>
              <c:f>(salud!$B$79,salud!$B$81:$B$82)</c:f>
              <c:numCache>
                <c:formatCode>General</c:formatCode>
                <c:ptCount val="3"/>
                <c:pt idx="0" formatCode="0\%">
                  <c:v>57</c:v>
                </c:pt>
                <c:pt idx="1">
                  <c:v>36.54</c:v>
                </c:pt>
                <c:pt idx="2">
                  <c:v>5.04</c:v>
                </c:pt>
              </c:numCache>
              <c:extLst/>
            </c:numRef>
          </c:val>
          <c:extLst>
            <c:ext xmlns:c16="http://schemas.microsoft.com/office/drawing/2014/chart" uri="{C3380CC4-5D6E-409C-BE32-E72D297353CC}">
              <c16:uniqueId val="{00000008-38ED-4E3E-A278-16D6A4AAEFB0}"/>
            </c:ext>
          </c:extLst>
        </c:ser>
        <c:dLbls>
          <c:dLblPos val="outEnd"/>
          <c:showLegendKey val="0"/>
          <c:showVal val="1"/>
          <c:showCatName val="0"/>
          <c:showSerName val="0"/>
          <c:showPercent val="0"/>
          <c:showBubbleSize val="0"/>
          <c:showLeaderLines val="1"/>
        </c:dLbls>
        <c:gapWidth val="100"/>
        <c:splitType val="pos"/>
        <c:splitPos val="2"/>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extLst/>
  </c:chart>
  <c:spPr>
    <a:noFill/>
    <a:ln>
      <a:noFill/>
    </a:ln>
    <a:effectLst/>
  </c:spPr>
  <c:txPr>
    <a:bodyPr/>
    <a:lstStyle/>
    <a:p>
      <a:pPr>
        <a:defRPr sz="1400">
          <a:latin typeface="Leelawadee" panose="020B0502040204020203" pitchFamily="34" charset="-34"/>
          <a:cs typeface="Leelawadee" panose="020B0502040204020203" pitchFamily="34" charset="-34"/>
        </a:defRPr>
      </a:pPr>
      <a:endParaRPr lang="es-CO"/>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58289044583412"/>
          <c:y val="4.9908934949758815E-2"/>
          <c:w val="0.38022495981256088"/>
          <c:h val="0.81244100778179251"/>
        </c:manualLayout>
      </c:layout>
      <c:barChart>
        <c:barDir val="bar"/>
        <c:grouping val="clustered"/>
        <c:varyColors val="0"/>
        <c:ser>
          <c:idx val="1"/>
          <c:order val="1"/>
          <c:spPr>
            <a:solidFill>
              <a:srgbClr val="58585A"/>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EDU!$A$30:$A$33</c:f>
              <c:strCache>
                <c:ptCount val="4"/>
                <c:pt idx="0">
                  <c:v>Xenofobía / Discriminación</c:v>
                </c:pt>
                <c:pt idx="1">
                  <c:v>No hay ingresos suficientes para pagar el transporte/lejos</c:v>
                </c:pt>
                <c:pt idx="2">
                  <c:v>No hay ingresos suficientes para pagar los gastos escolares </c:v>
                </c:pt>
                <c:pt idx="3">
                  <c:v>No tienen ninguna barrera</c:v>
                </c:pt>
              </c:strCache>
            </c:strRef>
          </c:cat>
          <c:val>
            <c:numRef>
              <c:f>EDU!$C$30:$C$33</c:f>
              <c:numCache>
                <c:formatCode>0%</c:formatCode>
                <c:ptCount val="4"/>
                <c:pt idx="0">
                  <c:v>0.05</c:v>
                </c:pt>
                <c:pt idx="1">
                  <c:v>0.05</c:v>
                </c:pt>
                <c:pt idx="2">
                  <c:v>0.32</c:v>
                </c:pt>
                <c:pt idx="3">
                  <c:v>0.46</c:v>
                </c:pt>
              </c:numCache>
            </c:numRef>
          </c:val>
          <c:extLst>
            <c:ext xmlns:c16="http://schemas.microsoft.com/office/drawing/2014/chart" uri="{C3380CC4-5D6E-409C-BE32-E72D297353CC}">
              <c16:uniqueId val="{00000000-B91C-44F8-8A14-2570DD04AE79}"/>
            </c:ext>
          </c:extLst>
        </c:ser>
        <c:dLbls>
          <c:dLblPos val="outEnd"/>
          <c:showLegendKey val="0"/>
          <c:showVal val="1"/>
          <c:showCatName val="0"/>
          <c:showSerName val="0"/>
          <c:showPercent val="0"/>
          <c:showBubbleSize val="0"/>
        </c:dLbls>
        <c:gapWidth val="182"/>
        <c:axId val="620107935"/>
        <c:axId val="620111679"/>
        <c:extLst>
          <c:ext xmlns:c15="http://schemas.microsoft.com/office/drawing/2012/chart" uri="{02D57815-91ED-43cb-92C2-25804820EDAC}">
            <c15:filteredBarSeries>
              <c15:ser>
                <c:idx val="0"/>
                <c:order val="0"/>
                <c:spPr>
                  <a:solidFill>
                    <a:srgbClr val="90285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EDU!$A$30:$A$33</c15:sqref>
                        </c15:formulaRef>
                      </c:ext>
                    </c:extLst>
                    <c:strCache>
                      <c:ptCount val="4"/>
                      <c:pt idx="0">
                        <c:v>Xenofobía / Discriminación</c:v>
                      </c:pt>
                      <c:pt idx="1">
                        <c:v>No hay ingresos suficientes para pagar el transporte/lejos</c:v>
                      </c:pt>
                      <c:pt idx="2">
                        <c:v>No hay ingresos suficientes para pagar los gastos escolares </c:v>
                      </c:pt>
                      <c:pt idx="3">
                        <c:v>No tienen ninguna barrera</c:v>
                      </c:pt>
                    </c:strCache>
                  </c:strRef>
                </c:cat>
                <c:val>
                  <c:numRef>
                    <c:extLst>
                      <c:ext uri="{02D57815-91ED-43cb-92C2-25804820EDAC}">
                        <c15:formulaRef>
                          <c15:sqref>EDU!$B$30:$B$33</c15:sqref>
                        </c15:formulaRef>
                      </c:ext>
                    </c:extLst>
                    <c:numCache>
                      <c:formatCode>0%</c:formatCode>
                      <c:ptCount val="4"/>
                      <c:pt idx="0">
                        <c:v>1.6400000000000001E-2</c:v>
                      </c:pt>
                      <c:pt idx="1">
                        <c:v>9.5600000000000004E-2</c:v>
                      </c:pt>
                      <c:pt idx="2">
                        <c:v>0.2117</c:v>
                      </c:pt>
                      <c:pt idx="3">
                        <c:v>0.61550000000000005</c:v>
                      </c:pt>
                    </c:numCache>
                  </c:numRef>
                </c:val>
                <c:extLst>
                  <c:ext xmlns:c16="http://schemas.microsoft.com/office/drawing/2014/chart" uri="{C3380CC4-5D6E-409C-BE32-E72D297353CC}">
                    <c16:uniqueId val="{00000001-B91C-44F8-8A14-2570DD04AE79}"/>
                  </c:ext>
                </c:extLst>
              </c15:ser>
            </c15:filteredBarSeries>
          </c:ext>
        </c:extLst>
      </c:barChart>
      <c:catAx>
        <c:axId val="6201079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620111679"/>
        <c:crosses val="autoZero"/>
        <c:auto val="1"/>
        <c:lblAlgn val="ctr"/>
        <c:lblOffset val="100"/>
        <c:noMultiLvlLbl val="0"/>
      </c:catAx>
      <c:valAx>
        <c:axId val="620111679"/>
        <c:scaling>
          <c:orientation val="minMax"/>
          <c:max val="0.60000000000000009"/>
        </c:scaling>
        <c:delete val="0"/>
        <c:axPos val="b"/>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620107935"/>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latin typeface="Leelawadee" panose="020B0502040204020203" pitchFamily="34" charset="-34"/>
          <a:cs typeface="Leelawadee" panose="020B0502040204020203" pitchFamily="34" charset="-34"/>
        </a:defRPr>
      </a:pPr>
      <a:endParaRPr lang="es-CO"/>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1"/>
          <c:spPr>
            <a:solidFill>
              <a:srgbClr val="ACAC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WASH!$A$3:$A$6</c:f>
              <c:strCache>
                <c:ptCount val="4"/>
                <c:pt idx="0">
                  <c:v>De pozo con bomba</c:v>
                </c:pt>
                <c:pt idx="1">
                  <c:v>Agua embotellada o en bolsa</c:v>
                </c:pt>
                <c:pt idx="2">
                  <c:v>De otra fuente por tubería hasta la vivienda</c:v>
                </c:pt>
                <c:pt idx="3">
                  <c:v>De acueducto por tubería hasta la vivienda</c:v>
                </c:pt>
              </c:strCache>
            </c:strRef>
          </c:cat>
          <c:val>
            <c:numRef>
              <c:f>WASH!$C$3:$C$6</c:f>
              <c:numCache>
                <c:formatCode>0\%</c:formatCode>
                <c:ptCount val="4"/>
                <c:pt idx="0">
                  <c:v>3</c:v>
                </c:pt>
                <c:pt idx="1">
                  <c:v>7</c:v>
                </c:pt>
                <c:pt idx="2">
                  <c:v>10</c:v>
                </c:pt>
                <c:pt idx="3">
                  <c:v>81</c:v>
                </c:pt>
              </c:numCache>
            </c:numRef>
          </c:val>
          <c:extLst>
            <c:ext xmlns:c16="http://schemas.microsoft.com/office/drawing/2014/chart" uri="{C3380CC4-5D6E-409C-BE32-E72D297353CC}">
              <c16:uniqueId val="{00000000-460D-4FC1-A8B7-98E466270D77}"/>
            </c:ext>
          </c:extLst>
        </c:ser>
        <c:dLbls>
          <c:dLblPos val="outEnd"/>
          <c:showLegendKey val="0"/>
          <c:showVal val="1"/>
          <c:showCatName val="0"/>
          <c:showSerName val="0"/>
          <c:showPercent val="0"/>
          <c:showBubbleSize val="0"/>
        </c:dLbls>
        <c:gapWidth val="219"/>
        <c:axId val="73881647"/>
        <c:axId val="73860015"/>
        <c:extLst>
          <c:ext xmlns:c15="http://schemas.microsoft.com/office/drawing/2012/chart" uri="{02D57815-91ED-43cb-92C2-25804820EDAC}">
            <c15:filteredBarSeries>
              <c15:ser>
                <c:idx val="0"/>
                <c:order val="0"/>
                <c:spPr>
                  <a:solidFill>
                    <a:srgbClr val="90285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WASH!$A$3:$A$6</c15:sqref>
                        </c15:formulaRef>
                      </c:ext>
                    </c:extLst>
                    <c:strCache>
                      <c:ptCount val="4"/>
                      <c:pt idx="0">
                        <c:v>De pozo con bomba</c:v>
                      </c:pt>
                      <c:pt idx="1">
                        <c:v>Agua embotellada o en bolsa</c:v>
                      </c:pt>
                      <c:pt idx="2">
                        <c:v>De otra fuente por tubería hasta la vivienda</c:v>
                      </c:pt>
                      <c:pt idx="3">
                        <c:v>De acueducto por tubería hasta la vivienda</c:v>
                      </c:pt>
                    </c:strCache>
                  </c:strRef>
                </c:cat>
                <c:val>
                  <c:numRef>
                    <c:extLst>
                      <c:ext uri="{02D57815-91ED-43cb-92C2-25804820EDAC}">
                        <c15:formulaRef>
                          <c15:sqref>WASH!$B$3:$B$6</c15:sqref>
                        </c15:formulaRef>
                      </c:ext>
                    </c:extLst>
                    <c:numCache>
                      <c:formatCode>0\%</c:formatCode>
                      <c:ptCount val="4"/>
                      <c:pt idx="0">
                        <c:v>2</c:v>
                      </c:pt>
                      <c:pt idx="1">
                        <c:v>3</c:v>
                      </c:pt>
                      <c:pt idx="2">
                        <c:v>3</c:v>
                      </c:pt>
                      <c:pt idx="3">
                        <c:v>89</c:v>
                      </c:pt>
                    </c:numCache>
                  </c:numRef>
                </c:val>
                <c:extLst>
                  <c:ext xmlns:c16="http://schemas.microsoft.com/office/drawing/2014/chart" uri="{C3380CC4-5D6E-409C-BE32-E72D297353CC}">
                    <c16:uniqueId val="{00000001-460D-4FC1-A8B7-98E466270D77}"/>
                  </c:ext>
                </c:extLst>
              </c15:ser>
            </c15:filteredBarSeries>
          </c:ext>
        </c:extLst>
      </c:barChart>
      <c:catAx>
        <c:axId val="738816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73860015"/>
        <c:crosses val="autoZero"/>
        <c:auto val="1"/>
        <c:lblAlgn val="ctr"/>
        <c:lblOffset val="100"/>
        <c:noMultiLvlLbl val="0"/>
      </c:catAx>
      <c:valAx>
        <c:axId val="73860015"/>
        <c:scaling>
          <c:orientation val="minMax"/>
        </c:scaling>
        <c:delete val="0"/>
        <c:axPos val="b"/>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73881647"/>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1300">
          <a:latin typeface="Leelawadee" panose="020B0502040204020203" pitchFamily="34" charset="-34"/>
          <a:cs typeface="Leelawadee" panose="020B0502040204020203" pitchFamily="34" charset="-34"/>
        </a:defRPr>
      </a:pPr>
      <a:endParaRPr lang="es-CO"/>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1"/>
          <c:spPr>
            <a:solidFill>
              <a:srgbClr val="ACAC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asistencia!$A$55:$A$58</c:f>
              <c:strCache>
                <c:ptCount val="4"/>
                <c:pt idx="0">
                  <c:v>Bonos, cupones o vouchers</c:v>
                </c:pt>
                <c:pt idx="1">
                  <c:v>Servicios </c:v>
                </c:pt>
                <c:pt idx="2">
                  <c:v>Bienes</c:v>
                </c:pt>
                <c:pt idx="3">
                  <c:v>Dinero</c:v>
                </c:pt>
              </c:strCache>
            </c:strRef>
          </c:cat>
          <c:val>
            <c:numRef>
              <c:f>asistencia!$C$55:$C$58</c:f>
              <c:numCache>
                <c:formatCode>0\%</c:formatCode>
                <c:ptCount val="4"/>
                <c:pt idx="0">
                  <c:v>8</c:v>
                </c:pt>
                <c:pt idx="1">
                  <c:v>8</c:v>
                </c:pt>
                <c:pt idx="2">
                  <c:v>21</c:v>
                </c:pt>
                <c:pt idx="3">
                  <c:v>52</c:v>
                </c:pt>
              </c:numCache>
            </c:numRef>
          </c:val>
          <c:extLst>
            <c:ext xmlns:c16="http://schemas.microsoft.com/office/drawing/2014/chart" uri="{C3380CC4-5D6E-409C-BE32-E72D297353CC}">
              <c16:uniqueId val="{00000000-5274-4CFC-8CE2-6599782EAD6F}"/>
            </c:ext>
          </c:extLst>
        </c:ser>
        <c:dLbls>
          <c:dLblPos val="outEnd"/>
          <c:showLegendKey val="0"/>
          <c:showVal val="1"/>
          <c:showCatName val="0"/>
          <c:showSerName val="0"/>
          <c:showPercent val="0"/>
          <c:showBubbleSize val="0"/>
        </c:dLbls>
        <c:gapWidth val="182"/>
        <c:axId val="620107935"/>
        <c:axId val="620111679"/>
        <c:extLst>
          <c:ext xmlns:c15="http://schemas.microsoft.com/office/drawing/2012/chart" uri="{02D57815-91ED-43cb-92C2-25804820EDAC}">
            <c15:filteredBarSeries>
              <c15:ser>
                <c:idx val="0"/>
                <c:order val="0"/>
                <c:spPr>
                  <a:solidFill>
                    <a:srgbClr val="90285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asistencia!$A$55:$A$58</c15:sqref>
                        </c15:formulaRef>
                      </c:ext>
                    </c:extLst>
                    <c:strCache>
                      <c:ptCount val="4"/>
                      <c:pt idx="0">
                        <c:v>Bonos, cupones o vouchers</c:v>
                      </c:pt>
                      <c:pt idx="1">
                        <c:v>Servicios </c:v>
                      </c:pt>
                      <c:pt idx="2">
                        <c:v>Bienes</c:v>
                      </c:pt>
                      <c:pt idx="3">
                        <c:v>Dinero</c:v>
                      </c:pt>
                    </c:strCache>
                  </c:strRef>
                </c:cat>
                <c:val>
                  <c:numRef>
                    <c:extLst>
                      <c:ext uri="{02D57815-91ED-43cb-92C2-25804820EDAC}">
                        <c15:formulaRef>
                          <c15:sqref>asistencia!$B$55:$B$58</c15:sqref>
                        </c15:formulaRef>
                      </c:ext>
                    </c:extLst>
                    <c:numCache>
                      <c:formatCode>0\%</c:formatCode>
                      <c:ptCount val="4"/>
                      <c:pt idx="0">
                        <c:v>9</c:v>
                      </c:pt>
                      <c:pt idx="1">
                        <c:v>11</c:v>
                      </c:pt>
                      <c:pt idx="2">
                        <c:v>18</c:v>
                      </c:pt>
                      <c:pt idx="3">
                        <c:v>52</c:v>
                      </c:pt>
                    </c:numCache>
                  </c:numRef>
                </c:val>
                <c:extLst>
                  <c:ext xmlns:c16="http://schemas.microsoft.com/office/drawing/2014/chart" uri="{C3380CC4-5D6E-409C-BE32-E72D297353CC}">
                    <c16:uniqueId val="{00000000-61C1-4419-B9C6-8E4E0BC25948}"/>
                  </c:ext>
                </c:extLst>
              </c15:ser>
            </c15:filteredBarSeries>
          </c:ext>
        </c:extLst>
      </c:barChart>
      <c:catAx>
        <c:axId val="6201079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620111679"/>
        <c:crosses val="autoZero"/>
        <c:auto val="1"/>
        <c:lblAlgn val="l"/>
        <c:lblOffset val="100"/>
        <c:noMultiLvlLbl val="0"/>
      </c:catAx>
      <c:valAx>
        <c:axId val="620111679"/>
        <c:scaling>
          <c:orientation val="minMax"/>
        </c:scaling>
        <c:delete val="0"/>
        <c:axPos val="b"/>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620107935"/>
        <c:crosses val="autoZero"/>
        <c:crossBetween val="between"/>
      </c:valAx>
      <c:spPr>
        <a:noFill/>
        <a:ln>
          <a:noFill/>
        </a:ln>
        <a:effectLst/>
      </c:spPr>
    </c:plotArea>
    <c:plotVisOnly val="1"/>
    <c:dispBlanksAs val="gap"/>
    <c:showDLblsOverMax val="0"/>
  </c:chart>
  <c:spPr>
    <a:noFill/>
    <a:ln>
      <a:noFill/>
    </a:ln>
    <a:effectLst/>
  </c:spPr>
  <c:txPr>
    <a:bodyPr/>
    <a:lstStyle/>
    <a:p>
      <a:pPr>
        <a:defRPr sz="1300">
          <a:latin typeface="Leelawadee" panose="020B0502040204020203" pitchFamily="34" charset="-34"/>
          <a:cs typeface="Leelawadee" panose="020B0502040204020203" pitchFamily="34" charset="-34"/>
        </a:defRPr>
      </a:pPr>
      <a:endParaRPr lang="es-CO"/>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401744584767713E-2"/>
          <c:y val="7.1365709449295822E-2"/>
          <c:w val="0.78967355072265233"/>
          <c:h val="0.62453787313283093"/>
        </c:manualLayout>
      </c:layout>
      <c:barChart>
        <c:barDir val="bar"/>
        <c:grouping val="percentStacked"/>
        <c:varyColors val="0"/>
        <c:ser>
          <c:idx val="2"/>
          <c:order val="0"/>
          <c:tx>
            <c:strRef>
              <c:f>asistencia!$A$3</c:f>
              <c:strCache>
                <c:ptCount val="1"/>
                <c:pt idx="0">
                  <c:v>Sí</c:v>
                </c:pt>
              </c:strCache>
            </c:strRef>
          </c:tx>
          <c:spPr>
            <a:solidFill>
              <a:srgbClr val="58585A"/>
            </a:solidFill>
            <a:ln>
              <a:noFill/>
            </a:ln>
            <a:effectLst/>
          </c:spPr>
          <c:invertIfNegative val="0"/>
          <c:dLbls>
            <c:dLbl>
              <c:idx val="0"/>
              <c:layout>
                <c:manualLayout>
                  <c:x val="1.8646255428152528E-3"/>
                  <c:y val="0"/>
                </c:manualLayout>
              </c:layout>
              <c:tx>
                <c:rich>
                  <a:bodyPr/>
                  <a:lstStyle/>
                  <a:p>
                    <a:fld id="{D360D7EB-D729-4FE6-868A-1A020B71FEA6}" type="SERIESNAME">
                      <a:rPr lang="en-US">
                        <a:solidFill>
                          <a:schemeClr val="bg1"/>
                        </a:solidFill>
                      </a:rPr>
                      <a:pPr/>
                      <a:t>[NOMBRE DE LA SERIE]</a:t>
                    </a:fld>
                    <a:r>
                      <a:rPr lang="en-US" baseline="0" dirty="0">
                        <a:solidFill>
                          <a:schemeClr val="bg1"/>
                        </a:solidFill>
                      </a:rPr>
                      <a:t>; </a:t>
                    </a:r>
                    <a:fld id="{5A56A9AD-B52E-43D5-9AE2-74842EA15907}" type="VALUE">
                      <a:rPr lang="en-US" baseline="0">
                        <a:solidFill>
                          <a:schemeClr val="bg1"/>
                        </a:solidFill>
                      </a:rPr>
                      <a:pPr/>
                      <a:t>[VALOR]</a:t>
                    </a:fld>
                    <a:endParaRPr lang="en-US" baseline="0" dirty="0">
                      <a:solidFill>
                        <a:schemeClr val="bg1"/>
                      </a:solidFill>
                    </a:endParaRPr>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25E-45E4-9BDA-CE78C9F056FC}"/>
                </c:ext>
              </c:extLst>
            </c:dLbl>
            <c:spPr>
              <a:noFill/>
              <a:ln>
                <a:noFill/>
              </a:ln>
              <a:effectLst/>
            </c:spPr>
            <c:txPr>
              <a:bodyPr rot="0" spcFirstLastPara="1" vertOverflow="ellipsis" vert="horz" wrap="square" anchor="ctr" anchorCtr="1"/>
              <a:lstStyle/>
              <a:p>
                <a:pPr>
                  <a:defRPr sz="13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
              <c:pt idx="0">
                <c:v>2</c:v>
              </c:pt>
              <c:extLst>
                <c:ext xmlns:c15="http://schemas.microsoft.com/office/drawing/2012/chart" uri="{02D57815-91ED-43cb-92C2-25804820EDAC}">
                  <c15:autoCat val="1"/>
                </c:ext>
              </c:extLst>
            </c:strLit>
          </c:cat>
          <c:val>
            <c:numRef>
              <c:f>asistencia!$C$3</c:f>
              <c:numCache>
                <c:formatCode>0\%</c:formatCode>
                <c:ptCount val="1"/>
                <c:pt idx="0">
                  <c:v>11</c:v>
                </c:pt>
              </c:numCache>
              <c:extLst/>
            </c:numRef>
          </c:val>
          <c:extLst>
            <c:ext xmlns:c16="http://schemas.microsoft.com/office/drawing/2014/chart" uri="{C3380CC4-5D6E-409C-BE32-E72D297353CC}">
              <c16:uniqueId val="{00000000-CE3C-4B3F-A328-7747130FC255}"/>
            </c:ext>
          </c:extLst>
        </c:ser>
        <c:ser>
          <c:idx val="0"/>
          <c:order val="1"/>
          <c:tx>
            <c:strRef>
              <c:f>asistencia!$A$4</c:f>
              <c:strCache>
                <c:ptCount val="1"/>
                <c:pt idx="0">
                  <c:v>No</c:v>
                </c:pt>
              </c:strCache>
            </c:strRef>
          </c:tx>
          <c:spPr>
            <a:solidFill>
              <a:srgbClr val="ACACAD"/>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
              <c:pt idx="0">
                <c:v>2</c:v>
              </c:pt>
              <c:extLst>
                <c:ext xmlns:c15="http://schemas.microsoft.com/office/drawing/2012/chart" uri="{02D57815-91ED-43cb-92C2-25804820EDAC}">
                  <c15:autoCat val="1"/>
                </c:ext>
              </c:extLst>
            </c:strLit>
          </c:cat>
          <c:val>
            <c:numRef>
              <c:f>asistencia!$C$4</c:f>
              <c:numCache>
                <c:formatCode>0\%</c:formatCode>
                <c:ptCount val="1"/>
                <c:pt idx="0">
                  <c:v>88</c:v>
                </c:pt>
              </c:numCache>
              <c:extLst/>
            </c:numRef>
          </c:val>
          <c:extLst>
            <c:ext xmlns:c16="http://schemas.microsoft.com/office/drawing/2014/chart" uri="{C3380CC4-5D6E-409C-BE32-E72D297353CC}">
              <c16:uniqueId val="{00000001-CE3C-4B3F-A328-7747130FC255}"/>
            </c:ext>
          </c:extLst>
        </c:ser>
        <c:dLbls>
          <c:dLblPos val="ctr"/>
          <c:showLegendKey val="0"/>
          <c:showVal val="1"/>
          <c:showCatName val="0"/>
          <c:showSerName val="0"/>
          <c:showPercent val="0"/>
          <c:showBubbleSize val="0"/>
        </c:dLbls>
        <c:gapWidth val="150"/>
        <c:overlap val="100"/>
        <c:axId val="950042831"/>
        <c:axId val="950051983"/>
      </c:barChart>
      <c:catAx>
        <c:axId val="950042831"/>
        <c:scaling>
          <c:orientation val="minMax"/>
        </c:scaling>
        <c:delete val="1"/>
        <c:axPos val="l"/>
        <c:numFmt formatCode="General" sourceLinked="1"/>
        <c:majorTickMark val="none"/>
        <c:minorTickMark val="none"/>
        <c:tickLblPos val="nextTo"/>
        <c:crossAx val="950051983"/>
        <c:crosses val="autoZero"/>
        <c:auto val="1"/>
        <c:lblAlgn val="ctr"/>
        <c:lblOffset val="100"/>
        <c:noMultiLvlLbl val="0"/>
      </c:catAx>
      <c:valAx>
        <c:axId val="950051983"/>
        <c:scaling>
          <c:orientation val="minMax"/>
        </c:scaling>
        <c:delete val="0"/>
        <c:axPos val="b"/>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950042831"/>
        <c:crosses val="autoZero"/>
        <c:crossBetween val="between"/>
      </c:valAx>
      <c:spPr>
        <a:noFill/>
        <a:ln>
          <a:noFill/>
        </a:ln>
        <a:effectLst/>
      </c:spPr>
    </c:plotArea>
    <c:plotVisOnly val="1"/>
    <c:dispBlanksAs val="gap"/>
    <c:showDLblsOverMax val="0"/>
  </c:chart>
  <c:spPr>
    <a:noFill/>
    <a:ln>
      <a:noFill/>
    </a:ln>
    <a:effectLst/>
  </c:spPr>
  <c:txPr>
    <a:bodyPr/>
    <a:lstStyle/>
    <a:p>
      <a:pPr>
        <a:defRPr sz="1300">
          <a:latin typeface="Leelawadee" panose="020B0502040204020203" pitchFamily="34" charset="-34"/>
          <a:cs typeface="Leelawadee" panose="020B0502040204020203" pitchFamily="34" charset="-34"/>
        </a:defRPr>
      </a:pPr>
      <a:endParaRPr lang="es-CO"/>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asistencia!$A$19:$A$22</c:f>
              <c:strCache>
                <c:ptCount val="4"/>
                <c:pt idx="0">
                  <c:v>Empleo</c:v>
                </c:pt>
                <c:pt idx="1">
                  <c:v>Comida</c:v>
                </c:pt>
                <c:pt idx="2">
                  <c:v>Apoyo para el alojamiento</c:v>
                </c:pt>
                <c:pt idx="3">
                  <c:v>Atención médica</c:v>
                </c:pt>
              </c:strCache>
            </c:strRef>
          </c:cat>
          <c:val>
            <c:numRef>
              <c:f>asistencia!$C$19:$C$22</c:f>
              <c:numCache>
                <c:formatCode>0\%</c:formatCode>
                <c:ptCount val="4"/>
                <c:pt idx="0">
                  <c:v>84</c:v>
                </c:pt>
                <c:pt idx="1">
                  <c:v>84</c:v>
                </c:pt>
                <c:pt idx="2">
                  <c:v>47</c:v>
                </c:pt>
                <c:pt idx="3">
                  <c:v>10</c:v>
                </c:pt>
              </c:numCache>
            </c:numRef>
          </c:val>
          <c:extLst>
            <c:ext xmlns:c16="http://schemas.microsoft.com/office/drawing/2014/chart" uri="{C3380CC4-5D6E-409C-BE32-E72D297353CC}">
              <c16:uniqueId val="{00000000-65AD-4558-93ED-962539EF1DB1}"/>
            </c:ext>
          </c:extLst>
        </c:ser>
        <c:dLbls>
          <c:dLblPos val="outEnd"/>
          <c:showLegendKey val="0"/>
          <c:showVal val="1"/>
          <c:showCatName val="0"/>
          <c:showSerName val="0"/>
          <c:showPercent val="0"/>
          <c:showBubbleSize val="0"/>
        </c:dLbls>
        <c:gapWidth val="219"/>
        <c:overlap val="-27"/>
        <c:axId val="73881647"/>
        <c:axId val="73860015"/>
        <c:extLst>
          <c:ext xmlns:c15="http://schemas.microsoft.com/office/drawing/2012/chart" uri="{02D57815-91ED-43cb-92C2-25804820EDAC}">
            <c15:filteredBarSeries>
              <c15:ser>
                <c:idx val="0"/>
                <c:order val="0"/>
                <c:spPr>
                  <a:solidFill>
                    <a:srgbClr val="90285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asistencia!$A$19:$A$22</c15:sqref>
                        </c15:formulaRef>
                      </c:ext>
                    </c:extLst>
                    <c:strCache>
                      <c:ptCount val="4"/>
                      <c:pt idx="0">
                        <c:v>Empleo</c:v>
                      </c:pt>
                      <c:pt idx="1">
                        <c:v>Comida</c:v>
                      </c:pt>
                      <c:pt idx="2">
                        <c:v>Apoyo para el alojamiento</c:v>
                      </c:pt>
                      <c:pt idx="3">
                        <c:v>Atención médica</c:v>
                      </c:pt>
                    </c:strCache>
                  </c:strRef>
                </c:cat>
                <c:val>
                  <c:numRef>
                    <c:extLst>
                      <c:ext uri="{02D57815-91ED-43cb-92C2-25804820EDAC}">
                        <c15:formulaRef>
                          <c15:sqref>asistencia!$B$19:$B$22</c15:sqref>
                        </c15:formulaRef>
                      </c:ext>
                    </c:extLst>
                    <c:numCache>
                      <c:formatCode>0\%</c:formatCode>
                      <c:ptCount val="4"/>
                      <c:pt idx="0">
                        <c:v>65</c:v>
                      </c:pt>
                      <c:pt idx="1">
                        <c:v>68</c:v>
                      </c:pt>
                      <c:pt idx="2">
                        <c:v>47</c:v>
                      </c:pt>
                    </c:numCache>
                  </c:numRef>
                </c:val>
                <c:extLst>
                  <c:ext xmlns:c16="http://schemas.microsoft.com/office/drawing/2014/chart" uri="{C3380CC4-5D6E-409C-BE32-E72D297353CC}">
                    <c16:uniqueId val="{00000001-65AD-4558-93ED-962539EF1DB1}"/>
                  </c:ext>
                </c:extLst>
              </c15:ser>
            </c15:filteredBarSeries>
          </c:ext>
        </c:extLst>
      </c:barChart>
      <c:catAx>
        <c:axId val="73881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73860015"/>
        <c:crosses val="autoZero"/>
        <c:auto val="1"/>
        <c:lblAlgn val="ctr"/>
        <c:lblOffset val="100"/>
        <c:noMultiLvlLbl val="0"/>
      </c:catAx>
      <c:valAx>
        <c:axId val="73860015"/>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73881647"/>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1300">
          <a:latin typeface="Leelawadee" panose="020B0502040204020203" pitchFamily="34" charset="-34"/>
          <a:cs typeface="Leelawadee" panose="020B0502040204020203" pitchFamily="34" charset="-34"/>
        </a:defRPr>
      </a:pPr>
      <a:endParaRPr lang="es-CO"/>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GIFMM1!$B$46</c:f>
              <c:strCache>
                <c:ptCount val="1"/>
                <c:pt idx="0">
                  <c:v>Mínimo</c:v>
                </c:pt>
              </c:strCache>
            </c:strRef>
          </c:tx>
          <c:spPr>
            <a:solidFill>
              <a:srgbClr val="E6E6E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GIFMM1!$B$47</c:f>
              <c:numCache>
                <c:formatCode>0%</c:formatCode>
                <c:ptCount val="1"/>
                <c:pt idx="0">
                  <c:v>0.03</c:v>
                </c:pt>
              </c:numCache>
            </c:numRef>
          </c:val>
          <c:extLst>
            <c:ext xmlns:c16="http://schemas.microsoft.com/office/drawing/2014/chart" uri="{C3380CC4-5D6E-409C-BE32-E72D297353CC}">
              <c16:uniqueId val="{00000000-0EFA-4D23-9E0C-00EABF698E29}"/>
            </c:ext>
          </c:extLst>
        </c:ser>
        <c:ser>
          <c:idx val="1"/>
          <c:order val="1"/>
          <c:tx>
            <c:strRef>
              <c:f>GIFMM1!$C$46</c:f>
              <c:strCache>
                <c:ptCount val="1"/>
                <c:pt idx="0">
                  <c:v>Estrés</c:v>
                </c:pt>
              </c:strCache>
            </c:strRef>
          </c:tx>
          <c:spPr>
            <a:solidFill>
              <a:srgbClr val="A5A5A5"/>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GIFMM1!$C$47</c:f>
              <c:numCache>
                <c:formatCode>0%</c:formatCode>
                <c:ptCount val="1"/>
                <c:pt idx="0">
                  <c:v>0.28999999999999998</c:v>
                </c:pt>
              </c:numCache>
            </c:numRef>
          </c:val>
          <c:extLst>
            <c:ext xmlns:c16="http://schemas.microsoft.com/office/drawing/2014/chart" uri="{C3380CC4-5D6E-409C-BE32-E72D297353CC}">
              <c16:uniqueId val="{00000001-0EFA-4D23-9E0C-00EABF698E29}"/>
            </c:ext>
          </c:extLst>
        </c:ser>
        <c:ser>
          <c:idx val="2"/>
          <c:order val="2"/>
          <c:tx>
            <c:strRef>
              <c:f>GIFMM1!$D$46</c:f>
              <c:strCache>
                <c:ptCount val="1"/>
                <c:pt idx="0">
                  <c:v>Severo</c:v>
                </c:pt>
              </c:strCache>
            </c:strRef>
          </c:tx>
          <c:spPr>
            <a:solidFill>
              <a:srgbClr val="FBD5D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GIFMM1!$D$47</c:f>
              <c:numCache>
                <c:formatCode>0%</c:formatCode>
                <c:ptCount val="1"/>
                <c:pt idx="0">
                  <c:v>0.52</c:v>
                </c:pt>
              </c:numCache>
            </c:numRef>
          </c:val>
          <c:extLst>
            <c:ext xmlns:c16="http://schemas.microsoft.com/office/drawing/2014/chart" uri="{C3380CC4-5D6E-409C-BE32-E72D297353CC}">
              <c16:uniqueId val="{00000002-0EFA-4D23-9E0C-00EABF698E29}"/>
            </c:ext>
          </c:extLst>
        </c:ser>
        <c:ser>
          <c:idx val="3"/>
          <c:order val="3"/>
          <c:tx>
            <c:strRef>
              <c:f>GIFMM1!$E$46</c:f>
              <c:strCache>
                <c:ptCount val="1"/>
                <c:pt idx="0">
                  <c:v>Extremo</c:v>
                </c:pt>
              </c:strCache>
            </c:strRef>
          </c:tx>
          <c:spPr>
            <a:solidFill>
              <a:srgbClr val="F7ACA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GIFMM1!$E$47</c:f>
              <c:numCache>
                <c:formatCode>0%</c:formatCode>
                <c:ptCount val="1"/>
                <c:pt idx="0">
                  <c:v>0.09</c:v>
                </c:pt>
              </c:numCache>
            </c:numRef>
          </c:val>
          <c:extLst>
            <c:ext xmlns:c16="http://schemas.microsoft.com/office/drawing/2014/chart" uri="{C3380CC4-5D6E-409C-BE32-E72D297353CC}">
              <c16:uniqueId val="{00000003-0EFA-4D23-9E0C-00EABF698E29}"/>
            </c:ext>
          </c:extLst>
        </c:ser>
        <c:ser>
          <c:idx val="4"/>
          <c:order val="4"/>
          <c:tx>
            <c:strRef>
              <c:f>GIFMM1!$F$46</c:f>
              <c:strCache>
                <c:ptCount val="1"/>
                <c:pt idx="0">
                  <c:v>Extremo+</c:v>
                </c:pt>
              </c:strCache>
            </c:strRef>
          </c:tx>
          <c:spPr>
            <a:solidFill>
              <a:srgbClr val="EE5859"/>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GIFMM1!$F$47</c:f>
              <c:numCache>
                <c:formatCode>0%</c:formatCode>
                <c:ptCount val="1"/>
                <c:pt idx="0">
                  <c:v>7.0000000000000007E-2</c:v>
                </c:pt>
              </c:numCache>
            </c:numRef>
          </c:val>
          <c:extLst>
            <c:ext xmlns:c16="http://schemas.microsoft.com/office/drawing/2014/chart" uri="{C3380CC4-5D6E-409C-BE32-E72D297353CC}">
              <c16:uniqueId val="{00000005-0EFA-4D23-9E0C-00EABF698E29}"/>
            </c:ext>
          </c:extLst>
        </c:ser>
        <c:dLbls>
          <c:dLblPos val="ctr"/>
          <c:showLegendKey val="0"/>
          <c:showVal val="1"/>
          <c:showCatName val="0"/>
          <c:showSerName val="0"/>
          <c:showPercent val="0"/>
          <c:showBubbleSize val="0"/>
        </c:dLbls>
        <c:gapWidth val="150"/>
        <c:overlap val="100"/>
        <c:axId val="1389317983"/>
        <c:axId val="1389332127"/>
      </c:barChart>
      <c:catAx>
        <c:axId val="1389317983"/>
        <c:scaling>
          <c:orientation val="minMax"/>
        </c:scaling>
        <c:delete val="1"/>
        <c:axPos val="l"/>
        <c:numFmt formatCode="General" sourceLinked="1"/>
        <c:majorTickMark val="none"/>
        <c:minorTickMark val="none"/>
        <c:tickLblPos val="nextTo"/>
        <c:crossAx val="1389332127"/>
        <c:crosses val="autoZero"/>
        <c:auto val="1"/>
        <c:lblAlgn val="ctr"/>
        <c:lblOffset val="100"/>
        <c:noMultiLvlLbl val="0"/>
      </c:catAx>
      <c:valAx>
        <c:axId val="1389332127"/>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1389317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legend>
    <c:plotVisOnly val="1"/>
    <c:dispBlanksAs val="gap"/>
    <c:showDLblsOverMax val="0"/>
  </c:chart>
  <c:spPr>
    <a:noFill/>
    <a:ln>
      <a:noFill/>
    </a:ln>
    <a:effectLst/>
  </c:spPr>
  <c:txPr>
    <a:bodyPr/>
    <a:lstStyle/>
    <a:p>
      <a:pPr>
        <a:defRPr sz="1100">
          <a:latin typeface="Leelawadee" panose="020B0502040204020203" pitchFamily="34" charset="-34"/>
          <a:cs typeface="Leelawadee" panose="020B0502040204020203" pitchFamily="34" charset="-34"/>
        </a:defRPr>
      </a:pPr>
      <a:endParaRPr lang="es-CO"/>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COlre!$B$13</c:f>
              <c:strCache>
                <c:ptCount val="1"/>
                <c:pt idx="0">
                  <c:v>Mínimo</c:v>
                </c:pt>
              </c:strCache>
            </c:strRef>
          </c:tx>
          <c:spPr>
            <a:solidFill>
              <a:srgbClr val="E6E6E6"/>
            </a:solidFill>
            <a:ln>
              <a:noFill/>
            </a:ln>
            <a:effectLst/>
          </c:spPr>
          <c:invertIfNegative val="0"/>
          <c:dLbls>
            <c:dLbl>
              <c:idx val="0"/>
              <c:layout>
                <c:manualLayout>
                  <c:x val="5.8055417781871623E-3"/>
                  <c:y val="-0.219384252574038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1D-481A-A89B-CAD630F9AE12}"/>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COlre!$B$14</c:f>
              <c:numCache>
                <c:formatCode>0%</c:formatCode>
                <c:ptCount val="1"/>
                <c:pt idx="0">
                  <c:v>0.21</c:v>
                </c:pt>
              </c:numCache>
            </c:numRef>
          </c:val>
          <c:extLst>
            <c:ext xmlns:c16="http://schemas.microsoft.com/office/drawing/2014/chart" uri="{C3380CC4-5D6E-409C-BE32-E72D297353CC}">
              <c16:uniqueId val="{00000000-7397-4928-878D-1E881D803D03}"/>
            </c:ext>
          </c:extLst>
        </c:ser>
        <c:ser>
          <c:idx val="1"/>
          <c:order val="1"/>
          <c:tx>
            <c:strRef>
              <c:f>COlre!$C$13</c:f>
              <c:strCache>
                <c:ptCount val="1"/>
                <c:pt idx="0">
                  <c:v>Estrés</c:v>
                </c:pt>
              </c:strCache>
            </c:strRef>
          </c:tx>
          <c:spPr>
            <a:solidFill>
              <a:srgbClr val="A5A5A5"/>
            </a:solidFill>
            <a:ln>
              <a:noFill/>
            </a:ln>
            <a:effectLst/>
          </c:spPr>
          <c:invertIfNegative val="0"/>
          <c:dLbls>
            <c:dLbl>
              <c:idx val="0"/>
              <c:layout>
                <c:manualLayout>
                  <c:x val="1.1611083556374325E-2"/>
                  <c:y val="-0.219384252574038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1D-481A-A89B-CAD630F9AE12}"/>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COlre!$C$14</c:f>
              <c:numCache>
                <c:formatCode>0%</c:formatCode>
                <c:ptCount val="1"/>
                <c:pt idx="0">
                  <c:v>0.37</c:v>
                </c:pt>
              </c:numCache>
            </c:numRef>
          </c:val>
          <c:extLst>
            <c:ext xmlns:c16="http://schemas.microsoft.com/office/drawing/2014/chart" uri="{C3380CC4-5D6E-409C-BE32-E72D297353CC}">
              <c16:uniqueId val="{00000001-7397-4928-878D-1E881D803D03}"/>
            </c:ext>
          </c:extLst>
        </c:ser>
        <c:ser>
          <c:idx val="2"/>
          <c:order val="2"/>
          <c:tx>
            <c:strRef>
              <c:f>COlre!$D$13</c:f>
              <c:strCache>
                <c:ptCount val="1"/>
                <c:pt idx="0">
                  <c:v>Severo</c:v>
                </c:pt>
              </c:strCache>
            </c:strRef>
          </c:tx>
          <c:spPr>
            <a:solidFill>
              <a:srgbClr val="FDEBEB"/>
            </a:solidFill>
            <a:ln>
              <a:noFill/>
            </a:ln>
            <a:effectLst/>
          </c:spPr>
          <c:invertIfNegative val="0"/>
          <c:dLbls>
            <c:dLbl>
              <c:idx val="0"/>
              <c:layout>
                <c:manualLayout>
                  <c:x val="0"/>
                  <c:y val="-0.219384252574038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1D-481A-A89B-CAD630F9AE12}"/>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COlre!$D$14</c:f>
              <c:numCache>
                <c:formatCode>0%</c:formatCode>
                <c:ptCount val="1"/>
                <c:pt idx="0">
                  <c:v>0.42</c:v>
                </c:pt>
              </c:numCache>
            </c:numRef>
          </c:val>
          <c:extLst>
            <c:ext xmlns:c16="http://schemas.microsoft.com/office/drawing/2014/chart" uri="{C3380CC4-5D6E-409C-BE32-E72D297353CC}">
              <c16:uniqueId val="{00000002-7397-4928-878D-1E881D803D03}"/>
            </c:ext>
          </c:extLst>
        </c:ser>
        <c:dLbls>
          <c:dLblPos val="ctr"/>
          <c:showLegendKey val="0"/>
          <c:showVal val="1"/>
          <c:showCatName val="0"/>
          <c:showSerName val="0"/>
          <c:showPercent val="0"/>
          <c:showBubbleSize val="0"/>
        </c:dLbls>
        <c:gapWidth val="150"/>
        <c:overlap val="100"/>
        <c:axId val="1389317983"/>
        <c:axId val="1389332127"/>
      </c:barChart>
      <c:catAx>
        <c:axId val="1389317983"/>
        <c:scaling>
          <c:orientation val="minMax"/>
        </c:scaling>
        <c:delete val="1"/>
        <c:axPos val="l"/>
        <c:numFmt formatCode="General" sourceLinked="1"/>
        <c:majorTickMark val="none"/>
        <c:minorTickMark val="none"/>
        <c:tickLblPos val="nextTo"/>
        <c:crossAx val="1389332127"/>
        <c:crosses val="autoZero"/>
        <c:auto val="1"/>
        <c:lblAlgn val="ctr"/>
        <c:lblOffset val="100"/>
        <c:noMultiLvlLbl val="0"/>
      </c:catAx>
      <c:valAx>
        <c:axId val="1389332127"/>
        <c:scaling>
          <c:orientation val="minMax"/>
        </c:scaling>
        <c:delete val="1"/>
        <c:axPos val="b"/>
        <c:numFmt formatCode="0%" sourceLinked="1"/>
        <c:majorTickMark val="none"/>
        <c:minorTickMark val="none"/>
        <c:tickLblPos val="nextTo"/>
        <c:crossAx val="1389317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legend>
    <c:plotVisOnly val="1"/>
    <c:dispBlanksAs val="gap"/>
    <c:showDLblsOverMax val="0"/>
  </c:chart>
  <c:spPr>
    <a:noFill/>
    <a:ln>
      <a:noFill/>
    </a:ln>
    <a:effectLst/>
  </c:spPr>
  <c:txPr>
    <a:bodyPr/>
    <a:lstStyle/>
    <a:p>
      <a:pPr>
        <a:defRPr sz="1100">
          <a:latin typeface="Leelawadee" panose="020B0502040204020203" pitchFamily="34" charset="-34"/>
          <a:cs typeface="Leelawadee" panose="020B0502040204020203" pitchFamily="34" charset="-34"/>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ACAC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demo!$A$112:$A$116</c:f>
              <c:strCache>
                <c:ptCount val="5"/>
                <c:pt idx="0">
                  <c:v>Confrontaciones armadas</c:v>
                </c:pt>
                <c:pt idx="1">
                  <c:v>Desastres naturales</c:v>
                </c:pt>
                <c:pt idx="2">
                  <c:v>Desalojo forzado</c:v>
                </c:pt>
                <c:pt idx="3">
                  <c:v>Amenazas de violencia</c:v>
                </c:pt>
                <c:pt idx="4">
                  <c:v>Buscando mejores oportunidades</c:v>
                </c:pt>
              </c:strCache>
            </c:strRef>
          </c:cat>
          <c:val>
            <c:numRef>
              <c:f>demo!$B$112:$B$116</c:f>
              <c:numCache>
                <c:formatCode>0%</c:formatCode>
                <c:ptCount val="5"/>
                <c:pt idx="0">
                  <c:v>0.06</c:v>
                </c:pt>
                <c:pt idx="1">
                  <c:v>7.0000000000000007E-2</c:v>
                </c:pt>
                <c:pt idx="2">
                  <c:v>0.17</c:v>
                </c:pt>
                <c:pt idx="3">
                  <c:v>0.22</c:v>
                </c:pt>
                <c:pt idx="4">
                  <c:v>0.6</c:v>
                </c:pt>
              </c:numCache>
            </c:numRef>
          </c:val>
          <c:extLst>
            <c:ext xmlns:c16="http://schemas.microsoft.com/office/drawing/2014/chart" uri="{C3380CC4-5D6E-409C-BE32-E72D297353CC}">
              <c16:uniqueId val="{00000000-3940-4D74-A8FC-DC71B2915D57}"/>
            </c:ext>
          </c:extLst>
        </c:ser>
        <c:dLbls>
          <c:showLegendKey val="0"/>
          <c:showVal val="0"/>
          <c:showCatName val="0"/>
          <c:showSerName val="0"/>
          <c:showPercent val="0"/>
          <c:showBubbleSize val="0"/>
        </c:dLbls>
        <c:gapWidth val="182"/>
        <c:axId val="135195199"/>
        <c:axId val="135201855"/>
      </c:barChart>
      <c:catAx>
        <c:axId val="1351951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135201855"/>
        <c:crosses val="autoZero"/>
        <c:auto val="1"/>
        <c:lblAlgn val="ctr"/>
        <c:lblOffset val="100"/>
        <c:noMultiLvlLbl val="0"/>
      </c:catAx>
      <c:valAx>
        <c:axId val="13520185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1351951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Leelawadee" panose="020B0502040204020203" pitchFamily="34" charset="-34"/>
          <a:cs typeface="Leelawadee" panose="020B0502040204020203" pitchFamily="34" charset="-34"/>
        </a:defRPr>
      </a:pPr>
      <a:endParaRPr lang="es-CO"/>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COlre!$B$4</c:f>
              <c:strCache>
                <c:ptCount val="1"/>
                <c:pt idx="0">
                  <c:v>Mínimo</c:v>
                </c:pt>
              </c:strCache>
            </c:strRef>
          </c:tx>
          <c:spPr>
            <a:solidFill>
              <a:srgbClr val="E6E6E6"/>
            </a:solidFill>
            <a:ln>
              <a:noFill/>
            </a:ln>
            <a:effectLst/>
          </c:spPr>
          <c:invertIfNegative val="0"/>
          <c:dLbls>
            <c:dLbl>
              <c:idx val="0"/>
              <c:layout>
                <c:manualLayout>
                  <c:x val="-1.3304212883609723E-17"/>
                  <c:y val="-0.2031335671981835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92-4C8B-A605-B920E0E73AFB}"/>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COlre!$B$5</c:f>
              <c:numCache>
                <c:formatCode>0%</c:formatCode>
                <c:ptCount val="1"/>
                <c:pt idx="0">
                  <c:v>0.13</c:v>
                </c:pt>
              </c:numCache>
            </c:numRef>
          </c:val>
          <c:extLst>
            <c:ext xmlns:c16="http://schemas.microsoft.com/office/drawing/2014/chart" uri="{C3380CC4-5D6E-409C-BE32-E72D297353CC}">
              <c16:uniqueId val="{00000000-F55C-4C63-AD38-84832D52FEA4}"/>
            </c:ext>
          </c:extLst>
        </c:ser>
        <c:ser>
          <c:idx val="1"/>
          <c:order val="1"/>
          <c:tx>
            <c:strRef>
              <c:f>COlre!$C$4</c:f>
              <c:strCache>
                <c:ptCount val="1"/>
                <c:pt idx="0">
                  <c:v>Estrés</c:v>
                </c:pt>
              </c:strCache>
            </c:strRef>
          </c:tx>
          <c:spPr>
            <a:solidFill>
              <a:srgbClr val="A5A5A5"/>
            </a:solidFill>
            <a:ln>
              <a:noFill/>
            </a:ln>
            <a:effectLst/>
          </c:spPr>
          <c:invertIfNegative val="0"/>
          <c:dLbls>
            <c:dLbl>
              <c:idx val="0"/>
              <c:layout>
                <c:manualLayout>
                  <c:x val="-8.7083126672807439E-3"/>
                  <c:y val="-0.219384252574038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92-4C8B-A605-B920E0E73AFB}"/>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COlre!$C$5</c:f>
              <c:numCache>
                <c:formatCode>0%</c:formatCode>
                <c:ptCount val="1"/>
                <c:pt idx="0">
                  <c:v>0.65</c:v>
                </c:pt>
              </c:numCache>
            </c:numRef>
          </c:val>
          <c:extLst>
            <c:ext xmlns:c16="http://schemas.microsoft.com/office/drawing/2014/chart" uri="{C3380CC4-5D6E-409C-BE32-E72D297353CC}">
              <c16:uniqueId val="{00000001-F55C-4C63-AD38-84832D52FEA4}"/>
            </c:ext>
          </c:extLst>
        </c:ser>
        <c:ser>
          <c:idx val="2"/>
          <c:order val="2"/>
          <c:tx>
            <c:strRef>
              <c:f>COlre!$D$4</c:f>
              <c:strCache>
                <c:ptCount val="1"/>
                <c:pt idx="0">
                  <c:v>Severo</c:v>
                </c:pt>
              </c:strCache>
            </c:strRef>
          </c:tx>
          <c:spPr>
            <a:solidFill>
              <a:srgbClr val="FDEBEB"/>
            </a:solidFill>
            <a:ln>
              <a:noFill/>
            </a:ln>
            <a:effectLst/>
          </c:spPr>
          <c:invertIfNegative val="0"/>
          <c:dLbls>
            <c:dLbl>
              <c:idx val="0"/>
              <c:layout>
                <c:manualLayout>
                  <c:x val="-1.1611083556374325E-2"/>
                  <c:y val="-0.219384252574038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392-4C8B-A605-B920E0E73AFB}"/>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COlre!$D$5</c:f>
              <c:numCache>
                <c:formatCode>0%</c:formatCode>
                <c:ptCount val="1"/>
                <c:pt idx="0">
                  <c:v>0.2</c:v>
                </c:pt>
              </c:numCache>
            </c:numRef>
          </c:val>
          <c:extLst>
            <c:ext xmlns:c16="http://schemas.microsoft.com/office/drawing/2014/chart" uri="{C3380CC4-5D6E-409C-BE32-E72D297353CC}">
              <c16:uniqueId val="{00000002-F55C-4C63-AD38-84832D52FEA4}"/>
            </c:ext>
          </c:extLst>
        </c:ser>
        <c:ser>
          <c:idx val="3"/>
          <c:order val="3"/>
          <c:tx>
            <c:strRef>
              <c:f>COlre!$E$4</c:f>
              <c:strCache>
                <c:ptCount val="1"/>
                <c:pt idx="0">
                  <c:v>Extremo</c:v>
                </c:pt>
              </c:strCache>
            </c:strRef>
          </c:tx>
          <c:spPr>
            <a:solidFill>
              <a:srgbClr val="F7ACAC"/>
            </a:solidFill>
            <a:ln>
              <a:noFill/>
            </a:ln>
            <a:effectLst/>
          </c:spPr>
          <c:invertIfNegative val="0"/>
          <c:dLbls>
            <c:delete val="1"/>
          </c:dLbls>
          <c:val>
            <c:numRef>
              <c:f>COlre!$E$5</c:f>
              <c:numCache>
                <c:formatCode>0%</c:formatCode>
                <c:ptCount val="1"/>
                <c:pt idx="0">
                  <c:v>0</c:v>
                </c:pt>
              </c:numCache>
            </c:numRef>
          </c:val>
          <c:extLst>
            <c:ext xmlns:c16="http://schemas.microsoft.com/office/drawing/2014/chart" uri="{C3380CC4-5D6E-409C-BE32-E72D297353CC}">
              <c16:uniqueId val="{00000003-F55C-4C63-AD38-84832D52FEA4}"/>
            </c:ext>
          </c:extLst>
        </c:ser>
        <c:ser>
          <c:idx val="4"/>
          <c:order val="4"/>
          <c:tx>
            <c:strRef>
              <c:f>COlre!$F$4</c:f>
              <c:strCache>
                <c:ptCount val="1"/>
                <c:pt idx="0">
                  <c:v>Extremo+</c:v>
                </c:pt>
              </c:strCache>
            </c:strRef>
          </c:tx>
          <c:spPr>
            <a:solidFill>
              <a:srgbClr val="EE5859"/>
            </a:solidFill>
            <a:ln>
              <a:noFill/>
            </a:ln>
            <a:effectLst/>
          </c:spPr>
          <c:invertIfNegative val="0"/>
          <c:dLbls>
            <c:dLbl>
              <c:idx val="0"/>
              <c:layout>
                <c:manualLayout>
                  <c:x val="5.1088767648047031E-3"/>
                  <c:y val="-0.219384252574038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5C-4C63-AD38-84832D52FEA4}"/>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COlre!$F$5</c:f>
              <c:numCache>
                <c:formatCode>0%</c:formatCode>
                <c:ptCount val="1"/>
                <c:pt idx="0">
                  <c:v>0.02</c:v>
                </c:pt>
              </c:numCache>
            </c:numRef>
          </c:val>
          <c:extLst>
            <c:ext xmlns:c16="http://schemas.microsoft.com/office/drawing/2014/chart" uri="{C3380CC4-5D6E-409C-BE32-E72D297353CC}">
              <c16:uniqueId val="{00000005-F55C-4C63-AD38-84832D52FEA4}"/>
            </c:ext>
          </c:extLst>
        </c:ser>
        <c:dLbls>
          <c:dLblPos val="ctr"/>
          <c:showLegendKey val="0"/>
          <c:showVal val="1"/>
          <c:showCatName val="0"/>
          <c:showSerName val="0"/>
          <c:showPercent val="0"/>
          <c:showBubbleSize val="0"/>
        </c:dLbls>
        <c:gapWidth val="150"/>
        <c:overlap val="100"/>
        <c:axId val="1389317983"/>
        <c:axId val="1389332127"/>
      </c:barChart>
      <c:catAx>
        <c:axId val="1389317983"/>
        <c:scaling>
          <c:orientation val="minMax"/>
        </c:scaling>
        <c:delete val="1"/>
        <c:axPos val="l"/>
        <c:numFmt formatCode="General" sourceLinked="1"/>
        <c:majorTickMark val="none"/>
        <c:minorTickMark val="none"/>
        <c:tickLblPos val="nextTo"/>
        <c:crossAx val="1389332127"/>
        <c:crosses val="autoZero"/>
        <c:auto val="1"/>
        <c:lblAlgn val="ctr"/>
        <c:lblOffset val="100"/>
        <c:noMultiLvlLbl val="0"/>
      </c:catAx>
      <c:valAx>
        <c:axId val="1389332127"/>
        <c:scaling>
          <c:orientation val="minMax"/>
        </c:scaling>
        <c:delete val="1"/>
        <c:axPos val="b"/>
        <c:numFmt formatCode="0%" sourceLinked="1"/>
        <c:majorTickMark val="none"/>
        <c:minorTickMark val="none"/>
        <c:tickLblPos val="nextTo"/>
        <c:crossAx val="1389317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legend>
    <c:plotVisOnly val="1"/>
    <c:dispBlanksAs val="gap"/>
    <c:showDLblsOverMax val="0"/>
  </c:chart>
  <c:spPr>
    <a:noFill/>
    <a:ln>
      <a:noFill/>
    </a:ln>
    <a:effectLst/>
  </c:spPr>
  <c:txPr>
    <a:bodyPr/>
    <a:lstStyle/>
    <a:p>
      <a:pPr>
        <a:defRPr sz="1100">
          <a:latin typeface="Leelawadee" panose="020B0502040204020203" pitchFamily="34" charset="-34"/>
          <a:cs typeface="Leelawadee" panose="020B0502040204020203" pitchFamily="34" charset="-34"/>
        </a:defRPr>
      </a:pPr>
      <a:endParaRPr lang="es-CO"/>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COlre!$B$1</c:f>
              <c:strCache>
                <c:ptCount val="1"/>
                <c:pt idx="0">
                  <c:v>Mínimo</c:v>
                </c:pt>
              </c:strCache>
            </c:strRef>
          </c:tx>
          <c:spPr>
            <a:solidFill>
              <a:srgbClr val="E6E6E6"/>
            </a:solidFill>
            <a:ln>
              <a:noFill/>
            </a:ln>
            <a:effectLst/>
          </c:spPr>
          <c:invertIfNegative val="0"/>
          <c:dLbls>
            <c:dLbl>
              <c:idx val="0"/>
              <c:layout>
                <c:manualLayout>
                  <c:x val="1.4513854445467905E-2"/>
                  <c:y val="-0.2037166253619178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A7-46A3-976C-F829C4E42DDC}"/>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COlre!$B$2</c:f>
              <c:numCache>
                <c:formatCode>0%</c:formatCode>
                <c:ptCount val="1"/>
                <c:pt idx="0">
                  <c:v>0.22</c:v>
                </c:pt>
              </c:numCache>
            </c:numRef>
          </c:val>
          <c:extLst>
            <c:ext xmlns:c16="http://schemas.microsoft.com/office/drawing/2014/chart" uri="{C3380CC4-5D6E-409C-BE32-E72D297353CC}">
              <c16:uniqueId val="{00000000-52A9-4AE8-8329-722CC2904CE9}"/>
            </c:ext>
          </c:extLst>
        </c:ser>
        <c:ser>
          <c:idx val="1"/>
          <c:order val="1"/>
          <c:tx>
            <c:strRef>
              <c:f>COlre!$C$1</c:f>
              <c:strCache>
                <c:ptCount val="1"/>
                <c:pt idx="0">
                  <c:v>Estrés</c:v>
                </c:pt>
              </c:strCache>
            </c:strRef>
          </c:tx>
          <c:spPr>
            <a:solidFill>
              <a:srgbClr val="A5A5A5"/>
            </a:solidFill>
            <a:ln>
              <a:noFill/>
            </a:ln>
            <a:effectLst/>
          </c:spPr>
          <c:invertIfNegative val="0"/>
          <c:dLbls>
            <c:dLbl>
              <c:idx val="0"/>
              <c:layout>
                <c:manualLayout>
                  <c:x val="-5.3216851534438891E-17"/>
                  <c:y val="-0.2037166253619178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A7-46A3-976C-F829C4E42DDC}"/>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COlre!$C$2</c:f>
              <c:numCache>
                <c:formatCode>0%</c:formatCode>
                <c:ptCount val="1"/>
                <c:pt idx="0">
                  <c:v>0.48</c:v>
                </c:pt>
              </c:numCache>
            </c:numRef>
          </c:val>
          <c:extLst>
            <c:ext xmlns:c16="http://schemas.microsoft.com/office/drawing/2014/chart" uri="{C3380CC4-5D6E-409C-BE32-E72D297353CC}">
              <c16:uniqueId val="{00000001-52A9-4AE8-8329-722CC2904CE9}"/>
            </c:ext>
          </c:extLst>
        </c:ser>
        <c:ser>
          <c:idx val="2"/>
          <c:order val="2"/>
          <c:tx>
            <c:strRef>
              <c:f>COlre!$D$1</c:f>
              <c:strCache>
                <c:ptCount val="1"/>
                <c:pt idx="0">
                  <c:v>Severo</c:v>
                </c:pt>
              </c:strCache>
            </c:strRef>
          </c:tx>
          <c:spPr>
            <a:solidFill>
              <a:srgbClr val="FBD5D6"/>
            </a:solidFill>
            <a:ln>
              <a:noFill/>
            </a:ln>
            <a:effectLst/>
          </c:spPr>
          <c:invertIfNegative val="0"/>
          <c:dLbls>
            <c:dLbl>
              <c:idx val="0"/>
              <c:layout>
                <c:manualLayout>
                  <c:x val="2.9027708890934749E-3"/>
                  <c:y val="-0.2037166253619178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A7-46A3-976C-F829C4E42DDC}"/>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COlre!$D$2</c:f>
              <c:numCache>
                <c:formatCode>0%</c:formatCode>
                <c:ptCount val="1"/>
                <c:pt idx="0">
                  <c:v>0.2</c:v>
                </c:pt>
              </c:numCache>
            </c:numRef>
          </c:val>
          <c:extLst>
            <c:ext xmlns:c16="http://schemas.microsoft.com/office/drawing/2014/chart" uri="{C3380CC4-5D6E-409C-BE32-E72D297353CC}">
              <c16:uniqueId val="{00000002-52A9-4AE8-8329-722CC2904CE9}"/>
            </c:ext>
          </c:extLst>
        </c:ser>
        <c:ser>
          <c:idx val="3"/>
          <c:order val="3"/>
          <c:tx>
            <c:strRef>
              <c:f>COlre!$E$1</c:f>
              <c:strCache>
                <c:ptCount val="1"/>
                <c:pt idx="0">
                  <c:v>Extremo</c:v>
                </c:pt>
              </c:strCache>
            </c:strRef>
          </c:tx>
          <c:spPr>
            <a:solidFill>
              <a:srgbClr val="F7ACAC"/>
            </a:solidFill>
            <a:ln>
              <a:noFill/>
            </a:ln>
            <a:effectLst/>
          </c:spPr>
          <c:invertIfNegative val="0"/>
          <c:dLbls>
            <c:dLbl>
              <c:idx val="0"/>
              <c:layout>
                <c:manualLayout>
                  <c:x val="5.8055417781871623E-3"/>
                  <c:y val="-0.2037166253619178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FA7-46A3-976C-F829C4E42DDC}"/>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COlre!$E$2</c:f>
              <c:numCache>
                <c:formatCode>0%</c:formatCode>
                <c:ptCount val="1"/>
                <c:pt idx="0">
                  <c:v>0.11</c:v>
                </c:pt>
              </c:numCache>
            </c:numRef>
          </c:val>
          <c:extLst>
            <c:ext xmlns:c16="http://schemas.microsoft.com/office/drawing/2014/chart" uri="{C3380CC4-5D6E-409C-BE32-E72D297353CC}">
              <c16:uniqueId val="{00000003-52A9-4AE8-8329-722CC2904CE9}"/>
            </c:ext>
          </c:extLst>
        </c:ser>
        <c:dLbls>
          <c:dLblPos val="ctr"/>
          <c:showLegendKey val="0"/>
          <c:showVal val="1"/>
          <c:showCatName val="0"/>
          <c:showSerName val="0"/>
          <c:showPercent val="0"/>
          <c:showBubbleSize val="0"/>
        </c:dLbls>
        <c:gapWidth val="150"/>
        <c:overlap val="100"/>
        <c:axId val="1389317983"/>
        <c:axId val="1389332127"/>
      </c:barChart>
      <c:catAx>
        <c:axId val="1389317983"/>
        <c:scaling>
          <c:orientation val="minMax"/>
        </c:scaling>
        <c:delete val="1"/>
        <c:axPos val="l"/>
        <c:numFmt formatCode="General" sourceLinked="1"/>
        <c:majorTickMark val="none"/>
        <c:minorTickMark val="none"/>
        <c:tickLblPos val="nextTo"/>
        <c:crossAx val="1389332127"/>
        <c:crosses val="autoZero"/>
        <c:auto val="1"/>
        <c:lblAlgn val="ctr"/>
        <c:lblOffset val="100"/>
        <c:noMultiLvlLbl val="0"/>
      </c:catAx>
      <c:valAx>
        <c:axId val="1389332127"/>
        <c:scaling>
          <c:orientation val="minMax"/>
        </c:scaling>
        <c:delete val="1"/>
        <c:axPos val="b"/>
        <c:numFmt formatCode="0%" sourceLinked="1"/>
        <c:majorTickMark val="none"/>
        <c:minorTickMark val="none"/>
        <c:tickLblPos val="nextTo"/>
        <c:crossAx val="1389317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legend>
    <c:plotVisOnly val="1"/>
    <c:dispBlanksAs val="gap"/>
    <c:showDLblsOverMax val="0"/>
  </c:chart>
  <c:spPr>
    <a:noFill/>
    <a:ln>
      <a:noFill/>
    </a:ln>
    <a:effectLst/>
  </c:spPr>
  <c:txPr>
    <a:bodyPr/>
    <a:lstStyle/>
    <a:p>
      <a:pPr>
        <a:defRPr sz="1100">
          <a:latin typeface="Leelawadee" panose="020B0502040204020203" pitchFamily="34" charset="-34"/>
          <a:cs typeface="Leelawadee" panose="020B0502040204020203" pitchFamily="34" charset="-34"/>
        </a:defRPr>
      </a:pPr>
      <a:endParaRPr lang="es-CO"/>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COlre!$B$10</c:f>
              <c:strCache>
                <c:ptCount val="1"/>
                <c:pt idx="0">
                  <c:v>Mínimo</c:v>
                </c:pt>
              </c:strCache>
            </c:strRef>
          </c:tx>
          <c:spPr>
            <a:solidFill>
              <a:srgbClr val="E6E6E6"/>
            </a:solidFill>
            <a:ln>
              <a:noFill/>
            </a:ln>
            <a:effectLst/>
          </c:spPr>
          <c:invertIfNegative val="0"/>
          <c:dLbls>
            <c:dLbl>
              <c:idx val="0"/>
              <c:layout>
                <c:manualLayout>
                  <c:x val="2.9027708890935681E-3"/>
                  <c:y val="-0.1952284326385046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F0-4431-AA44-759C8F6F36D6}"/>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COlre!$B$11</c:f>
              <c:numCache>
                <c:formatCode>0%</c:formatCode>
                <c:ptCount val="1"/>
                <c:pt idx="0">
                  <c:v>0.25</c:v>
                </c:pt>
              </c:numCache>
            </c:numRef>
          </c:val>
          <c:extLst>
            <c:ext xmlns:c16="http://schemas.microsoft.com/office/drawing/2014/chart" uri="{C3380CC4-5D6E-409C-BE32-E72D297353CC}">
              <c16:uniqueId val="{00000000-6185-4EF6-BE66-D6997F6703B9}"/>
            </c:ext>
          </c:extLst>
        </c:ser>
        <c:ser>
          <c:idx val="1"/>
          <c:order val="1"/>
          <c:tx>
            <c:strRef>
              <c:f>COlre!$C$10</c:f>
              <c:strCache>
                <c:ptCount val="1"/>
                <c:pt idx="0">
                  <c:v>Estrés</c:v>
                </c:pt>
              </c:strCache>
            </c:strRef>
          </c:tx>
          <c:spPr>
            <a:solidFill>
              <a:srgbClr val="A5A5A5"/>
            </a:solidFill>
            <a:ln>
              <a:noFill/>
            </a:ln>
            <a:effectLst/>
          </c:spPr>
          <c:invertIfNegative val="0"/>
          <c:dLbls>
            <c:dLbl>
              <c:idx val="0"/>
              <c:layout>
                <c:manualLayout>
                  <c:x val="-5.8055417781871623E-3"/>
                  <c:y val="-0.1952284326385046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F0-4431-AA44-759C8F6F36D6}"/>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COlre!$C$11</c:f>
              <c:numCache>
                <c:formatCode>0%</c:formatCode>
                <c:ptCount val="1"/>
                <c:pt idx="0">
                  <c:v>0.59</c:v>
                </c:pt>
              </c:numCache>
            </c:numRef>
          </c:val>
          <c:extLst>
            <c:ext xmlns:c16="http://schemas.microsoft.com/office/drawing/2014/chart" uri="{C3380CC4-5D6E-409C-BE32-E72D297353CC}">
              <c16:uniqueId val="{00000001-6185-4EF6-BE66-D6997F6703B9}"/>
            </c:ext>
          </c:extLst>
        </c:ser>
        <c:ser>
          <c:idx val="2"/>
          <c:order val="2"/>
          <c:tx>
            <c:strRef>
              <c:f>COlre!$D$10</c:f>
              <c:strCache>
                <c:ptCount val="1"/>
                <c:pt idx="0">
                  <c:v>Severo</c:v>
                </c:pt>
              </c:strCache>
            </c:strRef>
          </c:tx>
          <c:spPr>
            <a:solidFill>
              <a:srgbClr val="FBD5D6"/>
            </a:solidFill>
            <a:ln>
              <a:noFill/>
            </a:ln>
            <a:effectLst/>
          </c:spPr>
          <c:invertIfNegative val="0"/>
          <c:dLbls>
            <c:dLbl>
              <c:idx val="0"/>
              <c:layout>
                <c:manualLayout>
                  <c:x val="-1.0643370306887778E-16"/>
                  <c:y val="-0.1952284326385046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F0-4431-AA44-759C8F6F36D6}"/>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COlre!$D$11</c:f>
              <c:numCache>
                <c:formatCode>0%</c:formatCode>
                <c:ptCount val="1"/>
                <c:pt idx="0">
                  <c:v>0.13</c:v>
                </c:pt>
              </c:numCache>
            </c:numRef>
          </c:val>
          <c:extLst>
            <c:ext xmlns:c16="http://schemas.microsoft.com/office/drawing/2014/chart" uri="{C3380CC4-5D6E-409C-BE32-E72D297353CC}">
              <c16:uniqueId val="{00000002-6185-4EF6-BE66-D6997F6703B9}"/>
            </c:ext>
          </c:extLst>
        </c:ser>
        <c:ser>
          <c:idx val="3"/>
          <c:order val="3"/>
          <c:tx>
            <c:strRef>
              <c:f>COlre!$E$10</c:f>
              <c:strCache>
                <c:ptCount val="1"/>
                <c:pt idx="0">
                  <c:v>Extremo</c:v>
                </c:pt>
              </c:strCache>
            </c:strRef>
          </c:tx>
          <c:spPr>
            <a:solidFill>
              <a:srgbClr val="F7ACAC"/>
            </a:solidFill>
            <a:ln>
              <a:noFill/>
            </a:ln>
            <a:effectLst/>
          </c:spPr>
          <c:invertIfNegative val="0"/>
          <c:dLbls>
            <c:dLbl>
              <c:idx val="0"/>
              <c:layout>
                <c:manualLayout>
                  <c:x val="-2.9027708890934749E-3"/>
                  <c:y val="-0.1952284326385046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F0-4431-AA44-759C8F6F36D6}"/>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COlre!$E$11</c:f>
              <c:numCache>
                <c:formatCode>0%</c:formatCode>
                <c:ptCount val="1"/>
                <c:pt idx="0">
                  <c:v>0.02</c:v>
                </c:pt>
              </c:numCache>
            </c:numRef>
          </c:val>
          <c:extLst>
            <c:ext xmlns:c16="http://schemas.microsoft.com/office/drawing/2014/chart" uri="{C3380CC4-5D6E-409C-BE32-E72D297353CC}">
              <c16:uniqueId val="{00000003-6185-4EF6-BE66-D6997F6703B9}"/>
            </c:ext>
          </c:extLst>
        </c:ser>
        <c:dLbls>
          <c:dLblPos val="ctr"/>
          <c:showLegendKey val="0"/>
          <c:showVal val="1"/>
          <c:showCatName val="0"/>
          <c:showSerName val="0"/>
          <c:showPercent val="0"/>
          <c:showBubbleSize val="0"/>
        </c:dLbls>
        <c:gapWidth val="150"/>
        <c:overlap val="100"/>
        <c:axId val="1389317983"/>
        <c:axId val="1389332127"/>
      </c:barChart>
      <c:catAx>
        <c:axId val="1389317983"/>
        <c:scaling>
          <c:orientation val="minMax"/>
        </c:scaling>
        <c:delete val="1"/>
        <c:axPos val="l"/>
        <c:numFmt formatCode="General" sourceLinked="1"/>
        <c:majorTickMark val="none"/>
        <c:minorTickMark val="none"/>
        <c:tickLblPos val="nextTo"/>
        <c:crossAx val="1389332127"/>
        <c:crosses val="autoZero"/>
        <c:auto val="1"/>
        <c:lblAlgn val="ctr"/>
        <c:lblOffset val="100"/>
        <c:noMultiLvlLbl val="0"/>
      </c:catAx>
      <c:valAx>
        <c:axId val="1389332127"/>
        <c:scaling>
          <c:orientation val="minMax"/>
        </c:scaling>
        <c:delete val="1"/>
        <c:axPos val="b"/>
        <c:numFmt formatCode="0%" sourceLinked="1"/>
        <c:majorTickMark val="none"/>
        <c:minorTickMark val="none"/>
        <c:tickLblPos val="nextTo"/>
        <c:crossAx val="1389317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legend>
    <c:plotVisOnly val="1"/>
    <c:dispBlanksAs val="gap"/>
    <c:showDLblsOverMax val="0"/>
  </c:chart>
  <c:spPr>
    <a:noFill/>
    <a:ln>
      <a:noFill/>
    </a:ln>
    <a:effectLst/>
  </c:spPr>
  <c:txPr>
    <a:bodyPr/>
    <a:lstStyle/>
    <a:p>
      <a:pPr>
        <a:defRPr sz="1100">
          <a:latin typeface="Leelawadee" panose="020B0502040204020203" pitchFamily="34" charset="-34"/>
          <a:cs typeface="Leelawadee" panose="020B0502040204020203" pitchFamily="34" charset="-34"/>
        </a:defRPr>
      </a:pPr>
      <a:endParaRPr lang="es-CO"/>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COlre!$B$7</c:f>
              <c:strCache>
                <c:ptCount val="1"/>
                <c:pt idx="0">
                  <c:v>Mínimo</c:v>
                </c:pt>
              </c:strCache>
            </c:strRef>
          </c:tx>
          <c:spPr>
            <a:solidFill>
              <a:srgbClr val="E6E6E6"/>
            </a:solidFill>
            <a:ln>
              <a:noFill/>
            </a:ln>
            <a:effectLst/>
          </c:spPr>
          <c:invertIfNegative val="0"/>
          <c:dLbls>
            <c:dLbl>
              <c:idx val="0"/>
              <c:layout>
                <c:manualLayout>
                  <c:x val="8.3759919010094053E-3"/>
                  <c:y val="-0.202279090726286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5C-47BA-8631-D03382B011F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COlre!$B$8</c:f>
              <c:numCache>
                <c:formatCode>0%</c:formatCode>
                <c:ptCount val="1"/>
                <c:pt idx="0">
                  <c:v>0.64</c:v>
                </c:pt>
              </c:numCache>
            </c:numRef>
          </c:val>
          <c:extLst>
            <c:ext xmlns:c16="http://schemas.microsoft.com/office/drawing/2014/chart" uri="{C3380CC4-5D6E-409C-BE32-E72D297353CC}">
              <c16:uniqueId val="{00000000-7397-4928-878D-1E881D803D03}"/>
            </c:ext>
          </c:extLst>
        </c:ser>
        <c:ser>
          <c:idx val="1"/>
          <c:order val="1"/>
          <c:tx>
            <c:strRef>
              <c:f>COlre!$C$7</c:f>
              <c:strCache>
                <c:ptCount val="1"/>
                <c:pt idx="0">
                  <c:v>Estrés</c:v>
                </c:pt>
              </c:strCache>
            </c:strRef>
          </c:tx>
          <c:spPr>
            <a:solidFill>
              <a:srgbClr val="A5A5A5"/>
            </a:solidFill>
            <a:ln>
              <a:noFill/>
            </a:ln>
            <a:effectLst/>
          </c:spPr>
          <c:invertIfNegative val="0"/>
          <c:dLbls>
            <c:dLbl>
              <c:idx val="0"/>
              <c:layout>
                <c:manualLayout>
                  <c:x val="5.5839946006729377E-3"/>
                  <c:y val="-0.202279090726286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5C-47BA-8631-D03382B011F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COlre!$C$8</c:f>
              <c:numCache>
                <c:formatCode>0%</c:formatCode>
                <c:ptCount val="1"/>
                <c:pt idx="0">
                  <c:v>0.2</c:v>
                </c:pt>
              </c:numCache>
            </c:numRef>
          </c:val>
          <c:extLst>
            <c:ext xmlns:c16="http://schemas.microsoft.com/office/drawing/2014/chart" uri="{C3380CC4-5D6E-409C-BE32-E72D297353CC}">
              <c16:uniqueId val="{00000001-7397-4928-878D-1E881D803D03}"/>
            </c:ext>
          </c:extLst>
        </c:ser>
        <c:ser>
          <c:idx val="2"/>
          <c:order val="2"/>
          <c:tx>
            <c:strRef>
              <c:f>COlre!$D$7</c:f>
              <c:strCache>
                <c:ptCount val="1"/>
                <c:pt idx="0">
                  <c:v>Severo</c:v>
                </c:pt>
              </c:strCache>
            </c:strRef>
          </c:tx>
          <c:spPr>
            <a:solidFill>
              <a:srgbClr val="FDEBEB"/>
            </a:solidFill>
            <a:ln>
              <a:noFill/>
            </a:ln>
            <a:effectLst/>
          </c:spPr>
          <c:invertIfNegative val="0"/>
          <c:dLbls>
            <c:dLbl>
              <c:idx val="0"/>
              <c:layout>
                <c:manualLayout>
                  <c:x val="2.7919973003365712E-3"/>
                  <c:y val="-0.202279090726286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5C-47BA-8631-D03382B011F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COlre!$D$8</c:f>
              <c:numCache>
                <c:formatCode>0%</c:formatCode>
                <c:ptCount val="1"/>
                <c:pt idx="0">
                  <c:v>0.08</c:v>
                </c:pt>
              </c:numCache>
            </c:numRef>
          </c:val>
          <c:extLst>
            <c:ext xmlns:c16="http://schemas.microsoft.com/office/drawing/2014/chart" uri="{C3380CC4-5D6E-409C-BE32-E72D297353CC}">
              <c16:uniqueId val="{00000002-7397-4928-878D-1E881D803D03}"/>
            </c:ext>
          </c:extLst>
        </c:ser>
        <c:ser>
          <c:idx val="3"/>
          <c:order val="3"/>
          <c:tx>
            <c:strRef>
              <c:f>COlre!$E$7</c:f>
              <c:strCache>
                <c:ptCount val="1"/>
                <c:pt idx="0">
                  <c:v>Extremo</c:v>
                </c:pt>
              </c:strCache>
            </c:strRef>
          </c:tx>
          <c:spPr>
            <a:solidFill>
              <a:srgbClr val="F7ACAC"/>
            </a:solidFill>
            <a:ln>
              <a:noFill/>
            </a:ln>
            <a:effectLst/>
          </c:spPr>
          <c:invertIfNegative val="0"/>
          <c:dLbls>
            <c:dLbl>
              <c:idx val="0"/>
              <c:layout>
                <c:manualLayout>
                  <c:x val="2.7919973003362637E-3"/>
                  <c:y val="-0.202279090726286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A4-4152-A4E0-DB24771AD6B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COlre!$E$8</c:f>
              <c:numCache>
                <c:formatCode>0%</c:formatCode>
                <c:ptCount val="1"/>
                <c:pt idx="0">
                  <c:v>0.03</c:v>
                </c:pt>
              </c:numCache>
            </c:numRef>
          </c:val>
          <c:extLst>
            <c:ext xmlns:c16="http://schemas.microsoft.com/office/drawing/2014/chart" uri="{C3380CC4-5D6E-409C-BE32-E72D297353CC}">
              <c16:uniqueId val="{00000003-7397-4928-878D-1E881D803D03}"/>
            </c:ext>
          </c:extLst>
        </c:ser>
        <c:ser>
          <c:idx val="4"/>
          <c:order val="4"/>
          <c:tx>
            <c:strRef>
              <c:f>COlre!$F$7</c:f>
              <c:strCache>
                <c:ptCount val="1"/>
                <c:pt idx="0">
                  <c:v>Extremo+</c:v>
                </c:pt>
              </c:strCache>
            </c:strRef>
          </c:tx>
          <c:spPr>
            <a:solidFill>
              <a:srgbClr val="EE5859"/>
            </a:solidFill>
            <a:ln>
              <a:noFill/>
            </a:ln>
            <a:effectLst/>
          </c:spPr>
          <c:invertIfNegative val="0"/>
          <c:dLbls>
            <c:dLbl>
              <c:idx val="0"/>
              <c:layout>
                <c:manualLayout>
                  <c:x val="1.3959986501682139E-2"/>
                  <c:y val="-0.193850795279358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97-4928-878D-1E881D803D03}"/>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COlre!$F$8</c:f>
              <c:numCache>
                <c:formatCode>0%</c:formatCode>
                <c:ptCount val="1"/>
                <c:pt idx="0">
                  <c:v>0.05</c:v>
                </c:pt>
              </c:numCache>
            </c:numRef>
          </c:val>
          <c:extLst>
            <c:ext xmlns:c16="http://schemas.microsoft.com/office/drawing/2014/chart" uri="{C3380CC4-5D6E-409C-BE32-E72D297353CC}">
              <c16:uniqueId val="{00000004-7397-4928-878D-1E881D803D03}"/>
            </c:ext>
          </c:extLst>
        </c:ser>
        <c:dLbls>
          <c:dLblPos val="ctr"/>
          <c:showLegendKey val="0"/>
          <c:showVal val="1"/>
          <c:showCatName val="0"/>
          <c:showSerName val="0"/>
          <c:showPercent val="0"/>
          <c:showBubbleSize val="0"/>
        </c:dLbls>
        <c:gapWidth val="150"/>
        <c:overlap val="100"/>
        <c:axId val="1389317983"/>
        <c:axId val="1389332127"/>
      </c:barChart>
      <c:catAx>
        <c:axId val="1389317983"/>
        <c:scaling>
          <c:orientation val="minMax"/>
        </c:scaling>
        <c:delete val="1"/>
        <c:axPos val="l"/>
        <c:numFmt formatCode="General" sourceLinked="1"/>
        <c:majorTickMark val="none"/>
        <c:minorTickMark val="none"/>
        <c:tickLblPos val="nextTo"/>
        <c:crossAx val="1389332127"/>
        <c:crosses val="autoZero"/>
        <c:auto val="1"/>
        <c:lblAlgn val="ctr"/>
        <c:lblOffset val="100"/>
        <c:noMultiLvlLbl val="0"/>
      </c:catAx>
      <c:valAx>
        <c:axId val="1389332127"/>
        <c:scaling>
          <c:orientation val="minMax"/>
        </c:scaling>
        <c:delete val="1"/>
        <c:axPos val="b"/>
        <c:numFmt formatCode="0%" sourceLinked="1"/>
        <c:majorTickMark val="none"/>
        <c:minorTickMark val="none"/>
        <c:tickLblPos val="nextTo"/>
        <c:crossAx val="1389317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legend>
    <c:plotVisOnly val="1"/>
    <c:dispBlanksAs val="gap"/>
    <c:showDLblsOverMax val="0"/>
  </c:chart>
  <c:spPr>
    <a:noFill/>
    <a:ln>
      <a:noFill/>
    </a:ln>
    <a:effectLst/>
  </c:spPr>
  <c:txPr>
    <a:bodyPr/>
    <a:lstStyle/>
    <a:p>
      <a:pPr>
        <a:defRPr sz="1100">
          <a:latin typeface="Leelawadee" panose="020B0502040204020203" pitchFamily="34" charset="-34"/>
          <a:cs typeface="Leelawadee" panose="020B0502040204020203" pitchFamily="34" charset="-34"/>
        </a:defRPr>
      </a:pPr>
      <a:endParaRPr lang="es-CO"/>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COlre!$B$16</c:f>
              <c:strCache>
                <c:ptCount val="1"/>
                <c:pt idx="0">
                  <c:v>Mínimo</c:v>
                </c:pt>
              </c:strCache>
            </c:strRef>
          </c:tx>
          <c:spPr>
            <a:solidFill>
              <a:srgbClr val="E6E6E6"/>
            </a:solidFill>
            <a:ln>
              <a:noFill/>
            </a:ln>
            <a:effectLst/>
          </c:spPr>
          <c:invertIfNegative val="0"/>
          <c:dLbls>
            <c:dLbl>
              <c:idx val="0"/>
              <c:layout>
                <c:manualLayout>
                  <c:x val="-2.9027708890936345E-3"/>
                  <c:y val="-0.1942366055873113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87-4C6F-A552-BA6C2783CD94}"/>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COlre!$B$17</c:f>
              <c:numCache>
                <c:formatCode>0%</c:formatCode>
                <c:ptCount val="1"/>
                <c:pt idx="0">
                  <c:v>0.77</c:v>
                </c:pt>
              </c:numCache>
            </c:numRef>
          </c:val>
          <c:extLst>
            <c:ext xmlns:c16="http://schemas.microsoft.com/office/drawing/2014/chart" uri="{C3380CC4-5D6E-409C-BE32-E72D297353CC}">
              <c16:uniqueId val="{00000000-D208-44DE-BA31-E0DA76DA8DE4}"/>
            </c:ext>
          </c:extLst>
        </c:ser>
        <c:ser>
          <c:idx val="1"/>
          <c:order val="1"/>
          <c:tx>
            <c:strRef>
              <c:f>COlre!$C$16</c:f>
              <c:strCache>
                <c:ptCount val="1"/>
                <c:pt idx="0">
                  <c:v>Estrés</c:v>
                </c:pt>
              </c:strCache>
            </c:strRef>
          </c:tx>
          <c:spPr>
            <a:solidFill>
              <a:srgbClr val="A5A5A5"/>
            </a:solidFill>
            <a:ln>
              <a:noFill/>
            </a:ln>
            <a:effectLst/>
          </c:spPr>
          <c:invertIfNegative val="0"/>
          <c:dLbls>
            <c:dLbl>
              <c:idx val="0"/>
              <c:layout>
                <c:manualLayout>
                  <c:x val="-5.805541778187269E-3"/>
                  <c:y val="-0.2026816753954553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87-4C6F-A552-BA6C2783CD94}"/>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COlre!$C$17</c:f>
              <c:numCache>
                <c:formatCode>0%</c:formatCode>
                <c:ptCount val="1"/>
                <c:pt idx="0">
                  <c:v>0.09</c:v>
                </c:pt>
              </c:numCache>
            </c:numRef>
          </c:val>
          <c:extLst>
            <c:ext xmlns:c16="http://schemas.microsoft.com/office/drawing/2014/chart" uri="{C3380CC4-5D6E-409C-BE32-E72D297353CC}">
              <c16:uniqueId val="{00000001-D208-44DE-BA31-E0DA76DA8DE4}"/>
            </c:ext>
          </c:extLst>
        </c:ser>
        <c:ser>
          <c:idx val="2"/>
          <c:order val="2"/>
          <c:tx>
            <c:strRef>
              <c:f>COlre!$D$16</c:f>
              <c:strCache>
                <c:ptCount val="1"/>
                <c:pt idx="0">
                  <c:v>Severo</c:v>
                </c:pt>
              </c:strCache>
            </c:strRef>
          </c:tx>
          <c:spPr>
            <a:solidFill>
              <a:srgbClr val="FBD5D6"/>
            </a:solidFill>
            <a:ln>
              <a:noFill/>
            </a:ln>
            <a:effectLst/>
          </c:spPr>
          <c:invertIfNegative val="0"/>
          <c:dLbls>
            <c:dLbl>
              <c:idx val="0"/>
              <c:layout>
                <c:manualLayout>
                  <c:x val="-8.7083126672807439E-3"/>
                  <c:y val="-0.2026816753954553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87-4C6F-A552-BA6C2783CD94}"/>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COlre!$D$17</c:f>
              <c:numCache>
                <c:formatCode>0%</c:formatCode>
                <c:ptCount val="1"/>
                <c:pt idx="0">
                  <c:v>0.14000000000000001</c:v>
                </c:pt>
              </c:numCache>
            </c:numRef>
          </c:val>
          <c:extLst>
            <c:ext xmlns:c16="http://schemas.microsoft.com/office/drawing/2014/chart" uri="{C3380CC4-5D6E-409C-BE32-E72D297353CC}">
              <c16:uniqueId val="{00000002-D208-44DE-BA31-E0DA76DA8DE4}"/>
            </c:ext>
          </c:extLst>
        </c:ser>
        <c:dLbls>
          <c:dLblPos val="ctr"/>
          <c:showLegendKey val="0"/>
          <c:showVal val="1"/>
          <c:showCatName val="0"/>
          <c:showSerName val="0"/>
          <c:showPercent val="0"/>
          <c:showBubbleSize val="0"/>
        </c:dLbls>
        <c:gapWidth val="150"/>
        <c:overlap val="100"/>
        <c:axId val="1389317983"/>
        <c:axId val="1389332127"/>
      </c:barChart>
      <c:catAx>
        <c:axId val="1389317983"/>
        <c:scaling>
          <c:orientation val="minMax"/>
        </c:scaling>
        <c:delete val="1"/>
        <c:axPos val="l"/>
        <c:numFmt formatCode="General" sourceLinked="1"/>
        <c:majorTickMark val="none"/>
        <c:minorTickMark val="none"/>
        <c:tickLblPos val="nextTo"/>
        <c:crossAx val="1389332127"/>
        <c:crosses val="autoZero"/>
        <c:auto val="1"/>
        <c:lblAlgn val="ctr"/>
        <c:lblOffset val="100"/>
        <c:noMultiLvlLbl val="0"/>
      </c:catAx>
      <c:valAx>
        <c:axId val="1389332127"/>
        <c:scaling>
          <c:orientation val="minMax"/>
        </c:scaling>
        <c:delete val="1"/>
        <c:axPos val="b"/>
        <c:numFmt formatCode="0%" sourceLinked="1"/>
        <c:majorTickMark val="none"/>
        <c:minorTickMark val="none"/>
        <c:tickLblPos val="nextTo"/>
        <c:crossAx val="1389317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legend>
    <c:plotVisOnly val="1"/>
    <c:dispBlanksAs val="gap"/>
    <c:showDLblsOverMax val="0"/>
  </c:chart>
  <c:spPr>
    <a:noFill/>
    <a:ln>
      <a:noFill/>
    </a:ln>
    <a:effectLst/>
  </c:spPr>
  <c:txPr>
    <a:bodyPr/>
    <a:lstStyle/>
    <a:p>
      <a:pPr>
        <a:defRPr sz="1100">
          <a:latin typeface="Leelawadee" panose="020B0502040204020203" pitchFamily="34" charset="-34"/>
          <a:cs typeface="Leelawadee" panose="020B0502040204020203" pitchFamily="34" charset="-34"/>
        </a:defRPr>
      </a:pPr>
      <a:endParaRPr lang="es-CO"/>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COlre!$B$19</c:f>
              <c:strCache>
                <c:ptCount val="1"/>
                <c:pt idx="0">
                  <c:v>Mínimo</c:v>
                </c:pt>
              </c:strCache>
            </c:strRef>
          </c:tx>
          <c:spPr>
            <a:solidFill>
              <a:srgbClr val="E6E6E6"/>
            </a:solidFill>
            <a:ln>
              <a:noFill/>
            </a:ln>
            <a:effectLst/>
          </c:spPr>
          <c:invertIfNegative val="0"/>
          <c:dLbls>
            <c:dLbl>
              <c:idx val="0"/>
              <c:layout>
                <c:manualLayout>
                  <c:x val="2.9027708890935811E-3"/>
                  <c:y val="-0.2107178256748236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FB-4FAC-9CE0-095D7EE69D0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COlre!$B$20</c:f>
              <c:numCache>
                <c:formatCode>0%</c:formatCode>
                <c:ptCount val="1"/>
                <c:pt idx="0">
                  <c:v>0.97</c:v>
                </c:pt>
              </c:numCache>
            </c:numRef>
          </c:val>
          <c:extLst>
            <c:ext xmlns:c16="http://schemas.microsoft.com/office/drawing/2014/chart" uri="{C3380CC4-5D6E-409C-BE32-E72D297353CC}">
              <c16:uniqueId val="{00000000-7397-4928-878D-1E881D803D03}"/>
            </c:ext>
          </c:extLst>
        </c:ser>
        <c:ser>
          <c:idx val="1"/>
          <c:order val="1"/>
          <c:tx>
            <c:strRef>
              <c:f>COlre!$C$19</c:f>
              <c:strCache>
                <c:ptCount val="1"/>
                <c:pt idx="0">
                  <c:v>Estrés</c:v>
                </c:pt>
              </c:strCache>
            </c:strRef>
          </c:tx>
          <c:spPr>
            <a:solidFill>
              <a:srgbClr val="A5A5A5"/>
            </a:solidFill>
            <a:ln>
              <a:noFill/>
            </a:ln>
            <a:effectLst/>
          </c:spPr>
          <c:invertIfNegative val="0"/>
          <c:dLbls>
            <c:delete val="1"/>
          </c:dLbls>
          <c:val>
            <c:numRef>
              <c:f>COlre!$C$20</c:f>
              <c:numCache>
                <c:formatCode>General</c:formatCode>
                <c:ptCount val="1"/>
                <c:pt idx="0">
                  <c:v>0</c:v>
                </c:pt>
              </c:numCache>
            </c:numRef>
          </c:val>
          <c:extLst>
            <c:ext xmlns:c16="http://schemas.microsoft.com/office/drawing/2014/chart" uri="{C3380CC4-5D6E-409C-BE32-E72D297353CC}">
              <c16:uniqueId val="{00000001-7397-4928-878D-1E881D803D03}"/>
            </c:ext>
          </c:extLst>
        </c:ser>
        <c:ser>
          <c:idx val="2"/>
          <c:order val="2"/>
          <c:tx>
            <c:strRef>
              <c:f>COlre!$D$19</c:f>
              <c:strCache>
                <c:ptCount val="1"/>
                <c:pt idx="0">
                  <c:v>Severo</c:v>
                </c:pt>
              </c:strCache>
            </c:strRef>
          </c:tx>
          <c:spPr>
            <a:solidFill>
              <a:srgbClr val="FDEBEB"/>
            </a:solidFill>
            <a:ln>
              <a:noFill/>
            </a:ln>
            <a:effectLst/>
          </c:spPr>
          <c:invertIfNegative val="0"/>
          <c:dLbls>
            <c:dLbl>
              <c:idx val="0"/>
              <c:layout>
                <c:manualLayout>
                  <c:x val="-2.9027708890935811E-3"/>
                  <c:y val="-0.2107178256748236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FB-4FAC-9CE0-095D7EE69D0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COlre!$D$20</c:f>
              <c:numCache>
                <c:formatCode>0%</c:formatCode>
                <c:ptCount val="1"/>
                <c:pt idx="0">
                  <c:v>0.03</c:v>
                </c:pt>
              </c:numCache>
            </c:numRef>
          </c:val>
          <c:extLst>
            <c:ext xmlns:c16="http://schemas.microsoft.com/office/drawing/2014/chart" uri="{C3380CC4-5D6E-409C-BE32-E72D297353CC}">
              <c16:uniqueId val="{00000002-7397-4928-878D-1E881D803D03}"/>
            </c:ext>
          </c:extLst>
        </c:ser>
        <c:dLbls>
          <c:dLblPos val="ctr"/>
          <c:showLegendKey val="0"/>
          <c:showVal val="1"/>
          <c:showCatName val="0"/>
          <c:showSerName val="0"/>
          <c:showPercent val="0"/>
          <c:showBubbleSize val="0"/>
        </c:dLbls>
        <c:gapWidth val="150"/>
        <c:overlap val="100"/>
        <c:axId val="1389317983"/>
        <c:axId val="1389332127"/>
      </c:barChart>
      <c:catAx>
        <c:axId val="1389317983"/>
        <c:scaling>
          <c:orientation val="minMax"/>
        </c:scaling>
        <c:delete val="1"/>
        <c:axPos val="l"/>
        <c:numFmt formatCode="General" sourceLinked="1"/>
        <c:majorTickMark val="none"/>
        <c:minorTickMark val="none"/>
        <c:tickLblPos val="nextTo"/>
        <c:crossAx val="1389332127"/>
        <c:crosses val="autoZero"/>
        <c:auto val="1"/>
        <c:lblAlgn val="ctr"/>
        <c:lblOffset val="100"/>
        <c:noMultiLvlLbl val="0"/>
      </c:catAx>
      <c:valAx>
        <c:axId val="1389332127"/>
        <c:scaling>
          <c:orientation val="minMax"/>
        </c:scaling>
        <c:delete val="1"/>
        <c:axPos val="b"/>
        <c:numFmt formatCode="0%" sourceLinked="1"/>
        <c:majorTickMark val="none"/>
        <c:minorTickMark val="none"/>
        <c:tickLblPos val="nextTo"/>
        <c:crossAx val="1389317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legend>
    <c:plotVisOnly val="1"/>
    <c:dispBlanksAs val="gap"/>
    <c:showDLblsOverMax val="0"/>
  </c:chart>
  <c:spPr>
    <a:noFill/>
    <a:ln>
      <a:noFill/>
    </a:ln>
    <a:effectLst/>
  </c:spPr>
  <c:txPr>
    <a:bodyPr/>
    <a:lstStyle/>
    <a:p>
      <a:pPr>
        <a:defRPr sz="1200">
          <a:latin typeface="Leelawadee" panose="020B0502040204020203" pitchFamily="34" charset="-34"/>
          <a:cs typeface="Leelawadee" panose="020B0502040204020203" pitchFamily="34" charset="-34"/>
        </a:defRPr>
      </a:pPr>
      <a:endParaRPr lang="es-CO"/>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COlre!$B$22</c:f>
              <c:strCache>
                <c:ptCount val="1"/>
                <c:pt idx="0">
                  <c:v>Con necesidad</c:v>
                </c:pt>
              </c:strCache>
            </c:strRef>
          </c:tx>
          <c:spPr>
            <a:solidFill>
              <a:srgbClr val="F7AC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COlre!$A$23:$A$27</c:f>
              <c:strCache>
                <c:ptCount val="5"/>
                <c:pt idx="0">
                  <c:v>Grupo étnico</c:v>
                </c:pt>
                <c:pt idx="1">
                  <c:v>Menores de 5 años</c:v>
                </c:pt>
                <c:pt idx="2">
                  <c:v>Con discapacidad</c:v>
                </c:pt>
                <c:pt idx="3">
                  <c:v>Menores entre 6 y 17 años</c:v>
                </c:pt>
                <c:pt idx="4">
                  <c:v>Jefe de hogar es mujer</c:v>
                </c:pt>
              </c:strCache>
            </c:strRef>
          </c:cat>
          <c:val>
            <c:numRef>
              <c:f>COlre!$B$23:$B$27</c:f>
              <c:numCache>
                <c:formatCode>0%</c:formatCode>
                <c:ptCount val="5"/>
                <c:pt idx="0">
                  <c:v>0.92</c:v>
                </c:pt>
                <c:pt idx="1">
                  <c:v>0.82</c:v>
                </c:pt>
                <c:pt idx="2">
                  <c:v>0.84</c:v>
                </c:pt>
                <c:pt idx="3">
                  <c:v>0.84</c:v>
                </c:pt>
                <c:pt idx="4">
                  <c:v>0.83</c:v>
                </c:pt>
              </c:numCache>
            </c:numRef>
          </c:val>
          <c:extLst>
            <c:ext xmlns:c16="http://schemas.microsoft.com/office/drawing/2014/chart" uri="{C3380CC4-5D6E-409C-BE32-E72D297353CC}">
              <c16:uniqueId val="{00000000-8F05-44B1-AC57-2599702CAF08}"/>
            </c:ext>
          </c:extLst>
        </c:ser>
        <c:ser>
          <c:idx val="1"/>
          <c:order val="1"/>
          <c:tx>
            <c:strRef>
              <c:f>COlre!$C$22</c:f>
              <c:strCache>
                <c:ptCount val="1"/>
                <c:pt idx="0">
                  <c:v>Sin Necesidad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COlre!$A$23:$A$27</c:f>
              <c:strCache>
                <c:ptCount val="5"/>
                <c:pt idx="0">
                  <c:v>Grupo étnico</c:v>
                </c:pt>
                <c:pt idx="1">
                  <c:v>Menores de 5 años</c:v>
                </c:pt>
                <c:pt idx="2">
                  <c:v>Con discapacidad</c:v>
                </c:pt>
                <c:pt idx="3">
                  <c:v>Menores entre 6 y 17 años</c:v>
                </c:pt>
                <c:pt idx="4">
                  <c:v>Jefe de hogar es mujer</c:v>
                </c:pt>
              </c:strCache>
            </c:strRef>
          </c:cat>
          <c:val>
            <c:numRef>
              <c:f>COlre!$C$23:$C$27</c:f>
              <c:numCache>
                <c:formatCode>0%</c:formatCode>
                <c:ptCount val="5"/>
                <c:pt idx="0">
                  <c:v>0.08</c:v>
                </c:pt>
                <c:pt idx="1">
                  <c:v>0.18</c:v>
                </c:pt>
                <c:pt idx="2">
                  <c:v>0.16</c:v>
                </c:pt>
                <c:pt idx="3">
                  <c:v>0.16</c:v>
                </c:pt>
                <c:pt idx="4">
                  <c:v>0.17</c:v>
                </c:pt>
              </c:numCache>
            </c:numRef>
          </c:val>
          <c:extLst>
            <c:ext xmlns:c16="http://schemas.microsoft.com/office/drawing/2014/chart" uri="{C3380CC4-5D6E-409C-BE32-E72D297353CC}">
              <c16:uniqueId val="{00000001-8F05-44B1-AC57-2599702CAF08}"/>
            </c:ext>
          </c:extLst>
        </c:ser>
        <c:dLbls>
          <c:dLblPos val="ctr"/>
          <c:showLegendKey val="0"/>
          <c:showVal val="1"/>
          <c:showCatName val="0"/>
          <c:showSerName val="0"/>
          <c:showPercent val="0"/>
          <c:showBubbleSize val="0"/>
        </c:dLbls>
        <c:gapWidth val="150"/>
        <c:overlap val="100"/>
        <c:axId val="2045051359"/>
        <c:axId val="2045038047"/>
      </c:barChart>
      <c:catAx>
        <c:axId val="2045051359"/>
        <c:scaling>
          <c:orientation val="minMax"/>
        </c:scaling>
        <c:delete val="1"/>
        <c:axPos val="l"/>
        <c:numFmt formatCode="General" sourceLinked="1"/>
        <c:majorTickMark val="none"/>
        <c:minorTickMark val="none"/>
        <c:tickLblPos val="nextTo"/>
        <c:crossAx val="2045038047"/>
        <c:crosses val="autoZero"/>
        <c:auto val="1"/>
        <c:lblAlgn val="ctr"/>
        <c:lblOffset val="100"/>
        <c:noMultiLvlLbl val="0"/>
      </c:catAx>
      <c:valAx>
        <c:axId val="2045038047"/>
        <c:scaling>
          <c:orientation val="minMax"/>
          <c:max val="1"/>
        </c:scaling>
        <c:delete val="1"/>
        <c:axPos val="b"/>
        <c:numFmt formatCode="0%" sourceLinked="1"/>
        <c:majorTickMark val="none"/>
        <c:minorTickMark val="none"/>
        <c:tickLblPos val="nextTo"/>
        <c:crossAx val="2045051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legend>
    <c:plotVisOnly val="1"/>
    <c:dispBlanksAs val="gap"/>
    <c:showDLblsOverMax val="0"/>
  </c:chart>
  <c:spPr>
    <a:noFill/>
    <a:ln>
      <a:noFill/>
    </a:ln>
    <a:effectLst/>
  </c:spPr>
  <c:txPr>
    <a:bodyPr/>
    <a:lstStyle/>
    <a:p>
      <a:pPr>
        <a:defRPr sz="1200">
          <a:latin typeface="Leelawadee" panose="020B0502040204020203" pitchFamily="34" charset="-34"/>
          <a:cs typeface="Leelawadee" panose="020B0502040204020203" pitchFamily="34" charset="-34"/>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GIFMM1!$B$25</c:f>
              <c:strCache>
                <c:ptCount val="1"/>
                <c:pt idx="0">
                  <c:v>Mínimo</c:v>
                </c:pt>
              </c:strCache>
            </c:strRef>
          </c:tx>
          <c:spPr>
            <a:solidFill>
              <a:srgbClr val="E6E6E6"/>
            </a:solidFill>
            <a:ln>
              <a:noFill/>
            </a:ln>
            <a:effectLst/>
          </c:spPr>
          <c:invertIfNegative val="0"/>
          <c:dLbls>
            <c:dLbl>
              <c:idx val="0"/>
              <c:layout>
                <c:manualLayout>
                  <c:x val="-1.6587314766155174E-18"/>
                  <c:y val="-0.2001703737339242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EA-4C27-9F48-F57B10F8035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GIFMM1!$B$26</c:f>
              <c:numCache>
                <c:formatCode>0%</c:formatCode>
                <c:ptCount val="1"/>
                <c:pt idx="0">
                  <c:v>0.01</c:v>
                </c:pt>
              </c:numCache>
            </c:numRef>
          </c:val>
          <c:extLst>
            <c:ext xmlns:c16="http://schemas.microsoft.com/office/drawing/2014/chart" uri="{C3380CC4-5D6E-409C-BE32-E72D297353CC}">
              <c16:uniqueId val="{00000000-D122-4A9B-B2F1-455B62D49AAE}"/>
            </c:ext>
          </c:extLst>
        </c:ser>
        <c:ser>
          <c:idx val="1"/>
          <c:order val="1"/>
          <c:tx>
            <c:strRef>
              <c:f>GIFMM1!$C$25</c:f>
              <c:strCache>
                <c:ptCount val="1"/>
                <c:pt idx="0">
                  <c:v>Estrés</c:v>
                </c:pt>
              </c:strCache>
            </c:strRef>
          </c:tx>
          <c:spPr>
            <a:solidFill>
              <a:srgbClr val="A5A5A5"/>
            </a:solidFill>
            <a:ln>
              <a:noFill/>
            </a:ln>
            <a:effectLst/>
          </c:spPr>
          <c:invertIfNegative val="0"/>
          <c:dLbls>
            <c:dLbl>
              <c:idx val="0"/>
              <c:layout>
                <c:manualLayout>
                  <c:x val="0"/>
                  <c:y val="-0.1906384511751659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EA-4C27-9F48-F57B10F8035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GIFMM1!$C$26</c:f>
              <c:numCache>
                <c:formatCode>0%</c:formatCode>
                <c:ptCount val="1"/>
                <c:pt idx="0">
                  <c:v>0.24</c:v>
                </c:pt>
              </c:numCache>
            </c:numRef>
          </c:val>
          <c:extLst>
            <c:ext xmlns:c16="http://schemas.microsoft.com/office/drawing/2014/chart" uri="{C3380CC4-5D6E-409C-BE32-E72D297353CC}">
              <c16:uniqueId val="{00000001-D122-4A9B-B2F1-455B62D49AAE}"/>
            </c:ext>
          </c:extLst>
        </c:ser>
        <c:ser>
          <c:idx val="2"/>
          <c:order val="2"/>
          <c:tx>
            <c:strRef>
              <c:f>GIFMM1!$D$25</c:f>
              <c:strCache>
                <c:ptCount val="1"/>
                <c:pt idx="0">
                  <c:v>Severo</c:v>
                </c:pt>
              </c:strCache>
            </c:strRef>
          </c:tx>
          <c:spPr>
            <a:solidFill>
              <a:srgbClr val="FDEBEB"/>
            </a:solidFill>
            <a:ln>
              <a:noFill/>
            </a:ln>
            <a:effectLst/>
          </c:spPr>
          <c:invertIfNegative val="0"/>
          <c:dLbls>
            <c:dLbl>
              <c:idx val="0"/>
              <c:layout>
                <c:manualLayout>
                  <c:x val="-2.8952738416111947E-3"/>
                  <c:y val="-0.1906384511751659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EA-4C27-9F48-F57B10F8035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GIFMM1!$D$26</c:f>
              <c:numCache>
                <c:formatCode>0%</c:formatCode>
                <c:ptCount val="1"/>
                <c:pt idx="0">
                  <c:v>0.6</c:v>
                </c:pt>
              </c:numCache>
            </c:numRef>
          </c:val>
          <c:extLst>
            <c:ext xmlns:c16="http://schemas.microsoft.com/office/drawing/2014/chart" uri="{C3380CC4-5D6E-409C-BE32-E72D297353CC}">
              <c16:uniqueId val="{00000002-D122-4A9B-B2F1-455B62D49AAE}"/>
            </c:ext>
          </c:extLst>
        </c:ser>
        <c:ser>
          <c:idx val="3"/>
          <c:order val="3"/>
          <c:tx>
            <c:strRef>
              <c:f>GIFMM1!$E$25</c:f>
              <c:strCache>
                <c:ptCount val="1"/>
                <c:pt idx="0">
                  <c:v>Extremo</c:v>
                </c:pt>
              </c:strCache>
            </c:strRef>
          </c:tx>
          <c:spPr>
            <a:solidFill>
              <a:srgbClr val="F7ACAC"/>
            </a:solidFill>
            <a:ln>
              <a:noFill/>
            </a:ln>
            <a:effectLst/>
          </c:spPr>
          <c:invertIfNegative val="0"/>
          <c:dLbls>
            <c:dLbl>
              <c:idx val="0"/>
              <c:layout>
                <c:manualLayout>
                  <c:x val="2.8952738416110888E-3"/>
                  <c:y val="-0.1906384511751659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EA-4C27-9F48-F57B10F8035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GIFMM1!$E$26</c:f>
              <c:numCache>
                <c:formatCode>0%</c:formatCode>
                <c:ptCount val="1"/>
                <c:pt idx="0">
                  <c:v>0.1</c:v>
                </c:pt>
              </c:numCache>
            </c:numRef>
          </c:val>
          <c:extLst>
            <c:ext xmlns:c16="http://schemas.microsoft.com/office/drawing/2014/chart" uri="{C3380CC4-5D6E-409C-BE32-E72D297353CC}">
              <c16:uniqueId val="{00000003-D122-4A9B-B2F1-455B62D49AAE}"/>
            </c:ext>
          </c:extLst>
        </c:ser>
        <c:ser>
          <c:idx val="4"/>
          <c:order val="4"/>
          <c:tx>
            <c:strRef>
              <c:f>GIFMM1!$F$25</c:f>
              <c:strCache>
                <c:ptCount val="1"/>
                <c:pt idx="0">
                  <c:v>Extremo+</c:v>
                </c:pt>
              </c:strCache>
            </c:strRef>
          </c:tx>
          <c:spPr>
            <a:solidFill>
              <a:srgbClr val="EE5859"/>
            </a:solidFill>
            <a:ln>
              <a:noFill/>
            </a:ln>
            <a:effectLst/>
          </c:spPr>
          <c:invertIfNegative val="0"/>
          <c:dLbls>
            <c:dLbl>
              <c:idx val="0"/>
              <c:layout>
                <c:manualLayout>
                  <c:x val="-2.8952738416111947E-3"/>
                  <c:y val="-0.2001703737339242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EA-4C27-9F48-F57B10F8035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GIFMM1!$F$26</c:f>
              <c:numCache>
                <c:formatCode>0%</c:formatCode>
                <c:ptCount val="1"/>
                <c:pt idx="0">
                  <c:v>0.05</c:v>
                </c:pt>
              </c:numCache>
            </c:numRef>
          </c:val>
          <c:extLst>
            <c:ext xmlns:c16="http://schemas.microsoft.com/office/drawing/2014/chart" uri="{C3380CC4-5D6E-409C-BE32-E72D297353CC}">
              <c16:uniqueId val="{00000005-D122-4A9B-B2F1-455B62D49AAE}"/>
            </c:ext>
          </c:extLst>
        </c:ser>
        <c:dLbls>
          <c:dLblPos val="ctr"/>
          <c:showLegendKey val="0"/>
          <c:showVal val="1"/>
          <c:showCatName val="0"/>
          <c:showSerName val="0"/>
          <c:showPercent val="0"/>
          <c:showBubbleSize val="0"/>
        </c:dLbls>
        <c:gapWidth val="150"/>
        <c:overlap val="100"/>
        <c:axId val="1389317983"/>
        <c:axId val="1389332127"/>
      </c:barChart>
      <c:catAx>
        <c:axId val="1389317983"/>
        <c:scaling>
          <c:orientation val="minMax"/>
        </c:scaling>
        <c:delete val="1"/>
        <c:axPos val="l"/>
        <c:numFmt formatCode="General" sourceLinked="1"/>
        <c:majorTickMark val="none"/>
        <c:minorTickMark val="none"/>
        <c:tickLblPos val="nextTo"/>
        <c:crossAx val="1389332127"/>
        <c:crosses val="autoZero"/>
        <c:auto val="1"/>
        <c:lblAlgn val="ctr"/>
        <c:lblOffset val="100"/>
        <c:noMultiLvlLbl val="0"/>
      </c:catAx>
      <c:valAx>
        <c:axId val="1389332127"/>
        <c:scaling>
          <c:orientation val="minMax"/>
        </c:scaling>
        <c:delete val="1"/>
        <c:axPos val="b"/>
        <c:numFmt formatCode="0%" sourceLinked="1"/>
        <c:majorTickMark val="none"/>
        <c:minorTickMark val="none"/>
        <c:tickLblPos val="nextTo"/>
        <c:crossAx val="1389317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legend>
    <c:plotVisOnly val="1"/>
    <c:dispBlanksAs val="gap"/>
    <c:showDLblsOverMax val="0"/>
  </c:chart>
  <c:spPr>
    <a:noFill/>
    <a:ln>
      <a:noFill/>
    </a:ln>
    <a:effectLst/>
  </c:spPr>
  <c:txPr>
    <a:bodyPr/>
    <a:lstStyle/>
    <a:p>
      <a:pPr>
        <a:defRPr sz="1200">
          <a:latin typeface="Leelawadee" panose="020B0502040204020203" pitchFamily="34" charset="-34"/>
          <a:cs typeface="Leelawadee" panose="020B0502040204020203" pitchFamily="34" charset="-34"/>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ACAC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GIFMM1!$A$1:$H$1</c:f>
              <c:strCache>
                <c:ptCount val="8"/>
                <c:pt idx="0">
                  <c:v>MSNI (agregado)</c:v>
                </c:pt>
                <c:pt idx="1">
                  <c:v>Medios de Vida</c:v>
                </c:pt>
                <c:pt idx="2">
                  <c:v>Alojamiento</c:v>
                </c:pt>
                <c:pt idx="3">
                  <c:v>Seguridad Alimentaria</c:v>
                </c:pt>
                <c:pt idx="4">
                  <c:v>Salud</c:v>
                </c:pt>
                <c:pt idx="5">
                  <c:v>Educación</c:v>
                </c:pt>
                <c:pt idx="6">
                  <c:v>WASH</c:v>
                </c:pt>
                <c:pt idx="7">
                  <c:v>Protección</c:v>
                </c:pt>
              </c:strCache>
            </c:strRef>
          </c:cat>
          <c:val>
            <c:numRef>
              <c:f>GIFMM1!$A$2:$H$2</c:f>
              <c:numCache>
                <c:formatCode>0%</c:formatCode>
                <c:ptCount val="8"/>
                <c:pt idx="0">
                  <c:v>0.75</c:v>
                </c:pt>
                <c:pt idx="1">
                  <c:v>0.42</c:v>
                </c:pt>
                <c:pt idx="2">
                  <c:v>0.33</c:v>
                </c:pt>
                <c:pt idx="3">
                  <c:v>0.24</c:v>
                </c:pt>
                <c:pt idx="4">
                  <c:v>0.21</c:v>
                </c:pt>
                <c:pt idx="5">
                  <c:v>0.2</c:v>
                </c:pt>
                <c:pt idx="6">
                  <c:v>0.18</c:v>
                </c:pt>
                <c:pt idx="7">
                  <c:v>0.14000000000000001</c:v>
                </c:pt>
              </c:numCache>
            </c:numRef>
          </c:val>
          <c:extLst>
            <c:ext xmlns:c16="http://schemas.microsoft.com/office/drawing/2014/chart" uri="{C3380CC4-5D6E-409C-BE32-E72D297353CC}">
              <c16:uniqueId val="{00000000-07A2-4BDA-B48C-E6755C9B741C}"/>
            </c:ext>
          </c:extLst>
        </c:ser>
        <c:dLbls>
          <c:dLblPos val="outEnd"/>
          <c:showLegendKey val="0"/>
          <c:showVal val="1"/>
          <c:showCatName val="0"/>
          <c:showSerName val="0"/>
          <c:showPercent val="0"/>
          <c:showBubbleSize val="0"/>
        </c:dLbls>
        <c:gapWidth val="219"/>
        <c:overlap val="-27"/>
        <c:axId val="2044996031"/>
        <c:axId val="2045000607"/>
      </c:barChart>
      <c:catAx>
        <c:axId val="2044996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2045000607"/>
        <c:crosses val="autoZero"/>
        <c:auto val="1"/>
        <c:lblAlgn val="ctr"/>
        <c:lblOffset val="100"/>
        <c:noMultiLvlLbl val="0"/>
      </c:catAx>
      <c:valAx>
        <c:axId val="20450006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2044996031"/>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Leelawadee" panose="020B0502040204020203" pitchFamily="34" charset="-34"/>
          <a:cs typeface="Leelawadee" panose="020B0502040204020203" pitchFamily="34" charset="-34"/>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029860410051721E-2"/>
          <c:y val="0.3227484595077002"/>
          <c:w val="0.9238357971753276"/>
          <c:h val="0.39247348798550546"/>
        </c:manualLayout>
      </c:layout>
      <c:barChart>
        <c:barDir val="bar"/>
        <c:grouping val="percentStacked"/>
        <c:varyColors val="0"/>
        <c:ser>
          <c:idx val="0"/>
          <c:order val="0"/>
          <c:tx>
            <c:strRef>
              <c:f>GIFMM1!$B$7</c:f>
              <c:strCache>
                <c:ptCount val="1"/>
                <c:pt idx="0">
                  <c:v>Mínimo</c:v>
                </c:pt>
              </c:strCache>
            </c:strRef>
          </c:tx>
          <c:spPr>
            <a:solidFill>
              <a:srgbClr val="E6E6E6"/>
            </a:solidFill>
            <a:ln>
              <a:noFill/>
            </a:ln>
            <a:effectLst/>
          </c:spPr>
          <c:invertIfNegative val="0"/>
          <c:dLbls>
            <c:dLbl>
              <c:idx val="0"/>
              <c:layout>
                <c:manualLayout>
                  <c:x val="-2.5857918295497742E-17"/>
                  <c:y val="-0.161374229753850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BF-47A4-90BF-535D3B12FD94}"/>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GIFMM1!$B$8</c:f>
              <c:numCache>
                <c:formatCode>0%</c:formatCode>
                <c:ptCount val="1"/>
                <c:pt idx="0">
                  <c:v>0.21</c:v>
                </c:pt>
              </c:numCache>
            </c:numRef>
          </c:val>
          <c:extLst>
            <c:ext xmlns:c16="http://schemas.microsoft.com/office/drawing/2014/chart" uri="{C3380CC4-5D6E-409C-BE32-E72D297353CC}">
              <c16:uniqueId val="{00000000-2256-4073-8D39-8FDF1131359C}"/>
            </c:ext>
          </c:extLst>
        </c:ser>
        <c:ser>
          <c:idx val="1"/>
          <c:order val="1"/>
          <c:tx>
            <c:strRef>
              <c:f>GIFMM1!$C$7</c:f>
              <c:strCache>
                <c:ptCount val="1"/>
                <c:pt idx="0">
                  <c:v>Estrés</c:v>
                </c:pt>
              </c:strCache>
            </c:strRef>
          </c:tx>
          <c:spPr>
            <a:solidFill>
              <a:srgbClr val="A5A5A5"/>
            </a:solidFill>
            <a:ln>
              <a:noFill/>
            </a:ln>
            <a:effectLst/>
          </c:spPr>
          <c:invertIfNegative val="0"/>
          <c:dLbls>
            <c:dLbl>
              <c:idx val="0"/>
              <c:layout>
                <c:manualLayout>
                  <c:x val="-5.1715836590995483E-17"/>
                  <c:y val="-0.161374229753850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BF-47A4-90BF-535D3B12FD94}"/>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GIFMM1!$C$8</c:f>
              <c:numCache>
                <c:formatCode>0%</c:formatCode>
                <c:ptCount val="1"/>
                <c:pt idx="0">
                  <c:v>0.36</c:v>
                </c:pt>
              </c:numCache>
            </c:numRef>
          </c:val>
          <c:extLst>
            <c:ext xmlns:c16="http://schemas.microsoft.com/office/drawing/2014/chart" uri="{C3380CC4-5D6E-409C-BE32-E72D297353CC}">
              <c16:uniqueId val="{00000001-2256-4073-8D39-8FDF1131359C}"/>
            </c:ext>
          </c:extLst>
        </c:ser>
        <c:ser>
          <c:idx val="2"/>
          <c:order val="2"/>
          <c:tx>
            <c:strRef>
              <c:f>GIFMM1!$D$7</c:f>
              <c:strCache>
                <c:ptCount val="1"/>
                <c:pt idx="0">
                  <c:v>Severo</c:v>
                </c:pt>
              </c:strCache>
            </c:strRef>
          </c:tx>
          <c:spPr>
            <a:solidFill>
              <a:srgbClr val="FBD5D6"/>
            </a:solidFill>
            <a:ln>
              <a:noFill/>
            </a:ln>
            <a:effectLst/>
          </c:spPr>
          <c:invertIfNegative val="0"/>
          <c:dLbls>
            <c:dLbl>
              <c:idx val="0"/>
              <c:layout>
                <c:manualLayout>
                  <c:x val="0"/>
                  <c:y val="-0.1518816280036236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6BF-47A4-90BF-535D3B12FD94}"/>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GIFMM1!$D$8</c:f>
              <c:numCache>
                <c:formatCode>0%</c:formatCode>
                <c:ptCount val="1"/>
                <c:pt idx="0">
                  <c:v>0.42</c:v>
                </c:pt>
              </c:numCache>
            </c:numRef>
          </c:val>
          <c:extLst>
            <c:ext xmlns:c16="http://schemas.microsoft.com/office/drawing/2014/chart" uri="{C3380CC4-5D6E-409C-BE32-E72D297353CC}">
              <c16:uniqueId val="{00000002-2256-4073-8D39-8FDF1131359C}"/>
            </c:ext>
          </c:extLst>
        </c:ser>
        <c:dLbls>
          <c:dLblPos val="ctr"/>
          <c:showLegendKey val="0"/>
          <c:showVal val="1"/>
          <c:showCatName val="0"/>
          <c:showSerName val="0"/>
          <c:showPercent val="0"/>
          <c:showBubbleSize val="0"/>
        </c:dLbls>
        <c:gapWidth val="150"/>
        <c:overlap val="100"/>
        <c:axId val="1389317983"/>
        <c:axId val="1389332127"/>
      </c:barChart>
      <c:catAx>
        <c:axId val="1389317983"/>
        <c:scaling>
          <c:orientation val="minMax"/>
        </c:scaling>
        <c:delete val="1"/>
        <c:axPos val="l"/>
        <c:numFmt formatCode="General" sourceLinked="1"/>
        <c:majorTickMark val="none"/>
        <c:minorTickMark val="none"/>
        <c:tickLblPos val="nextTo"/>
        <c:crossAx val="1389332127"/>
        <c:crosses val="autoZero"/>
        <c:auto val="1"/>
        <c:lblAlgn val="ctr"/>
        <c:lblOffset val="100"/>
        <c:noMultiLvlLbl val="0"/>
      </c:catAx>
      <c:valAx>
        <c:axId val="1389332127"/>
        <c:scaling>
          <c:orientation val="minMax"/>
        </c:scaling>
        <c:delete val="1"/>
        <c:axPos val="b"/>
        <c:numFmt formatCode="0%" sourceLinked="1"/>
        <c:majorTickMark val="none"/>
        <c:minorTickMark val="none"/>
        <c:tickLblPos val="nextTo"/>
        <c:crossAx val="1389317983"/>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Leelawadee" panose="020B0502040204020203" pitchFamily="34" charset="-34"/>
          <a:cs typeface="Leelawadee" panose="020B0502040204020203" pitchFamily="34" charset="-34"/>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8585A"/>
            </a:solidFill>
            <a:ln>
              <a:noFill/>
            </a:ln>
            <a:effectLst/>
          </c:spPr>
          <c:invertIfNegative val="0"/>
          <c:dLbls>
            <c:dLbl>
              <c:idx val="0"/>
              <c:tx>
                <c:rich>
                  <a:bodyPr/>
                  <a:lstStyle/>
                  <a:p>
                    <a:r>
                      <a:rPr lang="en-US"/>
                      <a:t>84%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13A-441B-A138-3A9953FE26A7}"/>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Leelawadee" panose="020B0502040204020203" pitchFamily="34" charset="-34"/>
                    <a:ea typeface="+mn-ea"/>
                    <a:cs typeface="Leelawadee" panose="020B0502040204020203" pitchFamily="34" charset="-34"/>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MediosVida!$A$35:$A$37</c:f>
              <c:strCache>
                <c:ptCount val="3"/>
                <c:pt idx="0">
                  <c:v>Trabajo o negocio</c:v>
                </c:pt>
                <c:pt idx="1">
                  <c:v>Préstamos, deuda</c:v>
                </c:pt>
                <c:pt idx="2">
                  <c:v>Apoyo de la comunidad</c:v>
                </c:pt>
              </c:strCache>
            </c:strRef>
          </c:cat>
          <c:val>
            <c:numRef>
              <c:f>MediosVida!$B$35:$B$37</c:f>
              <c:numCache>
                <c:formatCode>0\%</c:formatCode>
                <c:ptCount val="3"/>
                <c:pt idx="0">
                  <c:v>83</c:v>
                </c:pt>
                <c:pt idx="1">
                  <c:v>21</c:v>
                </c:pt>
                <c:pt idx="2">
                  <c:v>18</c:v>
                </c:pt>
              </c:numCache>
            </c:numRef>
          </c:val>
          <c:extLst>
            <c:ext xmlns:c16="http://schemas.microsoft.com/office/drawing/2014/chart" uri="{C3380CC4-5D6E-409C-BE32-E72D297353CC}">
              <c16:uniqueId val="{00000000-EDA2-4004-B239-FE2880A6C8DE}"/>
            </c:ext>
          </c:extLst>
        </c:ser>
        <c:dLbls>
          <c:dLblPos val="outEnd"/>
          <c:showLegendKey val="0"/>
          <c:showVal val="1"/>
          <c:showCatName val="0"/>
          <c:showSerName val="0"/>
          <c:showPercent val="0"/>
          <c:showBubbleSize val="0"/>
        </c:dLbls>
        <c:gapWidth val="219"/>
        <c:overlap val="-27"/>
        <c:axId val="73881647"/>
        <c:axId val="73860015"/>
      </c:barChart>
      <c:catAx>
        <c:axId val="73881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73860015"/>
        <c:crosses val="autoZero"/>
        <c:auto val="1"/>
        <c:lblAlgn val="ctr"/>
        <c:lblOffset val="100"/>
        <c:noMultiLvlLbl val="0"/>
      </c:catAx>
      <c:valAx>
        <c:axId val="73860015"/>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Leelawadee" panose="020B0502040204020203" pitchFamily="34" charset="-34"/>
                <a:ea typeface="+mn-ea"/>
                <a:cs typeface="Leelawadee" panose="020B0502040204020203" pitchFamily="34" charset="-34"/>
              </a:defRPr>
            </a:pPr>
            <a:endParaRPr lang="es-CO"/>
          </a:p>
        </c:txPr>
        <c:crossAx val="73881647"/>
        <c:crosses val="autoZero"/>
        <c:crossBetween val="between"/>
      </c:valAx>
      <c:spPr>
        <a:noFill/>
        <a:ln>
          <a:noFill/>
        </a:ln>
        <a:effectLst/>
      </c:spPr>
    </c:plotArea>
    <c:plotVisOnly val="1"/>
    <c:dispBlanksAs val="gap"/>
    <c:showDLblsOverMax val="0"/>
  </c:chart>
  <c:spPr>
    <a:noFill/>
    <a:ln>
      <a:noFill/>
    </a:ln>
    <a:effectLst/>
  </c:spPr>
  <c:txPr>
    <a:bodyPr/>
    <a:lstStyle/>
    <a:p>
      <a:pPr>
        <a:defRPr sz="1300">
          <a:latin typeface="Leelawadee" panose="020B0502040204020203" pitchFamily="34" charset="-34"/>
          <a:cs typeface="Leelawadee" panose="020B0502040204020203" pitchFamily="34" charset="-34"/>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5.png"/></Relationships>
</file>

<file path=ppt/drawings/drawing1.xml><?xml version="1.0" encoding="utf-8"?>
<c:userShapes xmlns:c="http://schemas.openxmlformats.org/drawingml/2006/chart">
  <cdr:relSizeAnchor xmlns:cdr="http://schemas.openxmlformats.org/drawingml/2006/chartDrawing">
    <cdr:from>
      <cdr:x>0.28385</cdr:x>
      <cdr:y>0.64166</cdr:y>
    </cdr:from>
    <cdr:to>
      <cdr:x>0.71615</cdr:x>
      <cdr:y>0.79581</cdr:y>
    </cdr:to>
    <cdr:grpSp>
      <cdr:nvGrpSpPr>
        <cdr:cNvPr id="2" name="Grupo 1">
          <a:extLst xmlns:a="http://schemas.openxmlformats.org/drawingml/2006/main">
            <a:ext uri="{FF2B5EF4-FFF2-40B4-BE49-F238E27FC236}">
              <a16:creationId xmlns:a16="http://schemas.microsoft.com/office/drawing/2014/main" id="{C92E6FE2-9541-58FC-F058-E7B993323640}"/>
            </a:ext>
          </a:extLst>
        </cdr:cNvPr>
        <cdr:cNvGrpSpPr/>
      </cdr:nvGrpSpPr>
      <cdr:grpSpPr>
        <a:xfrm xmlns:a="http://schemas.openxmlformats.org/drawingml/2006/main">
          <a:off x="1003142" y="1482107"/>
          <a:ext cx="1527772" cy="356056"/>
          <a:chOff x="4683512" y="4273859"/>
          <a:chExt cx="1249473" cy="240969"/>
        </a:xfrm>
      </cdr:grpSpPr>
      <cdr:pic>
        <cdr:nvPicPr>
          <cdr:cNvPr id="3" name="Imagen 2">
            <a:extLst xmlns:a="http://schemas.openxmlformats.org/drawingml/2006/main">
              <a:ext uri="{FF2B5EF4-FFF2-40B4-BE49-F238E27FC236}">
                <a16:creationId xmlns:a16="http://schemas.microsoft.com/office/drawing/2014/main" id="{3EF6C93C-EA0A-00B4-3395-0D027DFFE036}"/>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l="51590" t="1" b="583"/>
          <a:stretch xmlns:a="http://schemas.openxmlformats.org/drawingml/2006/main"/>
        </cdr:blipFill>
        <cdr:spPr>
          <a:xfrm xmlns:a="http://schemas.openxmlformats.org/drawingml/2006/main">
            <a:off x="4683512" y="4273859"/>
            <a:ext cx="615397" cy="240967"/>
          </a:xfrm>
          <a:prstGeom xmlns:a="http://schemas.openxmlformats.org/drawingml/2006/main" prst="rect">
            <a:avLst/>
          </a:prstGeom>
        </cdr:spPr>
      </cdr:pic>
      <cdr:pic>
        <cdr:nvPicPr>
          <cdr:cNvPr id="4" name="Imagen 3">
            <a:extLst xmlns:a="http://schemas.openxmlformats.org/drawingml/2006/main">
              <a:ext uri="{FF2B5EF4-FFF2-40B4-BE49-F238E27FC236}">
                <a16:creationId xmlns:a16="http://schemas.microsoft.com/office/drawing/2014/main" id="{09CFA3FA-46A8-4FBB-4162-2AC271593B7F}"/>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t="1" r="48172" b="583"/>
          <a:stretch xmlns:a="http://schemas.openxmlformats.org/drawingml/2006/main"/>
        </cdr:blipFill>
        <cdr:spPr>
          <a:xfrm xmlns:a="http://schemas.openxmlformats.org/drawingml/2006/main">
            <a:off x="5274136" y="4273861"/>
            <a:ext cx="658849" cy="240967"/>
          </a:xfrm>
          <a:prstGeom xmlns:a="http://schemas.openxmlformats.org/drawingml/2006/main" prst="rect">
            <a:avLst/>
          </a:prstGeom>
        </cdr:spPr>
      </cdr:pic>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D6553-82EB-46D1-8D2C-FC26722E007C}" type="datetimeFigureOut">
              <a:rPr lang="es-CO" smtClean="0"/>
              <a:t>16/03/2023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F8BD33-4248-4721-9FC0-C22DD69B6F62}" type="slidenum">
              <a:rPr lang="es-CO" smtClean="0"/>
              <a:t>‹Nº›</a:t>
            </a:fld>
            <a:endParaRPr lang="es-CO"/>
          </a:p>
        </p:txBody>
      </p:sp>
    </p:spTree>
    <p:extLst>
      <p:ext uri="{BB962C8B-B14F-4D97-AF65-F5344CB8AC3E}">
        <p14:creationId xmlns:p14="http://schemas.microsoft.com/office/powerpoint/2010/main" val="568370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fld id="{AEADE9F5-5568-4FB0-B067-EE903A95D90D}" type="slidenum">
              <a:rPr lang="es-MX" smtClean="0"/>
              <a:t>5</a:t>
            </a:fld>
            <a:endParaRPr lang="es-MX"/>
          </a:p>
        </p:txBody>
      </p:sp>
    </p:spTree>
    <p:extLst>
      <p:ext uri="{BB962C8B-B14F-4D97-AF65-F5344CB8AC3E}">
        <p14:creationId xmlns:p14="http://schemas.microsoft.com/office/powerpoint/2010/main" val="1465684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AEADE9F5-5568-4FB0-B067-EE903A95D90D}" type="slidenum">
              <a:rPr lang="es-MX" smtClean="0"/>
              <a:t>22</a:t>
            </a:fld>
            <a:endParaRPr lang="es-MX"/>
          </a:p>
        </p:txBody>
      </p:sp>
    </p:spTree>
    <p:extLst>
      <p:ext uri="{BB962C8B-B14F-4D97-AF65-F5344CB8AC3E}">
        <p14:creationId xmlns:p14="http://schemas.microsoft.com/office/powerpoint/2010/main" val="3243811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AEADE9F5-5568-4FB0-B067-EE903A95D90D}" type="slidenum">
              <a:rPr lang="es-MX" smtClean="0"/>
              <a:t>23</a:t>
            </a:fld>
            <a:endParaRPr lang="es-MX"/>
          </a:p>
        </p:txBody>
      </p:sp>
    </p:spTree>
    <p:extLst>
      <p:ext uri="{BB962C8B-B14F-4D97-AF65-F5344CB8AC3E}">
        <p14:creationId xmlns:p14="http://schemas.microsoft.com/office/powerpoint/2010/main" val="2495013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AEADE9F5-5568-4FB0-B067-EE903A95D90D}" type="slidenum">
              <a:rPr lang="es-MX" smtClean="0"/>
              <a:t>25</a:t>
            </a:fld>
            <a:endParaRPr lang="es-MX"/>
          </a:p>
        </p:txBody>
      </p:sp>
    </p:spTree>
    <p:extLst>
      <p:ext uri="{BB962C8B-B14F-4D97-AF65-F5344CB8AC3E}">
        <p14:creationId xmlns:p14="http://schemas.microsoft.com/office/powerpoint/2010/main" val="426511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a:t>*La pregunta permitía seleccionar más de una respuesta por lo que la suma de porcentaje será igual o mayor a 100%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a:solidFill>
                <a:schemeClr val="bg1"/>
              </a:solidFill>
            </a:endParaRPr>
          </a:p>
          <a:p>
            <a:endParaRPr lang="es-MX"/>
          </a:p>
        </p:txBody>
      </p:sp>
      <p:sp>
        <p:nvSpPr>
          <p:cNvPr id="4" name="Marcador de número de diapositiva 3"/>
          <p:cNvSpPr>
            <a:spLocks noGrp="1"/>
          </p:cNvSpPr>
          <p:nvPr>
            <p:ph type="sldNum" sz="quarter" idx="5"/>
          </p:nvPr>
        </p:nvSpPr>
        <p:spPr/>
        <p:txBody>
          <a:bodyPr/>
          <a:lstStyle/>
          <a:p>
            <a:fld id="{AEADE9F5-5568-4FB0-B067-EE903A95D90D}" type="slidenum">
              <a:rPr lang="es-MX" smtClean="0"/>
              <a:t>26</a:t>
            </a:fld>
            <a:endParaRPr lang="es-MX"/>
          </a:p>
        </p:txBody>
      </p:sp>
    </p:spTree>
    <p:extLst>
      <p:ext uri="{BB962C8B-B14F-4D97-AF65-F5344CB8AC3E}">
        <p14:creationId xmlns:p14="http://schemas.microsoft.com/office/powerpoint/2010/main" val="608192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AEADE9F5-5568-4FB0-B067-EE903A95D90D}" type="slidenum">
              <a:rPr lang="es-MX" smtClean="0"/>
              <a:t>28</a:t>
            </a:fld>
            <a:endParaRPr lang="es-MX"/>
          </a:p>
        </p:txBody>
      </p:sp>
    </p:spTree>
    <p:extLst>
      <p:ext uri="{BB962C8B-B14F-4D97-AF65-F5344CB8AC3E}">
        <p14:creationId xmlns:p14="http://schemas.microsoft.com/office/powerpoint/2010/main" val="3777617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AEADE9F5-5568-4FB0-B067-EE903A95D90D}" type="slidenum">
              <a:rPr lang="es-MX" smtClean="0"/>
              <a:t>31</a:t>
            </a:fld>
            <a:endParaRPr lang="es-MX"/>
          </a:p>
        </p:txBody>
      </p:sp>
    </p:spTree>
    <p:extLst>
      <p:ext uri="{BB962C8B-B14F-4D97-AF65-F5344CB8AC3E}">
        <p14:creationId xmlns:p14="http://schemas.microsoft.com/office/powerpoint/2010/main" val="2266115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AEADE9F5-5568-4FB0-B067-EE903A95D90D}" type="slidenum">
              <a:rPr lang="es-MX" smtClean="0"/>
              <a:t>34</a:t>
            </a:fld>
            <a:endParaRPr lang="es-MX"/>
          </a:p>
        </p:txBody>
      </p:sp>
    </p:spTree>
    <p:extLst>
      <p:ext uri="{BB962C8B-B14F-4D97-AF65-F5344CB8AC3E}">
        <p14:creationId xmlns:p14="http://schemas.microsoft.com/office/powerpoint/2010/main" val="2409381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AEADE9F5-5568-4FB0-B067-EE903A95D90D}" type="slidenum">
              <a:rPr lang="es-MX" smtClean="0"/>
              <a:t>35</a:t>
            </a:fld>
            <a:endParaRPr lang="es-MX"/>
          </a:p>
        </p:txBody>
      </p:sp>
    </p:spTree>
    <p:extLst>
      <p:ext uri="{BB962C8B-B14F-4D97-AF65-F5344CB8AC3E}">
        <p14:creationId xmlns:p14="http://schemas.microsoft.com/office/powerpoint/2010/main" val="3596494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AEADE9F5-5568-4FB0-B067-EE903A95D90D}" type="slidenum">
              <a:rPr lang="es-MX" smtClean="0"/>
              <a:t>37</a:t>
            </a:fld>
            <a:endParaRPr lang="es-MX"/>
          </a:p>
        </p:txBody>
      </p:sp>
    </p:spTree>
    <p:extLst>
      <p:ext uri="{BB962C8B-B14F-4D97-AF65-F5344CB8AC3E}">
        <p14:creationId xmlns:p14="http://schemas.microsoft.com/office/powerpoint/2010/main" val="196159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AEADE9F5-5568-4FB0-B067-EE903A95D90D}" type="slidenum">
              <a:rPr lang="es-MX" smtClean="0"/>
              <a:t>38</a:t>
            </a:fld>
            <a:endParaRPr lang="es-MX"/>
          </a:p>
        </p:txBody>
      </p:sp>
    </p:spTree>
    <p:extLst>
      <p:ext uri="{BB962C8B-B14F-4D97-AF65-F5344CB8AC3E}">
        <p14:creationId xmlns:p14="http://schemas.microsoft.com/office/powerpoint/2010/main" val="496375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700">
                <a:latin typeface="Leelawadee" panose="020B0502040204020203" pitchFamily="34" charset="-34"/>
                <a:cs typeface="Leelawadee" panose="020B0502040204020203" pitchFamily="34" charset="-34"/>
              </a:rPr>
              <a:t>Áreas priorizadas por GIFMM:</a:t>
            </a:r>
          </a:p>
          <a:p>
            <a:r>
              <a:rPr lang="es-MX" sz="700">
                <a:latin typeface="Leelawadee" panose="020B0502040204020203" pitchFamily="34" charset="-34"/>
                <a:cs typeface="Leelawadee" panose="020B0502040204020203" pitchFamily="34" charset="-34"/>
              </a:rPr>
              <a:t>Se cubrieron 32 municipios organizados en 20 conglomerados urbanos seleccionados como prioritarios para el GIFMM, los cuales fueron compuestos de la siguiente manera: Antioquia (Bello y Medellín), Arauca1 (Arauca y Arauquita), Arauca 2 (Saravena, Fortul y Tame), Atlántico (Soledad y Barranquilla), Bolívar (Cartagena de Indias), Cesar1 (Aguachica), Cesar2 (Valledupar), Bogotá (Bogotá y Soacha), La Guajira 1 (Uribia), La Guajira 2 (Maicao) y La Guajira 3 (Riohacha), Magdalena (Ciénaga y Santa Marta), Nariño (Ipiales y Pasto), Norte de Santander 1 (Villa del Rosario, Los Patios, San José de Cúcuta), Norte de Santander 2 (Tibú, Puerto Santander), Norte de Santander 3 (Pamplona), Norte de Santander 4 (Ocaña), Santander (Floridablanca y Bucaramanga), Valle del Cauca (Palmira, Jamundí y Cali) y Vichada (Puerto Carreño). </a:t>
            </a:r>
          </a:p>
          <a:p>
            <a:endParaRPr lang="es-MX" sz="700">
              <a:latin typeface="Leelawadee" panose="020B0502040204020203" pitchFamily="34" charset="-34"/>
              <a:cs typeface="Leelawadee" panose="020B0502040204020203" pitchFamily="34" charset="-34"/>
            </a:endParaRPr>
          </a:p>
          <a:p>
            <a:r>
              <a:rPr lang="es-MX" sz="700">
                <a:latin typeface="Leelawadee" panose="020B0502040204020203" pitchFamily="34" charset="-34"/>
                <a:cs typeface="Leelawadee" panose="020B0502040204020203" pitchFamily="34" charset="-34"/>
              </a:rPr>
              <a:t>Áreas priorizadas por el EHP/OCHA:</a:t>
            </a:r>
          </a:p>
          <a:p>
            <a:r>
              <a:rPr lang="es-MX" sz="700">
                <a:latin typeface="Leelawadee" panose="020B0502040204020203" pitchFamily="34" charset="-34"/>
                <a:cs typeface="Leelawadee" panose="020B0502040204020203" pitchFamily="34" charset="-34"/>
              </a:rPr>
              <a:t>La cobertura original consistió en 23 municipios seleccionados como prioritarios para el EHP/OCHA en 4 departamentos: Cauca (Argelia, Caldono, Corinto, El Tambo, Guapi, Santander de Quilichao y Timbiquí), Chocó (Quibdó, Alto Baudó, Bajo Baudó, Bojayá, El Litoral de San Juan, Istmina, Medio Baudó, Medio San Juan, Novita y Niqui), Putumayo (Mocoa, Puerto Asís, Puerto Guzmán, Puerto Leguizamo y Valle del Guamuez) y Valle del Cauca (Buenaventura). Sin embargo, por falta de acceso y cobertura por parte de socios en terreno no se alcanzó ninguna encuesta en 4 de estos municipios: El Litoral de San Juan, Timbiquí, Puerto Guzmán y Puerto Leguizamo.</a:t>
            </a:r>
          </a:p>
          <a:p>
            <a:endParaRPr lang="es-MX" sz="400">
              <a:latin typeface="Leelawadee" panose="020B0502040204020203" pitchFamily="34" charset="-34"/>
              <a:cs typeface="Leelawadee" panose="020B0502040204020203" pitchFamily="34" charset="-34"/>
            </a:endParaRPr>
          </a:p>
        </p:txBody>
      </p:sp>
      <p:sp>
        <p:nvSpPr>
          <p:cNvPr id="4" name="Slide Number Placeholder 3"/>
          <p:cNvSpPr>
            <a:spLocks noGrp="1"/>
          </p:cNvSpPr>
          <p:nvPr>
            <p:ph type="sldNum" sz="quarter" idx="5"/>
          </p:nvPr>
        </p:nvSpPr>
        <p:spPr/>
        <p:txBody>
          <a:bodyPr/>
          <a:lstStyle/>
          <a:p>
            <a:fld id="{AEADE9F5-5568-4FB0-B067-EE903A95D90D}" type="slidenum">
              <a:rPr lang="es-MX" smtClean="0"/>
              <a:t>6</a:t>
            </a:fld>
            <a:endParaRPr lang="es-MX"/>
          </a:p>
        </p:txBody>
      </p:sp>
    </p:spTree>
    <p:extLst>
      <p:ext uri="{BB962C8B-B14F-4D97-AF65-F5344CB8AC3E}">
        <p14:creationId xmlns:p14="http://schemas.microsoft.com/office/powerpoint/2010/main" val="419839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AEADE9F5-5568-4FB0-B067-EE903A95D90D}" type="slidenum">
              <a:rPr lang="es-MX" smtClean="0"/>
              <a:t>39</a:t>
            </a:fld>
            <a:endParaRPr lang="es-MX"/>
          </a:p>
        </p:txBody>
      </p:sp>
    </p:spTree>
    <p:extLst>
      <p:ext uri="{BB962C8B-B14F-4D97-AF65-F5344CB8AC3E}">
        <p14:creationId xmlns:p14="http://schemas.microsoft.com/office/powerpoint/2010/main" val="2394628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AEADE9F5-5568-4FB0-B067-EE903A95D90D}" type="slidenum">
              <a:rPr lang="es-MX" smtClean="0"/>
              <a:t>42</a:t>
            </a:fld>
            <a:endParaRPr lang="es-MX"/>
          </a:p>
        </p:txBody>
      </p:sp>
    </p:spTree>
    <p:extLst>
      <p:ext uri="{BB962C8B-B14F-4D97-AF65-F5344CB8AC3E}">
        <p14:creationId xmlns:p14="http://schemas.microsoft.com/office/powerpoint/2010/main" val="59174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AEADE9F5-5568-4FB0-B067-EE903A95D90D}" type="slidenum">
              <a:rPr lang="es-MX" smtClean="0"/>
              <a:t>43</a:t>
            </a:fld>
            <a:endParaRPr lang="es-MX"/>
          </a:p>
        </p:txBody>
      </p:sp>
    </p:spTree>
    <p:extLst>
      <p:ext uri="{BB962C8B-B14F-4D97-AF65-F5344CB8AC3E}">
        <p14:creationId xmlns:p14="http://schemas.microsoft.com/office/powerpoint/2010/main" val="2317664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AEADE9F5-5568-4FB0-B067-EE903A95D90D}" type="slidenum">
              <a:rPr lang="es-MX" smtClean="0"/>
              <a:t>46</a:t>
            </a:fld>
            <a:endParaRPr lang="es-MX"/>
          </a:p>
        </p:txBody>
      </p:sp>
    </p:spTree>
    <p:extLst>
      <p:ext uri="{BB962C8B-B14F-4D97-AF65-F5344CB8AC3E}">
        <p14:creationId xmlns:p14="http://schemas.microsoft.com/office/powerpoint/2010/main" val="3340359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fld id="{AEADE9F5-5568-4FB0-B067-EE903A95D90D}" type="slidenum">
              <a:rPr lang="es-MX" smtClean="0"/>
              <a:t>53</a:t>
            </a:fld>
            <a:endParaRPr lang="es-MX"/>
          </a:p>
        </p:txBody>
      </p:sp>
    </p:spTree>
    <p:extLst>
      <p:ext uri="{BB962C8B-B14F-4D97-AF65-F5344CB8AC3E}">
        <p14:creationId xmlns:p14="http://schemas.microsoft.com/office/powerpoint/2010/main" val="2033820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AEADE9F5-5568-4FB0-B067-EE903A95D90D}" type="slidenum">
              <a:rPr lang="es-MX" smtClean="0"/>
              <a:t>8</a:t>
            </a:fld>
            <a:endParaRPr lang="es-MX"/>
          </a:p>
        </p:txBody>
      </p:sp>
    </p:spTree>
    <p:extLst>
      <p:ext uri="{BB962C8B-B14F-4D97-AF65-F5344CB8AC3E}">
        <p14:creationId xmlns:p14="http://schemas.microsoft.com/office/powerpoint/2010/main" val="2420864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AEADE9F5-5568-4FB0-B067-EE903A95D90D}" type="slidenum">
              <a:rPr lang="es-MX" smtClean="0"/>
              <a:t>10</a:t>
            </a:fld>
            <a:endParaRPr lang="es-MX"/>
          </a:p>
        </p:txBody>
      </p:sp>
    </p:spTree>
    <p:extLst>
      <p:ext uri="{BB962C8B-B14F-4D97-AF65-F5344CB8AC3E}">
        <p14:creationId xmlns:p14="http://schemas.microsoft.com/office/powerpoint/2010/main" val="851203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AEADE9F5-5568-4FB0-B067-EE903A95D90D}" type="slidenum">
              <a:rPr lang="es-MX" smtClean="0"/>
              <a:t>13</a:t>
            </a:fld>
            <a:endParaRPr lang="es-MX"/>
          </a:p>
        </p:txBody>
      </p:sp>
    </p:spTree>
    <p:extLst>
      <p:ext uri="{BB962C8B-B14F-4D97-AF65-F5344CB8AC3E}">
        <p14:creationId xmlns:p14="http://schemas.microsoft.com/office/powerpoint/2010/main" val="2409381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AEADE9F5-5568-4FB0-B067-EE903A95D90D}" type="slidenum">
              <a:rPr lang="es-MX" smtClean="0"/>
              <a:t>15</a:t>
            </a:fld>
            <a:endParaRPr lang="es-MX"/>
          </a:p>
        </p:txBody>
      </p:sp>
    </p:spTree>
    <p:extLst>
      <p:ext uri="{BB962C8B-B14F-4D97-AF65-F5344CB8AC3E}">
        <p14:creationId xmlns:p14="http://schemas.microsoft.com/office/powerpoint/2010/main" val="3221765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AEADE9F5-5568-4FB0-B067-EE903A95D90D}" type="slidenum">
              <a:rPr lang="es-MX" smtClean="0"/>
              <a:t>16</a:t>
            </a:fld>
            <a:endParaRPr lang="es-MX"/>
          </a:p>
        </p:txBody>
      </p:sp>
    </p:spTree>
    <p:extLst>
      <p:ext uri="{BB962C8B-B14F-4D97-AF65-F5344CB8AC3E}">
        <p14:creationId xmlns:p14="http://schemas.microsoft.com/office/powerpoint/2010/main" val="75761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AEADE9F5-5568-4FB0-B067-EE903A95D90D}" type="slidenum">
              <a:rPr lang="es-MX" smtClean="0"/>
              <a:t>19</a:t>
            </a:fld>
            <a:endParaRPr lang="es-MX"/>
          </a:p>
        </p:txBody>
      </p:sp>
    </p:spTree>
    <p:extLst>
      <p:ext uri="{BB962C8B-B14F-4D97-AF65-F5344CB8AC3E}">
        <p14:creationId xmlns:p14="http://schemas.microsoft.com/office/powerpoint/2010/main" val="4032081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a:solidFill>
                  <a:schemeClr val="bg1"/>
                </a:solidFill>
              </a:rPr>
              <a:t>En el caso de PDI, la tercera opción más citada, junto con “Préstamos/deudas” fue ”Asistencia del gobierno, fundaciones u otras organizaciones” con 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a:solidFill>
                <a:schemeClr val="bg1"/>
              </a:solidFill>
            </a:endParaRPr>
          </a:p>
          <a:p>
            <a:endParaRPr lang="es-MX"/>
          </a:p>
        </p:txBody>
      </p:sp>
      <p:sp>
        <p:nvSpPr>
          <p:cNvPr id="4" name="Marcador de número de diapositiva 3"/>
          <p:cNvSpPr>
            <a:spLocks noGrp="1"/>
          </p:cNvSpPr>
          <p:nvPr>
            <p:ph type="sldNum" sz="quarter" idx="5"/>
          </p:nvPr>
        </p:nvSpPr>
        <p:spPr/>
        <p:txBody>
          <a:bodyPr/>
          <a:lstStyle/>
          <a:p>
            <a:fld id="{AEADE9F5-5568-4FB0-B067-EE903A95D90D}" type="slidenum">
              <a:rPr lang="es-MX" smtClean="0"/>
              <a:t>20</a:t>
            </a:fld>
            <a:endParaRPr lang="es-MX"/>
          </a:p>
        </p:txBody>
      </p:sp>
    </p:spTree>
    <p:extLst>
      <p:ext uri="{BB962C8B-B14F-4D97-AF65-F5344CB8AC3E}">
        <p14:creationId xmlns:p14="http://schemas.microsoft.com/office/powerpoint/2010/main" val="2367756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hyperlink" Target="https://twitter.com/impact_init" TargetMode="Externa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hyperlink" Target="https://ch.linkedin.com/company/impact-initiatives" TargetMode="External"/><Relationship Id="rId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hyperlink" Target="https://www.facebook.com/IMPACT.init/" TargetMode="External"/><Relationship Id="rId9"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B89A4B-86D5-E7E4-B52C-7C0210094DD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A8E127D0-3C5D-B52F-952F-448AC6819F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D635C66D-DFA9-E257-4F7F-E30C3AF8AEDD}"/>
              </a:ext>
            </a:extLst>
          </p:cNvPr>
          <p:cNvSpPr>
            <a:spLocks noGrp="1"/>
          </p:cNvSpPr>
          <p:nvPr>
            <p:ph type="dt" sz="half" idx="10"/>
          </p:nvPr>
        </p:nvSpPr>
        <p:spPr/>
        <p:txBody>
          <a:bodyPr/>
          <a:lstStyle/>
          <a:p>
            <a:fld id="{5F0CD878-AA98-472D-89B9-7B640EB261C4}" type="datetimeFigureOut">
              <a:rPr lang="es-CO" smtClean="0"/>
              <a:t>16/03/2023</a:t>
            </a:fld>
            <a:endParaRPr lang="es-CO"/>
          </a:p>
        </p:txBody>
      </p:sp>
      <p:sp>
        <p:nvSpPr>
          <p:cNvPr id="5" name="Marcador de pie de página 4">
            <a:extLst>
              <a:ext uri="{FF2B5EF4-FFF2-40B4-BE49-F238E27FC236}">
                <a16:creationId xmlns:a16="http://schemas.microsoft.com/office/drawing/2014/main" id="{5120B1EF-4F48-75F7-7486-7C4806D00E5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3B6D24D-A490-6535-AC98-EB1022AFF95C}"/>
              </a:ext>
            </a:extLst>
          </p:cNvPr>
          <p:cNvSpPr>
            <a:spLocks noGrp="1"/>
          </p:cNvSpPr>
          <p:nvPr>
            <p:ph type="sldNum" sz="quarter" idx="12"/>
          </p:nvPr>
        </p:nvSpPr>
        <p:spPr/>
        <p:txBody>
          <a:bodyPr/>
          <a:lstStyle/>
          <a:p>
            <a:fld id="{91AAEE79-9CA1-4FEC-897C-8B73BB01C56D}" type="slidenum">
              <a:rPr lang="es-CO" smtClean="0"/>
              <a:t>‹Nº›</a:t>
            </a:fld>
            <a:endParaRPr lang="es-CO"/>
          </a:p>
        </p:txBody>
      </p:sp>
    </p:spTree>
    <p:extLst>
      <p:ext uri="{BB962C8B-B14F-4D97-AF65-F5344CB8AC3E}">
        <p14:creationId xmlns:p14="http://schemas.microsoft.com/office/powerpoint/2010/main" val="2378215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B9831B-036F-122D-4327-AFE3FB33CB0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934418E-5FD1-C680-AA33-008961781D7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B66BF05-AE0F-7F41-B19F-159F47EB4C58}"/>
              </a:ext>
            </a:extLst>
          </p:cNvPr>
          <p:cNvSpPr>
            <a:spLocks noGrp="1"/>
          </p:cNvSpPr>
          <p:nvPr>
            <p:ph type="dt" sz="half" idx="10"/>
          </p:nvPr>
        </p:nvSpPr>
        <p:spPr/>
        <p:txBody>
          <a:bodyPr/>
          <a:lstStyle/>
          <a:p>
            <a:fld id="{5F0CD878-AA98-472D-89B9-7B640EB261C4}" type="datetimeFigureOut">
              <a:rPr lang="es-CO" smtClean="0"/>
              <a:t>16/03/2023</a:t>
            </a:fld>
            <a:endParaRPr lang="es-CO"/>
          </a:p>
        </p:txBody>
      </p:sp>
      <p:sp>
        <p:nvSpPr>
          <p:cNvPr id="5" name="Marcador de pie de página 4">
            <a:extLst>
              <a:ext uri="{FF2B5EF4-FFF2-40B4-BE49-F238E27FC236}">
                <a16:creationId xmlns:a16="http://schemas.microsoft.com/office/drawing/2014/main" id="{6914FBDA-9D90-B85D-1612-1467F2BB56F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2CFDC56-D587-C6AB-AEDC-C18BD4251529}"/>
              </a:ext>
            </a:extLst>
          </p:cNvPr>
          <p:cNvSpPr>
            <a:spLocks noGrp="1"/>
          </p:cNvSpPr>
          <p:nvPr>
            <p:ph type="sldNum" sz="quarter" idx="12"/>
          </p:nvPr>
        </p:nvSpPr>
        <p:spPr/>
        <p:txBody>
          <a:bodyPr/>
          <a:lstStyle/>
          <a:p>
            <a:fld id="{91AAEE79-9CA1-4FEC-897C-8B73BB01C56D}" type="slidenum">
              <a:rPr lang="es-CO" smtClean="0"/>
              <a:t>‹Nº›</a:t>
            </a:fld>
            <a:endParaRPr lang="es-CO"/>
          </a:p>
        </p:txBody>
      </p:sp>
    </p:spTree>
    <p:extLst>
      <p:ext uri="{BB962C8B-B14F-4D97-AF65-F5344CB8AC3E}">
        <p14:creationId xmlns:p14="http://schemas.microsoft.com/office/powerpoint/2010/main" val="3309846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9FCDAB0-F0F1-986F-76D4-A18D9D18A9C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00DAAEC-C896-DFBE-D8FA-BC3587015AD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ED8D991-3BEB-8849-5FF7-0F01174073CD}"/>
              </a:ext>
            </a:extLst>
          </p:cNvPr>
          <p:cNvSpPr>
            <a:spLocks noGrp="1"/>
          </p:cNvSpPr>
          <p:nvPr>
            <p:ph type="dt" sz="half" idx="10"/>
          </p:nvPr>
        </p:nvSpPr>
        <p:spPr/>
        <p:txBody>
          <a:bodyPr/>
          <a:lstStyle/>
          <a:p>
            <a:fld id="{5F0CD878-AA98-472D-89B9-7B640EB261C4}" type="datetimeFigureOut">
              <a:rPr lang="es-CO" smtClean="0"/>
              <a:t>16/03/2023</a:t>
            </a:fld>
            <a:endParaRPr lang="es-CO"/>
          </a:p>
        </p:txBody>
      </p:sp>
      <p:sp>
        <p:nvSpPr>
          <p:cNvPr id="5" name="Marcador de pie de página 4">
            <a:extLst>
              <a:ext uri="{FF2B5EF4-FFF2-40B4-BE49-F238E27FC236}">
                <a16:creationId xmlns:a16="http://schemas.microsoft.com/office/drawing/2014/main" id="{47624042-92CF-1A12-E157-286383DD485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EE18134-AF0D-C280-8E93-E0AC085C8910}"/>
              </a:ext>
            </a:extLst>
          </p:cNvPr>
          <p:cNvSpPr>
            <a:spLocks noGrp="1"/>
          </p:cNvSpPr>
          <p:nvPr>
            <p:ph type="sldNum" sz="quarter" idx="12"/>
          </p:nvPr>
        </p:nvSpPr>
        <p:spPr/>
        <p:txBody>
          <a:bodyPr/>
          <a:lstStyle/>
          <a:p>
            <a:fld id="{91AAEE79-9CA1-4FEC-897C-8B73BB01C56D}" type="slidenum">
              <a:rPr lang="es-CO" smtClean="0"/>
              <a:t>‹Nº›</a:t>
            </a:fld>
            <a:endParaRPr lang="es-CO"/>
          </a:p>
        </p:txBody>
      </p:sp>
    </p:spTree>
    <p:extLst>
      <p:ext uri="{BB962C8B-B14F-4D97-AF65-F5344CB8AC3E}">
        <p14:creationId xmlns:p14="http://schemas.microsoft.com/office/powerpoint/2010/main" val="1597504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 1a">
    <p:spTree>
      <p:nvGrpSpPr>
        <p:cNvPr id="1" name=""/>
        <p:cNvGrpSpPr/>
        <p:nvPr/>
      </p:nvGrpSpPr>
      <p:grpSpPr>
        <a:xfrm>
          <a:off x="0" y="0"/>
          <a:ext cx="0" cy="0"/>
          <a:chOff x="0" y="0"/>
          <a:chExt cx="0" cy="0"/>
        </a:xfrm>
      </p:grpSpPr>
      <p:pic>
        <p:nvPicPr>
          <p:cNvPr id="19" name="Image 19" descr="Une image contenant extérieur, cité, bâtiment, montagne&#10;&#10;Description générée automatiquement">
            <a:extLst>
              <a:ext uri="{FF2B5EF4-FFF2-40B4-BE49-F238E27FC236}">
                <a16:creationId xmlns:a16="http://schemas.microsoft.com/office/drawing/2014/main" id="{94D22537-589F-4ED9-A3F4-C64E1FA2DB4E}"/>
              </a:ext>
            </a:extLst>
          </p:cNvPr>
          <p:cNvPicPr>
            <a:picLocks noChangeAspect="1"/>
          </p:cNvPicPr>
          <p:nvPr userDrawn="1"/>
        </p:nvPicPr>
        <p:blipFill>
          <a:blip r:embed="rId2">
            <a:extLst>
              <a:ext uri="{28A0092B-C50C-407E-A947-70E740481C1C}">
                <a14:useLocalDpi xmlns:a14="http://schemas.microsoft.com/office/drawing/2010/main" val="0"/>
              </a:ext>
            </a:extLst>
          </a:blip>
          <a:srcRect l="-2"/>
          <a:stretch>
            <a:fillRect/>
          </a:stretch>
        </p:blipFill>
        <p:spPr bwMode="auto">
          <a:xfrm>
            <a:off x="-14288" y="0"/>
            <a:ext cx="12206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C01D3F30-254C-457B-AB23-7E772C0B8B2A}"/>
              </a:ext>
            </a:extLst>
          </p:cNvPr>
          <p:cNvSpPr/>
          <p:nvPr userDrawn="1"/>
        </p:nvSpPr>
        <p:spPr>
          <a:xfrm>
            <a:off x="-14288" y="1"/>
            <a:ext cx="12195643" cy="6858000"/>
          </a:xfrm>
          <a:prstGeom prst="rect">
            <a:avLst/>
          </a:prstGeom>
          <a:solidFill>
            <a:schemeClr val="tx1">
              <a:alpha val="1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1" name="Rectangle 20">
            <a:extLst>
              <a:ext uri="{FF2B5EF4-FFF2-40B4-BE49-F238E27FC236}">
                <a16:creationId xmlns:a16="http://schemas.microsoft.com/office/drawing/2014/main" id="{5CA66936-602D-AE98-B2B1-D7200E7773DD}"/>
              </a:ext>
            </a:extLst>
          </p:cNvPr>
          <p:cNvSpPr/>
          <p:nvPr userDrawn="1"/>
        </p:nvSpPr>
        <p:spPr>
          <a:xfrm>
            <a:off x="692602" y="-9524"/>
            <a:ext cx="5867401" cy="6867524"/>
          </a:xfrm>
          <a:prstGeom prst="rect">
            <a:avLst/>
          </a:prstGeom>
          <a:solidFill>
            <a:srgbClr val="555859">
              <a:alpha val="95000"/>
            </a:srgbClr>
          </a:solidFill>
          <a:ln>
            <a:noFill/>
          </a:ln>
          <a:effectLst>
            <a:outerShdw blurRad="279400" dist="38100" dir="2700000" sx="101000" sy="101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ZoneTexte 12">
            <a:extLst>
              <a:ext uri="{FF2B5EF4-FFF2-40B4-BE49-F238E27FC236}">
                <a16:creationId xmlns:a16="http://schemas.microsoft.com/office/drawing/2014/main" id="{C09361FE-E3EC-1E77-DDF5-5B652C25B7C1}"/>
              </a:ext>
            </a:extLst>
          </p:cNvPr>
          <p:cNvSpPr txBox="1">
            <a:spLocks noChangeArrowheads="1"/>
          </p:cNvSpPr>
          <p:nvPr userDrawn="1"/>
        </p:nvSpPr>
        <p:spPr bwMode="auto">
          <a:xfrm rot="16200000">
            <a:off x="-909750" y="5711015"/>
            <a:ext cx="2093913" cy="20005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fr-CH" altLang="en-US" sz="700">
                <a:solidFill>
                  <a:schemeClr val="bg1"/>
                </a:solidFill>
                <a:latin typeface="Leelawadee" panose="020B0502040204020203" pitchFamily="34" charset="-34"/>
                <a:cs typeface="Leelawadee" panose="020B0502040204020203" pitchFamily="34" charset="-34"/>
              </a:rPr>
              <a:t>© </a:t>
            </a:r>
            <a:r>
              <a:rPr lang="fr-CH" altLang="en-US" sz="700" err="1">
                <a:solidFill>
                  <a:schemeClr val="bg1"/>
                </a:solidFill>
                <a:latin typeface="Leelawadee" panose="020B0502040204020203" pitchFamily="34" charset="-34"/>
                <a:cs typeface="Leelawadee" panose="020B0502040204020203" pitchFamily="34" charset="-34"/>
              </a:rPr>
              <a:t>UNHaCR</a:t>
            </a:r>
            <a:r>
              <a:rPr lang="fr-CH" altLang="en-US" sz="700">
                <a:solidFill>
                  <a:schemeClr val="bg1"/>
                </a:solidFill>
                <a:latin typeface="Leelawadee" panose="020B0502040204020203" pitchFamily="34" charset="-34"/>
                <a:cs typeface="Leelawadee" panose="020B0502040204020203" pitchFamily="34" charset="-34"/>
              </a:rPr>
              <a:t>/Jim </a:t>
            </a:r>
            <a:r>
              <a:rPr lang="fr-CH" altLang="en-US" sz="700" err="1">
                <a:solidFill>
                  <a:schemeClr val="bg1"/>
                </a:solidFill>
                <a:latin typeface="Leelawadee" panose="020B0502040204020203" pitchFamily="34" charset="-34"/>
                <a:cs typeface="Leelawadee" panose="020B0502040204020203" pitchFamily="34" charset="-34"/>
              </a:rPr>
              <a:t>Huylebroek</a:t>
            </a:r>
            <a:endParaRPr lang="es-ES" altLang="en-US" sz="700">
              <a:solidFill>
                <a:schemeClr val="bg1"/>
              </a:solidFill>
              <a:latin typeface="Leelawadee" panose="020B0502040204020203" pitchFamily="34" charset="-34"/>
              <a:cs typeface="Leelawadee" panose="020B0502040204020203" pitchFamily="34" charset="-34"/>
            </a:endParaRPr>
          </a:p>
        </p:txBody>
      </p:sp>
      <p:sp>
        <p:nvSpPr>
          <p:cNvPr id="23" name="Rectangle 22">
            <a:extLst>
              <a:ext uri="{FF2B5EF4-FFF2-40B4-BE49-F238E27FC236}">
                <a16:creationId xmlns:a16="http://schemas.microsoft.com/office/drawing/2014/main" id="{5CA66936-602D-AE98-B2B1-D7200E7773DD}"/>
              </a:ext>
            </a:extLst>
          </p:cNvPr>
          <p:cNvSpPr/>
          <p:nvPr userDrawn="1"/>
        </p:nvSpPr>
        <p:spPr>
          <a:xfrm>
            <a:off x="691122" y="-9525"/>
            <a:ext cx="5868881" cy="619125"/>
          </a:xfrm>
          <a:prstGeom prst="rect">
            <a:avLst/>
          </a:prstGeom>
          <a:solidFill>
            <a:srgbClr val="D1D3D4">
              <a:alpha val="82000"/>
            </a:srgbClr>
          </a:solidFill>
          <a:ln>
            <a:noFill/>
          </a:ln>
          <a:effectLst/>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9" name="Title 1"/>
          <p:cNvSpPr>
            <a:spLocks noGrp="1"/>
          </p:cNvSpPr>
          <p:nvPr>
            <p:ph type="ctrTitle" hasCustomPrompt="1"/>
          </p:nvPr>
        </p:nvSpPr>
        <p:spPr>
          <a:xfrm>
            <a:off x="968187" y="1122363"/>
            <a:ext cx="5342965" cy="2387600"/>
          </a:xfrm>
        </p:spPr>
        <p:txBody>
          <a:bodyPr anchor="b"/>
          <a:lstStyle>
            <a:lvl1pPr algn="ctr">
              <a:defRPr sz="5400" baseline="0">
                <a:solidFill>
                  <a:schemeClr val="bg1"/>
                </a:solidFill>
                <a:latin typeface="Franklin Gothic Demi" panose="020B0703020102020204" pitchFamily="34" charset="0"/>
              </a:defRPr>
            </a:lvl1pPr>
          </a:lstStyle>
          <a:p>
            <a:r>
              <a:rPr lang="en-US"/>
              <a:t>HERE GOES YOUR TITLE</a:t>
            </a:r>
          </a:p>
        </p:txBody>
      </p:sp>
      <p:sp>
        <p:nvSpPr>
          <p:cNvPr id="30" name="Subtitle 2"/>
          <p:cNvSpPr>
            <a:spLocks noGrp="1"/>
          </p:cNvSpPr>
          <p:nvPr>
            <p:ph type="subTitle" idx="1"/>
          </p:nvPr>
        </p:nvSpPr>
        <p:spPr>
          <a:xfrm>
            <a:off x="968187" y="3602038"/>
            <a:ext cx="5342965" cy="1655762"/>
          </a:xfrm>
        </p:spPr>
        <p:txBody>
          <a:bodyPr/>
          <a:lstStyle>
            <a:lvl1pPr marL="0" indent="0" algn="ctr">
              <a:buNone/>
              <a:defRPr sz="2400">
                <a:solidFill>
                  <a:schemeClr val="bg1"/>
                </a:solidFill>
                <a:latin typeface="Leelawadee" panose="020B0502040204020203" pitchFamily="34" charset="-34"/>
                <a:cs typeface="Leelawadee" panose="020B0502040204020203" pitchFamily="34"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descr="Logo&#10;&#10;Description automatically generated">
            <a:extLst>
              <a:ext uri="{FF2B5EF4-FFF2-40B4-BE49-F238E27FC236}">
                <a16:creationId xmlns:a16="http://schemas.microsoft.com/office/drawing/2014/main" id="{662B6445-5D2B-5A33-05F9-1C89F8758C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74189" y="90006"/>
            <a:ext cx="1906437" cy="420062"/>
          </a:xfrm>
          <a:prstGeom prst="rect">
            <a:avLst/>
          </a:prstGeom>
        </p:spPr>
      </p:pic>
    </p:spTree>
    <p:extLst>
      <p:ext uri="{BB962C8B-B14F-4D97-AF65-F5344CB8AC3E}">
        <p14:creationId xmlns:p14="http://schemas.microsoft.com/office/powerpoint/2010/main" val="2817703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 1b">
    <p:spTree>
      <p:nvGrpSpPr>
        <p:cNvPr id="1" name=""/>
        <p:cNvGrpSpPr/>
        <p:nvPr/>
      </p:nvGrpSpPr>
      <p:grpSpPr>
        <a:xfrm>
          <a:off x="0" y="0"/>
          <a:ext cx="0" cy="0"/>
          <a:chOff x="0" y="0"/>
          <a:chExt cx="0" cy="0"/>
        </a:xfrm>
      </p:grpSpPr>
      <p:pic>
        <p:nvPicPr>
          <p:cNvPr id="7" name="Image 19" descr="Une image contenant extérieur, cité, bâtiment, montagne&#10;&#10;Description générée automatiquement">
            <a:extLst>
              <a:ext uri="{FF2B5EF4-FFF2-40B4-BE49-F238E27FC236}">
                <a16:creationId xmlns:a16="http://schemas.microsoft.com/office/drawing/2014/main" id="{94D22537-589F-4ED9-A3F4-C64E1FA2DB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 t="7183" b="35183"/>
          <a:stretch/>
        </p:blipFill>
        <p:spPr bwMode="auto">
          <a:xfrm>
            <a:off x="-7144" y="-7867"/>
            <a:ext cx="12206288" cy="395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1D3F30-254C-457B-AB23-7E772C0B8B2A}"/>
              </a:ext>
            </a:extLst>
          </p:cNvPr>
          <p:cNvSpPr/>
          <p:nvPr userDrawn="1"/>
        </p:nvSpPr>
        <p:spPr>
          <a:xfrm>
            <a:off x="0" y="-1014"/>
            <a:ext cx="12192001" cy="3972299"/>
          </a:xfrm>
          <a:prstGeom prst="rect">
            <a:avLst/>
          </a:prstGeom>
          <a:solidFill>
            <a:schemeClr val="tx1">
              <a:alpha val="51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9" name="Rectangle 8">
            <a:extLst>
              <a:ext uri="{FF2B5EF4-FFF2-40B4-BE49-F238E27FC236}">
                <a16:creationId xmlns:a16="http://schemas.microsoft.com/office/drawing/2014/main" id="{C01D3F30-254C-457B-AB23-7E772C0B8B2A}"/>
              </a:ext>
            </a:extLst>
          </p:cNvPr>
          <p:cNvSpPr/>
          <p:nvPr userDrawn="1"/>
        </p:nvSpPr>
        <p:spPr>
          <a:xfrm>
            <a:off x="0" y="3860841"/>
            <a:ext cx="12192001" cy="2997159"/>
          </a:xfrm>
          <a:prstGeom prst="rect">
            <a:avLst/>
          </a:prstGeom>
          <a:solidFill>
            <a:srgbClr val="D4CABB"/>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0" name="ZoneTexte 12">
            <a:extLst>
              <a:ext uri="{FF2B5EF4-FFF2-40B4-BE49-F238E27FC236}">
                <a16:creationId xmlns:a16="http://schemas.microsoft.com/office/drawing/2014/main" id="{C09361FE-E3EC-1E77-DDF5-5B652C25B7C1}"/>
              </a:ext>
            </a:extLst>
          </p:cNvPr>
          <p:cNvSpPr txBox="1">
            <a:spLocks noChangeArrowheads="1"/>
          </p:cNvSpPr>
          <p:nvPr userDrawn="1"/>
        </p:nvSpPr>
        <p:spPr bwMode="auto">
          <a:xfrm rot="16200000">
            <a:off x="-909750" y="2653202"/>
            <a:ext cx="2093913" cy="20005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fr-CH" altLang="en-US" sz="700">
                <a:solidFill>
                  <a:schemeClr val="bg1"/>
                </a:solidFill>
                <a:latin typeface="Leelawadee" panose="020B0502040204020203" pitchFamily="34" charset="-34"/>
                <a:cs typeface="Leelawadee" panose="020B0502040204020203" pitchFamily="34" charset="-34"/>
              </a:rPr>
              <a:t>© </a:t>
            </a:r>
            <a:r>
              <a:rPr lang="fr-CH" altLang="en-US" sz="700" err="1">
                <a:solidFill>
                  <a:schemeClr val="bg1"/>
                </a:solidFill>
                <a:latin typeface="Leelawadee" panose="020B0502040204020203" pitchFamily="34" charset="-34"/>
                <a:cs typeface="Leelawadee" panose="020B0502040204020203" pitchFamily="34" charset="-34"/>
              </a:rPr>
              <a:t>UNHaCR</a:t>
            </a:r>
            <a:r>
              <a:rPr lang="fr-CH" altLang="en-US" sz="700">
                <a:solidFill>
                  <a:schemeClr val="bg1"/>
                </a:solidFill>
                <a:latin typeface="Leelawadee" panose="020B0502040204020203" pitchFamily="34" charset="-34"/>
                <a:cs typeface="Leelawadee" panose="020B0502040204020203" pitchFamily="34" charset="-34"/>
              </a:rPr>
              <a:t>/Jim </a:t>
            </a:r>
            <a:r>
              <a:rPr lang="fr-CH" altLang="en-US" sz="700" err="1">
                <a:solidFill>
                  <a:schemeClr val="bg1"/>
                </a:solidFill>
                <a:latin typeface="Leelawadee" panose="020B0502040204020203" pitchFamily="34" charset="-34"/>
                <a:cs typeface="Leelawadee" panose="020B0502040204020203" pitchFamily="34" charset="-34"/>
              </a:rPr>
              <a:t>Huylebroek</a:t>
            </a:r>
            <a:endParaRPr lang="es-ES" altLang="en-US" sz="700">
              <a:solidFill>
                <a:schemeClr val="bg1"/>
              </a:solidFill>
              <a:latin typeface="Leelawadee" panose="020B0502040204020203" pitchFamily="34" charset="-34"/>
              <a:cs typeface="Leelawadee" panose="020B0502040204020203" pitchFamily="34" charset="-34"/>
            </a:endParaRPr>
          </a:p>
        </p:txBody>
      </p:sp>
      <p:sp>
        <p:nvSpPr>
          <p:cNvPr id="25" name="Title 1"/>
          <p:cNvSpPr>
            <a:spLocks noGrp="1"/>
          </p:cNvSpPr>
          <p:nvPr>
            <p:ph type="ctrTitle" hasCustomPrompt="1"/>
          </p:nvPr>
        </p:nvSpPr>
        <p:spPr>
          <a:xfrm>
            <a:off x="1884324" y="1446328"/>
            <a:ext cx="8423353" cy="2387600"/>
          </a:xfrm>
        </p:spPr>
        <p:txBody>
          <a:bodyPr anchor="b">
            <a:normAutofit/>
          </a:bodyPr>
          <a:lstStyle>
            <a:lvl1pPr algn="ctr">
              <a:defRPr sz="6000" baseline="0">
                <a:solidFill>
                  <a:schemeClr val="bg1"/>
                </a:solidFill>
                <a:latin typeface="Franklin Gothic Demi" panose="020B0703020102020204" pitchFamily="34" charset="0"/>
              </a:defRPr>
            </a:lvl1pPr>
          </a:lstStyle>
          <a:p>
            <a:r>
              <a:rPr lang="en-US"/>
              <a:t>HERE GOES YOUR TITLE</a:t>
            </a:r>
          </a:p>
        </p:txBody>
      </p:sp>
      <p:sp>
        <p:nvSpPr>
          <p:cNvPr id="26" name="Subtitle 2"/>
          <p:cNvSpPr>
            <a:spLocks noGrp="1"/>
          </p:cNvSpPr>
          <p:nvPr>
            <p:ph type="subTitle" idx="1"/>
          </p:nvPr>
        </p:nvSpPr>
        <p:spPr>
          <a:xfrm>
            <a:off x="680424" y="4239311"/>
            <a:ext cx="4374080" cy="2044413"/>
          </a:xfrm>
        </p:spPr>
        <p:txBody>
          <a:bodyPr>
            <a:normAutofit/>
          </a:bodyPr>
          <a:lstStyle>
            <a:lvl1pPr marL="0" indent="0" algn="r">
              <a:spcBef>
                <a:spcPts val="500"/>
              </a:spcBef>
              <a:buNone/>
              <a:defRPr sz="1800">
                <a:solidFill>
                  <a:schemeClr val="tx1">
                    <a:lumMod val="85000"/>
                    <a:lumOff val="15000"/>
                  </a:schemeClr>
                </a:solidFill>
                <a:latin typeface="Leelawadee" panose="020B0502040204020203" pitchFamily="34" charset="-34"/>
                <a:cs typeface="Leelawadee" panose="020B0502040204020203" pitchFamily="34"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9" name="Text Placeholder 28"/>
          <p:cNvSpPr>
            <a:spLocks noGrp="1"/>
          </p:cNvSpPr>
          <p:nvPr>
            <p:ph type="body" sz="quarter" idx="10"/>
          </p:nvPr>
        </p:nvSpPr>
        <p:spPr>
          <a:xfrm>
            <a:off x="6941561" y="4239311"/>
            <a:ext cx="4393021" cy="2083918"/>
          </a:xfrm>
        </p:spPr>
        <p:txBody>
          <a:bodyPr>
            <a:noAutofit/>
          </a:bodyPr>
          <a:lstStyle>
            <a:lvl1pPr marL="400050" indent="-400050">
              <a:spcBef>
                <a:spcPts val="500"/>
              </a:spcBef>
              <a:buFont typeface="+mj-lt"/>
              <a:buAutoNum type="romanLcPeriod"/>
              <a:defRPr sz="1800">
                <a:solidFill>
                  <a:schemeClr val="tx1">
                    <a:lumMod val="85000"/>
                    <a:lumOff val="15000"/>
                  </a:schemeClr>
                </a:solidFill>
                <a:latin typeface="Leelawadee" panose="020B0502040204020203" pitchFamily="34" charset="-34"/>
                <a:cs typeface="Leelawadee" panose="020B0502040204020203" pitchFamily="34" charset="-34"/>
              </a:defRPr>
            </a:lvl1pPr>
            <a:lvl2pPr marL="857250" indent="-400050">
              <a:spcBef>
                <a:spcPts val="500"/>
              </a:spcBef>
              <a:buFont typeface="+mj-lt"/>
              <a:buAutoNum type="romanLcPeriod"/>
              <a:defRPr sz="1800">
                <a:solidFill>
                  <a:schemeClr val="tx1">
                    <a:lumMod val="85000"/>
                    <a:lumOff val="15000"/>
                  </a:schemeClr>
                </a:solidFill>
                <a:latin typeface="Leelawadee" panose="020B0502040204020203" pitchFamily="34" charset="-34"/>
                <a:cs typeface="Leelawadee" panose="020B0502040204020203" pitchFamily="34" charset="-34"/>
              </a:defRPr>
            </a:lvl2pPr>
            <a:lvl3pPr marL="1314450" indent="-400050">
              <a:spcBef>
                <a:spcPts val="500"/>
              </a:spcBef>
              <a:buFont typeface="+mj-lt"/>
              <a:buAutoNum type="romanLcPeriod"/>
              <a:defRPr sz="1800">
                <a:solidFill>
                  <a:schemeClr val="tx1">
                    <a:lumMod val="85000"/>
                    <a:lumOff val="15000"/>
                  </a:schemeClr>
                </a:solidFill>
                <a:latin typeface="Leelawadee" panose="020B0502040204020203" pitchFamily="34" charset="-34"/>
                <a:cs typeface="Leelawadee" panose="020B0502040204020203" pitchFamily="34" charset="-34"/>
              </a:defRPr>
            </a:lvl3pPr>
            <a:lvl4pPr marL="1771650" indent="-400050">
              <a:spcBef>
                <a:spcPts val="500"/>
              </a:spcBef>
              <a:buFont typeface="+mj-lt"/>
              <a:buAutoNum type="romanLcPeriod"/>
              <a:defRPr sz="1800">
                <a:solidFill>
                  <a:schemeClr val="tx1">
                    <a:lumMod val="85000"/>
                    <a:lumOff val="15000"/>
                  </a:schemeClr>
                </a:solidFill>
                <a:latin typeface="Leelawadee" panose="020B0502040204020203" pitchFamily="34" charset="-34"/>
                <a:cs typeface="Leelawadee" panose="020B0502040204020203" pitchFamily="34" charset="-34"/>
              </a:defRPr>
            </a:lvl4pPr>
            <a:lvl5pPr marL="2228850" indent="-400050">
              <a:spcBef>
                <a:spcPts val="500"/>
              </a:spcBef>
              <a:buFont typeface="+mj-lt"/>
              <a:buAutoNum type="romanLcPeriod"/>
              <a:defRPr sz="1800">
                <a:solidFill>
                  <a:schemeClr val="tx1">
                    <a:lumMod val="85000"/>
                    <a:lumOff val="15000"/>
                  </a:schemeClr>
                </a:solidFill>
                <a:latin typeface="Leelawadee" panose="020B0502040204020203" pitchFamily="34" charset="-34"/>
                <a:cs typeface="Leelawadee" panose="020B0502040204020203" pitchFamily="34" charset="-3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2126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ordination Framework  - 1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1D3F30-254C-457B-AB23-7E772C0B8B2A}"/>
              </a:ext>
            </a:extLst>
          </p:cNvPr>
          <p:cNvSpPr/>
          <p:nvPr userDrawn="1"/>
        </p:nvSpPr>
        <p:spPr>
          <a:xfrm>
            <a:off x="2741210" y="68037"/>
            <a:ext cx="6709581" cy="1008086"/>
          </a:xfrm>
          <a:prstGeom prst="rect">
            <a:avLst/>
          </a:prstGeom>
          <a:solidFill>
            <a:srgbClr val="58595A"/>
          </a:solidFill>
          <a:ln>
            <a:noFill/>
          </a:ln>
          <a:effectLst>
            <a:outerShdw blurRad="50800" dist="50800" dir="8160000" algn="ctr" rotWithShape="0">
              <a:srgbClr val="000000">
                <a:alpha val="43137"/>
              </a:srgbClr>
            </a:out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 name="Rectangle 7">
            <a:extLst>
              <a:ext uri="{FF2B5EF4-FFF2-40B4-BE49-F238E27FC236}">
                <a16:creationId xmlns:a16="http://schemas.microsoft.com/office/drawing/2014/main" id="{C01D3F30-254C-457B-AB23-7E772C0B8B2A}"/>
              </a:ext>
            </a:extLst>
          </p:cNvPr>
          <p:cNvSpPr/>
          <p:nvPr userDrawn="1"/>
        </p:nvSpPr>
        <p:spPr>
          <a:xfrm>
            <a:off x="0" y="-47099"/>
            <a:ext cx="12199143" cy="115136"/>
          </a:xfrm>
          <a:prstGeom prst="rect">
            <a:avLst/>
          </a:prstGeom>
          <a:solidFill>
            <a:srgbClr val="D4CABB"/>
          </a:solidFill>
          <a:ln>
            <a:noFill/>
          </a:ln>
          <a:effectLst>
            <a:outerShdw blurRad="63500" dist="50800" dir="6000000" algn="ctr" rotWithShape="0">
              <a:srgbClr val="000000">
                <a:alpha val="43137"/>
              </a:srgbClr>
            </a:out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0" name="Title 1"/>
          <p:cNvSpPr>
            <a:spLocks noGrp="1"/>
          </p:cNvSpPr>
          <p:nvPr>
            <p:ph type="ctrTitle" hasCustomPrompt="1"/>
          </p:nvPr>
        </p:nvSpPr>
        <p:spPr>
          <a:xfrm>
            <a:off x="2836606" y="222501"/>
            <a:ext cx="6518788" cy="672380"/>
          </a:xfrm>
        </p:spPr>
        <p:txBody>
          <a:bodyPr anchor="b">
            <a:normAutofit/>
          </a:bodyPr>
          <a:lstStyle>
            <a:lvl1pPr algn="ctr">
              <a:defRPr sz="4000" baseline="0">
                <a:solidFill>
                  <a:schemeClr val="bg1"/>
                </a:solidFill>
                <a:latin typeface="Franklin Gothic Demi" panose="020B0703020102020204" pitchFamily="34" charset="0"/>
              </a:defRPr>
            </a:lvl1pPr>
          </a:lstStyle>
          <a:p>
            <a:r>
              <a:rPr lang="en-US"/>
              <a:t>HERE GOES YOUR TITLE</a:t>
            </a:r>
          </a:p>
        </p:txBody>
      </p:sp>
      <p:sp>
        <p:nvSpPr>
          <p:cNvPr id="22" name="Content Placeholder 3"/>
          <p:cNvSpPr>
            <a:spLocks noGrp="1"/>
          </p:cNvSpPr>
          <p:nvPr>
            <p:ph sz="quarter" idx="10"/>
          </p:nvPr>
        </p:nvSpPr>
        <p:spPr>
          <a:xfrm>
            <a:off x="373626" y="1466241"/>
            <a:ext cx="11445312" cy="4906849"/>
          </a:xfrm>
        </p:spPr>
        <p:txBody>
          <a:bodyPr>
            <a:normAutofit/>
          </a:bodyPr>
          <a:lstStyle>
            <a:lvl1pPr>
              <a:defRPr sz="1600">
                <a:solidFill>
                  <a:schemeClr val="tx1">
                    <a:lumMod val="85000"/>
                    <a:lumOff val="15000"/>
                  </a:schemeClr>
                </a:solidFill>
                <a:latin typeface="Leelawadee" panose="020B0502040204020203" pitchFamily="34" charset="-34"/>
                <a:cs typeface="Leelawadee" panose="020B0502040204020203" pitchFamily="34" charset="-34"/>
              </a:defRPr>
            </a:lvl1pPr>
            <a:lvl2pPr>
              <a:defRPr sz="1600">
                <a:solidFill>
                  <a:schemeClr val="tx1">
                    <a:lumMod val="85000"/>
                    <a:lumOff val="15000"/>
                  </a:schemeClr>
                </a:solidFill>
                <a:latin typeface="Leelawadee" panose="020B0502040204020203" pitchFamily="34" charset="-34"/>
                <a:cs typeface="Leelawadee" panose="020B0502040204020203" pitchFamily="34" charset="-34"/>
              </a:defRPr>
            </a:lvl2pPr>
            <a:lvl3pPr>
              <a:defRPr sz="1600">
                <a:solidFill>
                  <a:schemeClr val="tx1">
                    <a:lumMod val="85000"/>
                    <a:lumOff val="15000"/>
                  </a:schemeClr>
                </a:solidFill>
                <a:latin typeface="Leelawadee" panose="020B0502040204020203" pitchFamily="34" charset="-34"/>
                <a:cs typeface="Leelawadee" panose="020B0502040204020203" pitchFamily="34" charset="-34"/>
              </a:defRPr>
            </a:lvl3pPr>
            <a:lvl4pPr>
              <a:defRPr sz="1600">
                <a:solidFill>
                  <a:schemeClr val="tx1">
                    <a:lumMod val="85000"/>
                    <a:lumOff val="15000"/>
                  </a:schemeClr>
                </a:solidFill>
                <a:latin typeface="Leelawadee" panose="020B0502040204020203" pitchFamily="34" charset="-34"/>
                <a:cs typeface="Leelawadee" panose="020B0502040204020203" pitchFamily="34" charset="-34"/>
              </a:defRPr>
            </a:lvl4pPr>
            <a:lvl5pPr>
              <a:defRPr sz="1600">
                <a:solidFill>
                  <a:schemeClr val="tx1">
                    <a:lumMod val="85000"/>
                    <a:lumOff val="15000"/>
                  </a:schemeClr>
                </a:solidFill>
                <a:latin typeface="Leelawadee" panose="020B0502040204020203" pitchFamily="34" charset="-34"/>
                <a:cs typeface="Leelawadee" panose="020B0502040204020203" pitchFamily="34" charset="-3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103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ssessment Objectives - 1b">
    <p:spTree>
      <p:nvGrpSpPr>
        <p:cNvPr id="1" name=""/>
        <p:cNvGrpSpPr/>
        <p:nvPr/>
      </p:nvGrpSpPr>
      <p:grpSpPr>
        <a:xfrm>
          <a:off x="0" y="0"/>
          <a:ext cx="0" cy="0"/>
          <a:chOff x="0" y="0"/>
          <a:chExt cx="0" cy="0"/>
        </a:xfrm>
      </p:grpSpPr>
      <p:sp>
        <p:nvSpPr>
          <p:cNvPr id="17" name="Title 1"/>
          <p:cNvSpPr>
            <a:spLocks noGrp="1"/>
          </p:cNvSpPr>
          <p:nvPr>
            <p:ph type="ctrTitle" hasCustomPrompt="1"/>
          </p:nvPr>
        </p:nvSpPr>
        <p:spPr>
          <a:xfrm>
            <a:off x="301659" y="2519517"/>
            <a:ext cx="3063710" cy="1818967"/>
          </a:xfrm>
        </p:spPr>
        <p:txBody>
          <a:bodyPr anchor="ctr">
            <a:noAutofit/>
          </a:bodyPr>
          <a:lstStyle>
            <a:lvl1pPr algn="ctr">
              <a:defRPr sz="4000" baseline="0">
                <a:solidFill>
                  <a:schemeClr val="tx1">
                    <a:lumMod val="85000"/>
                    <a:lumOff val="15000"/>
                  </a:schemeClr>
                </a:solidFill>
                <a:latin typeface="Franklin Gothic Demi" panose="020B0703020102020204" pitchFamily="34" charset="0"/>
              </a:defRPr>
            </a:lvl1pPr>
          </a:lstStyle>
          <a:p>
            <a:r>
              <a:rPr lang="en-US"/>
              <a:t>HERE GOES YOUR TITLE</a:t>
            </a:r>
          </a:p>
        </p:txBody>
      </p:sp>
      <p:sp>
        <p:nvSpPr>
          <p:cNvPr id="21" name="Text Placeholder 18"/>
          <p:cNvSpPr>
            <a:spLocks noGrp="1"/>
          </p:cNvSpPr>
          <p:nvPr>
            <p:ph type="body" sz="quarter" idx="10"/>
          </p:nvPr>
        </p:nvSpPr>
        <p:spPr>
          <a:xfrm>
            <a:off x="3900353" y="1698267"/>
            <a:ext cx="7790202" cy="4391288"/>
          </a:xfrm>
        </p:spPr>
        <p:txBody>
          <a:bodyPr>
            <a:noAutofit/>
          </a:bodyPr>
          <a:lstStyle>
            <a:lvl1pPr marL="342900" indent="-342900">
              <a:buFont typeface="+mj-lt"/>
              <a:buAutoNum type="arabicPeriod"/>
              <a:defRPr sz="1600">
                <a:solidFill>
                  <a:schemeClr val="tx1">
                    <a:lumMod val="85000"/>
                    <a:lumOff val="15000"/>
                  </a:schemeClr>
                </a:solidFill>
                <a:latin typeface="Leelawadee" panose="020B0502040204020203" pitchFamily="34" charset="-34"/>
                <a:cs typeface="Leelawadee" panose="020B0502040204020203" pitchFamily="34" charset="-34"/>
              </a:defRPr>
            </a:lvl1pPr>
            <a:lvl2pPr marL="800100" indent="-342900">
              <a:buFont typeface="+mj-lt"/>
              <a:buAutoNum type="arabicPeriod"/>
              <a:defRPr sz="1600">
                <a:solidFill>
                  <a:schemeClr val="tx1">
                    <a:lumMod val="85000"/>
                    <a:lumOff val="15000"/>
                  </a:schemeClr>
                </a:solidFill>
                <a:latin typeface="Leelawadee" panose="020B0502040204020203" pitchFamily="34" charset="-34"/>
                <a:cs typeface="Leelawadee" panose="020B0502040204020203" pitchFamily="34" charset="-34"/>
              </a:defRPr>
            </a:lvl2pPr>
            <a:lvl3pPr marL="1257300" indent="-342900">
              <a:buFont typeface="+mj-lt"/>
              <a:buAutoNum type="arabicPeriod"/>
              <a:defRPr sz="1600">
                <a:solidFill>
                  <a:schemeClr val="tx1">
                    <a:lumMod val="85000"/>
                    <a:lumOff val="15000"/>
                  </a:schemeClr>
                </a:solidFill>
                <a:latin typeface="Leelawadee" panose="020B0502040204020203" pitchFamily="34" charset="-34"/>
                <a:cs typeface="Leelawadee" panose="020B0502040204020203" pitchFamily="34" charset="-34"/>
              </a:defRPr>
            </a:lvl3pPr>
            <a:lvl4pPr marL="1714500" indent="-342900">
              <a:buFont typeface="+mj-lt"/>
              <a:buAutoNum type="arabicPeriod"/>
              <a:defRPr sz="1600">
                <a:solidFill>
                  <a:schemeClr val="tx1">
                    <a:lumMod val="85000"/>
                    <a:lumOff val="15000"/>
                  </a:schemeClr>
                </a:solidFill>
                <a:latin typeface="Leelawadee" panose="020B0502040204020203" pitchFamily="34" charset="-34"/>
                <a:cs typeface="Leelawadee" panose="020B0502040204020203" pitchFamily="34" charset="-34"/>
              </a:defRPr>
            </a:lvl4pPr>
            <a:lvl5pPr marL="2171700" indent="-342900">
              <a:buFont typeface="+mj-lt"/>
              <a:buAutoNum type="arabicPeriod"/>
              <a:defRPr sz="1600">
                <a:solidFill>
                  <a:schemeClr val="tx1">
                    <a:lumMod val="85000"/>
                    <a:lumOff val="15000"/>
                  </a:schemeClr>
                </a:solidFill>
                <a:latin typeface="Leelawadee" panose="020B0502040204020203" pitchFamily="34" charset="-34"/>
                <a:cs typeface="Leelawadee" panose="020B0502040204020203" pitchFamily="34" charset="-3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2"/>
          <p:cNvSpPr>
            <a:spLocks noGrp="1"/>
          </p:cNvSpPr>
          <p:nvPr>
            <p:ph type="subTitle" idx="1"/>
          </p:nvPr>
        </p:nvSpPr>
        <p:spPr>
          <a:xfrm>
            <a:off x="3900353" y="963562"/>
            <a:ext cx="7790202" cy="599767"/>
          </a:xfrm>
        </p:spPr>
        <p:txBody>
          <a:bodyPr>
            <a:normAutofit/>
          </a:bodyPr>
          <a:lstStyle>
            <a:lvl1pPr marL="0" indent="0" algn="l">
              <a:spcBef>
                <a:spcPts val="500"/>
              </a:spcBef>
              <a:buNone/>
              <a:defRPr sz="2800" b="1">
                <a:solidFill>
                  <a:srgbClr val="EE5859"/>
                </a:solidFill>
                <a:latin typeface="Leelawadee" panose="020B0502040204020203" pitchFamily="34" charset="-34"/>
                <a:cs typeface="Leelawadee" panose="020B0502040204020203" pitchFamily="34"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9FA4E45C-84B2-E033-F972-3FF4D4036A01}"/>
              </a:ext>
            </a:extLst>
          </p:cNvPr>
          <p:cNvSpPr/>
          <p:nvPr userDrawn="1"/>
        </p:nvSpPr>
        <p:spPr>
          <a:xfrm>
            <a:off x="-10076" y="2187019"/>
            <a:ext cx="2895600" cy="98828"/>
          </a:xfrm>
          <a:prstGeom prst="rect">
            <a:avLst/>
          </a:prstGeom>
          <a:solidFill>
            <a:srgbClr val="D1D3D4">
              <a:alpha val="95000"/>
            </a:srgb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0" name="Rectangle 9">
            <a:extLst>
              <a:ext uri="{FF2B5EF4-FFF2-40B4-BE49-F238E27FC236}">
                <a16:creationId xmlns:a16="http://schemas.microsoft.com/office/drawing/2014/main" id="{4B8F8702-7223-31AD-343A-E93EA93B5B9B}"/>
              </a:ext>
            </a:extLst>
          </p:cNvPr>
          <p:cNvSpPr/>
          <p:nvPr userDrawn="1"/>
        </p:nvSpPr>
        <p:spPr>
          <a:xfrm>
            <a:off x="693602" y="4617983"/>
            <a:ext cx="2895600" cy="98828"/>
          </a:xfrm>
          <a:prstGeom prst="rect">
            <a:avLst/>
          </a:prstGeom>
          <a:solidFill>
            <a:srgbClr val="D1D3D4">
              <a:alpha val="95000"/>
            </a:srgb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fr-FR"/>
          </a:p>
        </p:txBody>
      </p:sp>
    </p:spTree>
    <p:extLst>
      <p:ext uri="{BB962C8B-B14F-4D97-AF65-F5344CB8AC3E}">
        <p14:creationId xmlns:p14="http://schemas.microsoft.com/office/powerpoint/2010/main" val="794002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ethodology - 1a">
    <p:bg>
      <p:bgPr>
        <a:solidFill>
          <a:schemeClr val="bg1"/>
        </a:solidFill>
        <a:effectLst/>
      </p:bgPr>
    </p:bg>
    <p:spTree>
      <p:nvGrpSpPr>
        <p:cNvPr id="1" name=""/>
        <p:cNvGrpSpPr/>
        <p:nvPr/>
      </p:nvGrpSpPr>
      <p:grpSpPr>
        <a:xfrm>
          <a:off x="0" y="0"/>
          <a:ext cx="0" cy="0"/>
          <a:chOff x="0" y="0"/>
          <a:chExt cx="0" cy="0"/>
        </a:xfrm>
      </p:grpSpPr>
      <p:pic>
        <p:nvPicPr>
          <p:cNvPr id="14" name="Picture 13" descr="Text&#10;&#10;Description automatically generated">
            <a:extLst>
              <a:ext uri="{FF2B5EF4-FFF2-40B4-BE49-F238E27FC236}">
                <a16:creationId xmlns:a16="http://schemas.microsoft.com/office/drawing/2014/main" id="{63461F97-0AB3-5A41-2FB8-8F78207E54D2}"/>
              </a:ext>
            </a:extLst>
          </p:cNvPr>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11636" t="7697" r="14371" b="35298"/>
          <a:stretch/>
        </p:blipFill>
        <p:spPr>
          <a:xfrm>
            <a:off x="446314" y="1828800"/>
            <a:ext cx="4267200" cy="3287486"/>
          </a:xfrm>
          <a:prstGeom prst="rect">
            <a:avLst/>
          </a:prstGeom>
        </p:spPr>
      </p:pic>
      <p:sp>
        <p:nvSpPr>
          <p:cNvPr id="15" name="Rectangle 14">
            <a:extLst>
              <a:ext uri="{FF2B5EF4-FFF2-40B4-BE49-F238E27FC236}">
                <a16:creationId xmlns:a16="http://schemas.microsoft.com/office/drawing/2014/main" id="{F51CB7C2-E085-9726-D28C-97FD2DFCB505}"/>
              </a:ext>
            </a:extLst>
          </p:cNvPr>
          <p:cNvSpPr/>
          <p:nvPr userDrawn="1"/>
        </p:nvSpPr>
        <p:spPr>
          <a:xfrm>
            <a:off x="1" y="1"/>
            <a:ext cx="314632" cy="6858000"/>
          </a:xfrm>
          <a:prstGeom prst="rect">
            <a:avLst/>
          </a:prstGeom>
          <a:solidFill>
            <a:srgbClr val="D4CABB"/>
          </a:solidFill>
          <a:ln>
            <a:noFill/>
          </a:ln>
          <a:effectLst/>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4" name="Title 3">
            <a:extLst>
              <a:ext uri="{FF2B5EF4-FFF2-40B4-BE49-F238E27FC236}">
                <a16:creationId xmlns:a16="http://schemas.microsoft.com/office/drawing/2014/main" id="{6F887A7A-754B-FFE4-53F8-F221CE27FA0B}"/>
              </a:ext>
            </a:extLst>
          </p:cNvPr>
          <p:cNvSpPr>
            <a:spLocks noGrp="1"/>
          </p:cNvSpPr>
          <p:nvPr>
            <p:ph type="title" hasCustomPrompt="1"/>
          </p:nvPr>
        </p:nvSpPr>
        <p:spPr>
          <a:xfrm>
            <a:off x="838200" y="3068996"/>
            <a:ext cx="3635477" cy="1325563"/>
          </a:xfrm>
        </p:spPr>
        <p:txBody>
          <a:bodyPr>
            <a:noAutofit/>
          </a:bodyPr>
          <a:lstStyle>
            <a:lvl1pPr>
              <a:defRPr sz="4800" b="0">
                <a:solidFill>
                  <a:srgbClr val="58595A"/>
                </a:solidFill>
                <a:latin typeface="Franklin Gothic Demi" panose="020B0703020102020204" pitchFamily="34" charset="0"/>
                <a:cs typeface="Leelawadee" panose="020B0502040204020203" pitchFamily="34" charset="-34"/>
              </a:defRPr>
            </a:lvl1pPr>
          </a:lstStyle>
          <a:p>
            <a:r>
              <a:rPr lang="en-US"/>
              <a:t>Here Goes Your Title</a:t>
            </a:r>
            <a:endParaRPr lang="en-CH"/>
          </a:p>
        </p:txBody>
      </p:sp>
    </p:spTree>
    <p:extLst>
      <p:ext uri="{BB962C8B-B14F-4D97-AF65-F5344CB8AC3E}">
        <p14:creationId xmlns:p14="http://schemas.microsoft.com/office/powerpoint/2010/main" val="2460435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verage Map - 1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1D3F30-254C-457B-AB23-7E772C0B8B2A}"/>
              </a:ext>
            </a:extLst>
          </p:cNvPr>
          <p:cNvSpPr/>
          <p:nvPr userDrawn="1"/>
        </p:nvSpPr>
        <p:spPr>
          <a:xfrm>
            <a:off x="0" y="333509"/>
            <a:ext cx="3460750" cy="1750930"/>
          </a:xfrm>
          <a:prstGeom prst="rect">
            <a:avLst/>
          </a:prstGeom>
          <a:solidFill>
            <a:srgbClr val="D4CABB"/>
          </a:solidFill>
          <a:ln>
            <a:noFill/>
          </a:ln>
          <a:effectLst/>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0" name="Title 1"/>
          <p:cNvSpPr>
            <a:spLocks noGrp="1"/>
          </p:cNvSpPr>
          <p:nvPr>
            <p:ph type="ctrTitle" hasCustomPrompt="1"/>
          </p:nvPr>
        </p:nvSpPr>
        <p:spPr>
          <a:xfrm>
            <a:off x="381826" y="403123"/>
            <a:ext cx="2921813" cy="1602658"/>
          </a:xfrm>
        </p:spPr>
        <p:txBody>
          <a:bodyPr anchor="ctr">
            <a:normAutofit/>
          </a:bodyPr>
          <a:lstStyle>
            <a:lvl1pPr algn="l">
              <a:defRPr sz="3200" baseline="0">
                <a:solidFill>
                  <a:srgbClr val="58595A"/>
                </a:solidFill>
                <a:latin typeface="Franklin Gothic Demi" panose="020B0703020102020204" pitchFamily="34" charset="0"/>
              </a:defRPr>
            </a:lvl1pPr>
          </a:lstStyle>
          <a:p>
            <a:r>
              <a:rPr lang="en-US"/>
              <a:t>HERE GOES YOUR TITLE</a:t>
            </a:r>
          </a:p>
        </p:txBody>
      </p:sp>
      <p:sp>
        <p:nvSpPr>
          <p:cNvPr id="11" name="Content Placeholder 3"/>
          <p:cNvSpPr>
            <a:spLocks noGrp="1"/>
          </p:cNvSpPr>
          <p:nvPr>
            <p:ph sz="quarter" idx="10"/>
          </p:nvPr>
        </p:nvSpPr>
        <p:spPr>
          <a:xfrm>
            <a:off x="3460750" y="762938"/>
            <a:ext cx="8358188" cy="5578868"/>
          </a:xfrm>
        </p:spPr>
        <p:txBody>
          <a:bodyPr>
            <a:normAutofit/>
          </a:bodyPr>
          <a:lstStyle>
            <a:lvl1pPr>
              <a:defRPr sz="1600">
                <a:latin typeface="Leelawadee" panose="020B0502040204020203" pitchFamily="34" charset="-34"/>
                <a:cs typeface="Leelawadee" panose="020B0502040204020203" pitchFamily="34" charset="-34"/>
              </a:defRPr>
            </a:lvl1pPr>
            <a:lvl2pPr>
              <a:defRPr sz="1600">
                <a:latin typeface="Leelawadee" panose="020B0502040204020203" pitchFamily="34" charset="-34"/>
                <a:cs typeface="Leelawadee" panose="020B0502040204020203" pitchFamily="34" charset="-34"/>
              </a:defRPr>
            </a:lvl2pPr>
            <a:lvl3pPr>
              <a:defRPr sz="1600">
                <a:latin typeface="Leelawadee" panose="020B0502040204020203" pitchFamily="34" charset="-34"/>
                <a:cs typeface="Leelawadee" panose="020B0502040204020203" pitchFamily="34" charset="-34"/>
              </a:defRPr>
            </a:lvl3pPr>
            <a:lvl4pPr>
              <a:defRPr sz="1600">
                <a:latin typeface="Leelawadee" panose="020B0502040204020203" pitchFamily="34" charset="-34"/>
                <a:cs typeface="Leelawadee" panose="020B0502040204020203" pitchFamily="34" charset="-34"/>
              </a:defRPr>
            </a:lvl4pPr>
            <a:lvl5pPr>
              <a:defRPr sz="1600">
                <a:latin typeface="Leelawadee" panose="020B0502040204020203" pitchFamily="34" charset="-34"/>
                <a:cs typeface="Leelawadee" panose="020B0502040204020203" pitchFamily="34" charset="-3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4788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Key Drivers - 1b">
    <p:spTree>
      <p:nvGrpSpPr>
        <p:cNvPr id="1" name=""/>
        <p:cNvGrpSpPr/>
        <p:nvPr/>
      </p:nvGrpSpPr>
      <p:grpSpPr>
        <a:xfrm>
          <a:off x="0" y="0"/>
          <a:ext cx="0" cy="0"/>
          <a:chOff x="0" y="0"/>
          <a:chExt cx="0" cy="0"/>
        </a:xfrm>
      </p:grpSpPr>
      <p:sp>
        <p:nvSpPr>
          <p:cNvPr id="17" name="Title 1"/>
          <p:cNvSpPr>
            <a:spLocks noGrp="1"/>
          </p:cNvSpPr>
          <p:nvPr>
            <p:ph type="ctrTitle" hasCustomPrompt="1"/>
          </p:nvPr>
        </p:nvSpPr>
        <p:spPr>
          <a:xfrm>
            <a:off x="307593" y="2029376"/>
            <a:ext cx="2959729" cy="2799249"/>
          </a:xfrm>
        </p:spPr>
        <p:txBody>
          <a:bodyPr anchor="ctr">
            <a:noAutofit/>
          </a:bodyPr>
          <a:lstStyle>
            <a:lvl1pPr algn="ctr">
              <a:defRPr sz="4000" baseline="0">
                <a:solidFill>
                  <a:srgbClr val="EE5859"/>
                </a:solidFill>
                <a:latin typeface="Franklin Gothic Demi" panose="020B0703020102020204" pitchFamily="34" charset="0"/>
              </a:defRPr>
            </a:lvl1pPr>
          </a:lstStyle>
          <a:p>
            <a:r>
              <a:rPr lang="en-US"/>
              <a:t>HERE GOES YOUR TITLE</a:t>
            </a:r>
          </a:p>
        </p:txBody>
      </p:sp>
      <p:sp>
        <p:nvSpPr>
          <p:cNvPr id="16" name="Rectangle 15">
            <a:extLst>
              <a:ext uri="{FF2B5EF4-FFF2-40B4-BE49-F238E27FC236}">
                <a16:creationId xmlns:a16="http://schemas.microsoft.com/office/drawing/2014/main" id="{C01D3F30-254C-457B-AB23-7E772C0B8B2A}"/>
              </a:ext>
            </a:extLst>
          </p:cNvPr>
          <p:cNvSpPr/>
          <p:nvPr userDrawn="1"/>
        </p:nvSpPr>
        <p:spPr>
          <a:xfrm>
            <a:off x="3642989" y="1"/>
            <a:ext cx="8549011" cy="6858000"/>
          </a:xfrm>
          <a:prstGeom prst="rect">
            <a:avLst/>
          </a:prstGeom>
          <a:solidFill>
            <a:srgbClr val="D1D3D4"/>
          </a:solidFill>
          <a:ln>
            <a:noFill/>
          </a:ln>
          <a:effectLst>
            <a:outerShdw blurRad="165100" dist="50800" dir="19680000" algn="ctr" rotWithShape="0">
              <a:srgbClr val="000000">
                <a:alpha val="15000"/>
              </a:srgbClr>
            </a:out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1" name="Text Placeholder 18"/>
          <p:cNvSpPr>
            <a:spLocks noGrp="1"/>
          </p:cNvSpPr>
          <p:nvPr>
            <p:ph type="body" sz="quarter" idx="10"/>
          </p:nvPr>
        </p:nvSpPr>
        <p:spPr>
          <a:xfrm>
            <a:off x="3903406" y="786583"/>
            <a:ext cx="7767484" cy="1494503"/>
          </a:xfrm>
        </p:spPr>
        <p:txBody>
          <a:bodyPr>
            <a:noAutofit/>
          </a:bodyPr>
          <a:lstStyle>
            <a:lvl1pPr marL="285750" indent="-285750">
              <a:buFont typeface="Arial" panose="020B0604020202020204" pitchFamily="34" charset="0"/>
              <a:buChar char="•"/>
              <a:defRPr sz="1600">
                <a:solidFill>
                  <a:schemeClr val="tx1">
                    <a:lumMod val="85000"/>
                    <a:lumOff val="15000"/>
                  </a:schemeClr>
                </a:solidFill>
                <a:latin typeface="Leelawadee" panose="020B0502040204020203" pitchFamily="34" charset="-34"/>
                <a:cs typeface="Leelawadee" panose="020B0502040204020203" pitchFamily="34" charset="-34"/>
              </a:defRPr>
            </a:lvl1pPr>
            <a:lvl2pPr marL="742950" indent="-285750">
              <a:buFont typeface="Arial" panose="020B0604020202020204" pitchFamily="34" charset="0"/>
              <a:buChar char="•"/>
              <a:defRPr sz="1600">
                <a:solidFill>
                  <a:schemeClr val="tx1">
                    <a:lumMod val="85000"/>
                    <a:lumOff val="15000"/>
                  </a:schemeClr>
                </a:solidFill>
                <a:latin typeface="Leelawadee" panose="020B0502040204020203" pitchFamily="34" charset="-34"/>
                <a:cs typeface="Leelawadee" panose="020B0502040204020203" pitchFamily="34" charset="-34"/>
              </a:defRPr>
            </a:lvl2pPr>
            <a:lvl3pPr marL="1200150" indent="-285750">
              <a:buFont typeface="Arial" panose="020B0604020202020204" pitchFamily="34" charset="0"/>
              <a:buChar char="•"/>
              <a:defRPr sz="1600">
                <a:solidFill>
                  <a:schemeClr val="tx1">
                    <a:lumMod val="85000"/>
                    <a:lumOff val="15000"/>
                  </a:schemeClr>
                </a:solidFill>
                <a:latin typeface="Leelawadee" panose="020B0502040204020203" pitchFamily="34" charset="-34"/>
                <a:cs typeface="Leelawadee" panose="020B0502040204020203" pitchFamily="34" charset="-34"/>
              </a:defRPr>
            </a:lvl3pPr>
            <a:lvl4pPr marL="1657350" indent="-285750">
              <a:buFont typeface="Arial" panose="020B0604020202020204" pitchFamily="34" charset="0"/>
              <a:buChar char="•"/>
              <a:defRPr sz="1600">
                <a:solidFill>
                  <a:schemeClr val="tx1">
                    <a:lumMod val="85000"/>
                    <a:lumOff val="15000"/>
                  </a:schemeClr>
                </a:solidFill>
                <a:latin typeface="Leelawadee" panose="020B0502040204020203" pitchFamily="34" charset="-34"/>
                <a:cs typeface="Leelawadee" panose="020B0502040204020203" pitchFamily="34" charset="-34"/>
              </a:defRPr>
            </a:lvl4pPr>
            <a:lvl5pPr marL="2114550" indent="-285750">
              <a:buFont typeface="Arial" panose="020B0604020202020204" pitchFamily="34" charset="0"/>
              <a:buChar char="•"/>
              <a:defRPr sz="1600">
                <a:solidFill>
                  <a:schemeClr val="tx1">
                    <a:lumMod val="85000"/>
                    <a:lumOff val="15000"/>
                  </a:schemeClr>
                </a:solidFill>
                <a:latin typeface="Leelawadee" panose="020B0502040204020203" pitchFamily="34" charset="-34"/>
                <a:cs typeface="Leelawadee" panose="020B0502040204020203" pitchFamily="34" charset="-3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2"/>
          <p:cNvSpPr>
            <a:spLocks noGrp="1"/>
          </p:cNvSpPr>
          <p:nvPr>
            <p:ph type="subTitle" idx="1"/>
          </p:nvPr>
        </p:nvSpPr>
        <p:spPr>
          <a:xfrm>
            <a:off x="3903406" y="399728"/>
            <a:ext cx="7767484" cy="377022"/>
          </a:xfrm>
        </p:spPr>
        <p:txBody>
          <a:bodyPr>
            <a:normAutofit/>
          </a:bodyPr>
          <a:lstStyle>
            <a:lvl1pPr marL="0" indent="0" algn="l">
              <a:spcBef>
                <a:spcPts val="500"/>
              </a:spcBef>
              <a:buNone/>
              <a:defRPr sz="2000" b="1">
                <a:solidFill>
                  <a:srgbClr val="EE5859"/>
                </a:solidFill>
                <a:latin typeface="Leelawadee" panose="020B0502040204020203" pitchFamily="34" charset="-34"/>
                <a:cs typeface="Leelawadee" panose="020B0502040204020203" pitchFamily="34"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
        <p:nvSpPr>
          <p:cNvPr id="27" name="Text Placeholder 18"/>
          <p:cNvSpPr>
            <a:spLocks noGrp="1"/>
          </p:cNvSpPr>
          <p:nvPr>
            <p:ph type="body" sz="quarter" idx="13"/>
          </p:nvPr>
        </p:nvSpPr>
        <p:spPr>
          <a:xfrm>
            <a:off x="3903406" y="5031167"/>
            <a:ext cx="7767484" cy="1463275"/>
          </a:xfrm>
        </p:spPr>
        <p:txBody>
          <a:bodyPr>
            <a:noAutofit/>
          </a:bodyPr>
          <a:lstStyle>
            <a:lvl1pPr marL="285750" indent="-285750">
              <a:buFont typeface="Arial" panose="020B0604020202020204" pitchFamily="34" charset="0"/>
              <a:buChar char="•"/>
              <a:defRPr sz="1600">
                <a:solidFill>
                  <a:schemeClr val="tx1">
                    <a:lumMod val="85000"/>
                    <a:lumOff val="15000"/>
                  </a:schemeClr>
                </a:solidFill>
                <a:latin typeface="Leelawadee" panose="020B0502040204020203" pitchFamily="34" charset="-34"/>
                <a:cs typeface="Leelawadee" panose="020B0502040204020203" pitchFamily="34" charset="-34"/>
              </a:defRPr>
            </a:lvl1pPr>
            <a:lvl2pPr marL="742950" indent="-285750">
              <a:buFont typeface="Arial" panose="020B0604020202020204" pitchFamily="34" charset="0"/>
              <a:buChar char="•"/>
              <a:defRPr sz="1600">
                <a:solidFill>
                  <a:schemeClr val="tx1">
                    <a:lumMod val="85000"/>
                    <a:lumOff val="15000"/>
                  </a:schemeClr>
                </a:solidFill>
                <a:latin typeface="Leelawadee" panose="020B0502040204020203" pitchFamily="34" charset="-34"/>
                <a:cs typeface="Leelawadee" panose="020B0502040204020203" pitchFamily="34" charset="-34"/>
              </a:defRPr>
            </a:lvl2pPr>
            <a:lvl3pPr marL="1200150" indent="-285750">
              <a:buFont typeface="Arial" panose="020B0604020202020204" pitchFamily="34" charset="0"/>
              <a:buChar char="•"/>
              <a:defRPr sz="1600">
                <a:solidFill>
                  <a:schemeClr val="tx1">
                    <a:lumMod val="85000"/>
                    <a:lumOff val="15000"/>
                  </a:schemeClr>
                </a:solidFill>
                <a:latin typeface="Leelawadee" panose="020B0502040204020203" pitchFamily="34" charset="-34"/>
                <a:cs typeface="Leelawadee" panose="020B0502040204020203" pitchFamily="34" charset="-34"/>
              </a:defRPr>
            </a:lvl3pPr>
            <a:lvl4pPr marL="1657350" indent="-285750">
              <a:buFont typeface="Arial" panose="020B0604020202020204" pitchFamily="34" charset="0"/>
              <a:buChar char="•"/>
              <a:defRPr sz="1600">
                <a:solidFill>
                  <a:schemeClr val="tx1">
                    <a:lumMod val="85000"/>
                    <a:lumOff val="15000"/>
                  </a:schemeClr>
                </a:solidFill>
                <a:latin typeface="Leelawadee" panose="020B0502040204020203" pitchFamily="34" charset="-34"/>
                <a:cs typeface="Leelawadee" panose="020B0502040204020203" pitchFamily="34" charset="-34"/>
              </a:defRPr>
            </a:lvl4pPr>
            <a:lvl5pPr marL="2114550" indent="-285750">
              <a:buFont typeface="Arial" panose="020B0604020202020204" pitchFamily="34" charset="0"/>
              <a:buChar char="•"/>
              <a:defRPr sz="1600">
                <a:solidFill>
                  <a:schemeClr val="tx1">
                    <a:lumMod val="85000"/>
                    <a:lumOff val="15000"/>
                  </a:schemeClr>
                </a:solidFill>
                <a:latin typeface="Leelawadee" panose="020B0502040204020203" pitchFamily="34" charset="-34"/>
                <a:cs typeface="Leelawadee" panose="020B0502040204020203" pitchFamily="34" charset="-3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8"/>
          <p:cNvSpPr>
            <a:spLocks noGrp="1"/>
          </p:cNvSpPr>
          <p:nvPr>
            <p:ph type="body" sz="quarter" idx="14" hasCustomPrompt="1"/>
          </p:nvPr>
        </p:nvSpPr>
        <p:spPr>
          <a:xfrm>
            <a:off x="3903406" y="4640595"/>
            <a:ext cx="7767484" cy="377022"/>
          </a:xfrm>
        </p:spPr>
        <p:txBody>
          <a:bodyPr>
            <a:noAutofit/>
          </a:bodyPr>
          <a:lstStyle>
            <a:lvl1pPr marL="0" indent="0" algn="l">
              <a:buFont typeface="Arial" panose="020B0604020202020204" pitchFamily="34" charset="0"/>
              <a:buNone/>
              <a:defRPr sz="2000" b="1">
                <a:solidFill>
                  <a:srgbClr val="EE5859"/>
                </a:solidFill>
                <a:latin typeface="Leelawadee" panose="020B0502040204020203" pitchFamily="34" charset="-34"/>
                <a:cs typeface="Leelawadee" panose="020B0502040204020203" pitchFamily="34" charset="-34"/>
              </a:defRPr>
            </a:lvl1pPr>
            <a:lvl2pPr marL="742950" indent="-285750">
              <a:buFont typeface="Arial" panose="020B0604020202020204" pitchFamily="34" charset="0"/>
              <a:buChar char="•"/>
              <a:defRPr sz="1600">
                <a:latin typeface="Leelawadee" panose="020B0502040204020203" pitchFamily="34" charset="-34"/>
                <a:cs typeface="Leelawadee" panose="020B0502040204020203" pitchFamily="34" charset="-34"/>
              </a:defRPr>
            </a:lvl2pPr>
            <a:lvl3pPr marL="1200150" indent="-285750">
              <a:buFont typeface="Arial" panose="020B0604020202020204" pitchFamily="34" charset="0"/>
              <a:buChar char="•"/>
              <a:defRPr sz="1600">
                <a:latin typeface="Leelawadee" panose="020B0502040204020203" pitchFamily="34" charset="-34"/>
                <a:cs typeface="Leelawadee" panose="020B0502040204020203" pitchFamily="34" charset="-34"/>
              </a:defRPr>
            </a:lvl3pPr>
            <a:lvl4pPr marL="1657350" indent="-285750">
              <a:buFont typeface="Arial" panose="020B0604020202020204" pitchFamily="34" charset="0"/>
              <a:buChar char="•"/>
              <a:defRPr sz="1600">
                <a:latin typeface="Leelawadee" panose="020B0502040204020203" pitchFamily="34" charset="-34"/>
                <a:cs typeface="Leelawadee" panose="020B0502040204020203" pitchFamily="34" charset="-34"/>
              </a:defRPr>
            </a:lvl4pPr>
            <a:lvl5pPr marL="2114550" indent="-285750">
              <a:buFont typeface="Arial" panose="020B0604020202020204" pitchFamily="34" charset="0"/>
              <a:buChar char="•"/>
              <a:defRPr sz="1600">
                <a:latin typeface="Leelawadee" panose="020B0502040204020203" pitchFamily="34" charset="-34"/>
                <a:cs typeface="Leelawadee" panose="020B0502040204020203" pitchFamily="34" charset="-34"/>
              </a:defRPr>
            </a:lvl5pPr>
          </a:lstStyle>
          <a:p>
            <a:r>
              <a:rPr lang="en-US"/>
              <a:t>Click to edit Master subtitle</a:t>
            </a:r>
          </a:p>
        </p:txBody>
      </p:sp>
      <p:sp>
        <p:nvSpPr>
          <p:cNvPr id="29" name="Text Placeholder 18"/>
          <p:cNvSpPr>
            <a:spLocks noGrp="1"/>
          </p:cNvSpPr>
          <p:nvPr>
            <p:ph type="body" sz="quarter" idx="15"/>
          </p:nvPr>
        </p:nvSpPr>
        <p:spPr>
          <a:xfrm>
            <a:off x="3903406" y="2912083"/>
            <a:ext cx="7767484" cy="1463274"/>
          </a:xfrm>
        </p:spPr>
        <p:txBody>
          <a:bodyPr>
            <a:noAutofit/>
          </a:bodyPr>
          <a:lstStyle>
            <a:lvl1pPr marL="285750" indent="-285750">
              <a:buFont typeface="Arial" panose="020B0604020202020204" pitchFamily="34" charset="0"/>
              <a:buChar char="•"/>
              <a:defRPr sz="1600">
                <a:solidFill>
                  <a:schemeClr val="tx1">
                    <a:lumMod val="85000"/>
                    <a:lumOff val="15000"/>
                  </a:schemeClr>
                </a:solidFill>
                <a:latin typeface="Leelawadee" panose="020B0502040204020203" pitchFamily="34" charset="-34"/>
                <a:cs typeface="Leelawadee" panose="020B0502040204020203" pitchFamily="34" charset="-34"/>
              </a:defRPr>
            </a:lvl1pPr>
            <a:lvl2pPr marL="742950" indent="-285750">
              <a:buFont typeface="Arial" panose="020B0604020202020204" pitchFamily="34" charset="0"/>
              <a:buChar char="•"/>
              <a:defRPr sz="1600">
                <a:solidFill>
                  <a:schemeClr val="tx1">
                    <a:lumMod val="85000"/>
                    <a:lumOff val="15000"/>
                  </a:schemeClr>
                </a:solidFill>
                <a:latin typeface="Leelawadee" panose="020B0502040204020203" pitchFamily="34" charset="-34"/>
                <a:cs typeface="Leelawadee" panose="020B0502040204020203" pitchFamily="34" charset="-34"/>
              </a:defRPr>
            </a:lvl2pPr>
            <a:lvl3pPr marL="1200150" indent="-285750">
              <a:buFont typeface="Arial" panose="020B0604020202020204" pitchFamily="34" charset="0"/>
              <a:buChar char="•"/>
              <a:defRPr sz="1600">
                <a:solidFill>
                  <a:schemeClr val="tx1">
                    <a:lumMod val="85000"/>
                    <a:lumOff val="15000"/>
                  </a:schemeClr>
                </a:solidFill>
                <a:latin typeface="Leelawadee" panose="020B0502040204020203" pitchFamily="34" charset="-34"/>
                <a:cs typeface="Leelawadee" panose="020B0502040204020203" pitchFamily="34" charset="-34"/>
              </a:defRPr>
            </a:lvl3pPr>
            <a:lvl4pPr marL="1657350" indent="-285750">
              <a:buFont typeface="Arial" panose="020B0604020202020204" pitchFamily="34" charset="0"/>
              <a:buChar char="•"/>
              <a:defRPr sz="1600">
                <a:solidFill>
                  <a:schemeClr val="tx1">
                    <a:lumMod val="85000"/>
                    <a:lumOff val="15000"/>
                  </a:schemeClr>
                </a:solidFill>
                <a:latin typeface="Leelawadee" panose="020B0502040204020203" pitchFamily="34" charset="-34"/>
                <a:cs typeface="Leelawadee" panose="020B0502040204020203" pitchFamily="34" charset="-34"/>
              </a:defRPr>
            </a:lvl4pPr>
            <a:lvl5pPr marL="2114550" indent="-285750">
              <a:buFont typeface="Arial" panose="020B0604020202020204" pitchFamily="34" charset="0"/>
              <a:buChar char="•"/>
              <a:defRPr sz="1600">
                <a:solidFill>
                  <a:schemeClr val="tx1">
                    <a:lumMod val="85000"/>
                    <a:lumOff val="15000"/>
                  </a:schemeClr>
                </a:solidFill>
                <a:latin typeface="Leelawadee" panose="020B0502040204020203" pitchFamily="34" charset="-34"/>
                <a:cs typeface="Leelawadee" panose="020B0502040204020203" pitchFamily="34" charset="-3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18"/>
          <p:cNvSpPr>
            <a:spLocks noGrp="1"/>
          </p:cNvSpPr>
          <p:nvPr>
            <p:ph type="body" sz="quarter" idx="16" hasCustomPrompt="1"/>
          </p:nvPr>
        </p:nvSpPr>
        <p:spPr>
          <a:xfrm>
            <a:off x="3903406" y="2525228"/>
            <a:ext cx="7767484" cy="377022"/>
          </a:xfrm>
        </p:spPr>
        <p:txBody>
          <a:bodyPr>
            <a:noAutofit/>
          </a:bodyPr>
          <a:lstStyle>
            <a:lvl1pPr marL="0" indent="0" algn="l">
              <a:buFont typeface="Arial" panose="020B0604020202020204" pitchFamily="34" charset="0"/>
              <a:buNone/>
              <a:defRPr sz="2000" b="1">
                <a:solidFill>
                  <a:srgbClr val="EE5859"/>
                </a:solidFill>
                <a:latin typeface="Leelawadee" panose="020B0502040204020203" pitchFamily="34" charset="-34"/>
                <a:cs typeface="Leelawadee" panose="020B0502040204020203" pitchFamily="34" charset="-34"/>
              </a:defRPr>
            </a:lvl1pPr>
            <a:lvl2pPr marL="742950" indent="-285750">
              <a:buFont typeface="Arial" panose="020B0604020202020204" pitchFamily="34" charset="0"/>
              <a:buChar char="•"/>
              <a:defRPr sz="1600">
                <a:latin typeface="Leelawadee" panose="020B0502040204020203" pitchFamily="34" charset="-34"/>
                <a:cs typeface="Leelawadee" panose="020B0502040204020203" pitchFamily="34" charset="-34"/>
              </a:defRPr>
            </a:lvl2pPr>
            <a:lvl3pPr marL="1200150" indent="-285750">
              <a:buFont typeface="Arial" panose="020B0604020202020204" pitchFamily="34" charset="0"/>
              <a:buChar char="•"/>
              <a:defRPr sz="1600">
                <a:latin typeface="Leelawadee" panose="020B0502040204020203" pitchFamily="34" charset="-34"/>
                <a:cs typeface="Leelawadee" panose="020B0502040204020203" pitchFamily="34" charset="-34"/>
              </a:defRPr>
            </a:lvl3pPr>
            <a:lvl4pPr marL="1657350" indent="-285750">
              <a:buFont typeface="Arial" panose="020B0604020202020204" pitchFamily="34" charset="0"/>
              <a:buChar char="•"/>
              <a:defRPr sz="1600">
                <a:latin typeface="Leelawadee" panose="020B0502040204020203" pitchFamily="34" charset="-34"/>
                <a:cs typeface="Leelawadee" panose="020B0502040204020203" pitchFamily="34" charset="-34"/>
              </a:defRPr>
            </a:lvl4pPr>
            <a:lvl5pPr marL="2114550" indent="-285750">
              <a:buFont typeface="Arial" panose="020B0604020202020204" pitchFamily="34" charset="0"/>
              <a:buChar char="•"/>
              <a:defRPr sz="1600">
                <a:latin typeface="Leelawadee" panose="020B0502040204020203" pitchFamily="34" charset="-34"/>
                <a:cs typeface="Leelawadee" panose="020B0502040204020203" pitchFamily="34" charset="-34"/>
              </a:defRPr>
            </a:lvl5pPr>
          </a:lstStyle>
          <a:p>
            <a:r>
              <a:rPr lang="en-US"/>
              <a:t>Click to edit Master subtitle</a:t>
            </a:r>
          </a:p>
        </p:txBody>
      </p:sp>
    </p:spTree>
    <p:extLst>
      <p:ext uri="{BB962C8B-B14F-4D97-AF65-F5344CB8AC3E}">
        <p14:creationId xmlns:p14="http://schemas.microsoft.com/office/powerpoint/2010/main" val="3792359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Needs - 2b">
    <p:spTree>
      <p:nvGrpSpPr>
        <p:cNvPr id="1" name=""/>
        <p:cNvGrpSpPr/>
        <p:nvPr/>
      </p:nvGrpSpPr>
      <p:grpSpPr>
        <a:xfrm>
          <a:off x="0" y="0"/>
          <a:ext cx="0" cy="0"/>
          <a:chOff x="0" y="0"/>
          <a:chExt cx="0" cy="0"/>
        </a:xfrm>
      </p:grpSpPr>
      <p:pic>
        <p:nvPicPr>
          <p:cNvPr id="14" name="Image 25" descr="Une image contenant bâtiment, extérieur, maison, brique&#10;&#10;Description générée automatiquement">
            <a:extLst>
              <a:ext uri="{FF2B5EF4-FFF2-40B4-BE49-F238E27FC236}">
                <a16:creationId xmlns:a16="http://schemas.microsoft.com/office/drawing/2014/main" id="{1562055F-1758-5111-9C20-B6BD819FC0F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09" t="-143" r="4215" b="1374"/>
          <a:stretch/>
        </p:blipFill>
        <p:spPr bwMode="auto">
          <a:xfrm>
            <a:off x="0" y="-39556"/>
            <a:ext cx="4950691" cy="6931969"/>
          </a:xfrm>
          <a:prstGeom prst="rect">
            <a:avLst/>
          </a:prstGeom>
          <a:noFill/>
          <a:ln>
            <a:noFill/>
          </a:ln>
          <a:effectLst>
            <a:outerShdw blurRad="317500" dist="50800" dir="3600000" algn="ctr" rotWithShape="0">
              <a:srgbClr val="000000">
                <a:alpha val="2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C01D3F30-254C-457B-AB23-7E772C0B8B2A}"/>
              </a:ext>
            </a:extLst>
          </p:cNvPr>
          <p:cNvSpPr/>
          <p:nvPr userDrawn="1"/>
        </p:nvSpPr>
        <p:spPr>
          <a:xfrm>
            <a:off x="-7144" y="-39556"/>
            <a:ext cx="5051092" cy="6927053"/>
          </a:xfrm>
          <a:prstGeom prst="rect">
            <a:avLst/>
          </a:prstGeom>
          <a:solidFill>
            <a:srgbClr val="D1D3D4">
              <a:alpha val="95000"/>
            </a:srgbClr>
          </a:solidFill>
          <a:ln>
            <a:noFill/>
          </a:ln>
          <a:effectLst>
            <a:outerShdw blurRad="177800" dist="50800" dir="8400000" algn="ctr" rotWithShape="0">
              <a:srgbClr val="000000">
                <a:alpha val="43137"/>
              </a:srgbClr>
            </a:out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4" name="Title 1"/>
          <p:cNvSpPr>
            <a:spLocks noGrp="1"/>
          </p:cNvSpPr>
          <p:nvPr>
            <p:ph type="ctrTitle" hasCustomPrompt="1"/>
          </p:nvPr>
        </p:nvSpPr>
        <p:spPr>
          <a:xfrm>
            <a:off x="228600" y="850590"/>
            <a:ext cx="4597399" cy="1193559"/>
          </a:xfrm>
        </p:spPr>
        <p:txBody>
          <a:bodyPr anchor="ctr">
            <a:noAutofit/>
          </a:bodyPr>
          <a:lstStyle>
            <a:lvl1pPr algn="l">
              <a:defRPr sz="4000" baseline="0">
                <a:solidFill>
                  <a:schemeClr val="tx1">
                    <a:lumMod val="85000"/>
                    <a:lumOff val="15000"/>
                  </a:schemeClr>
                </a:solidFill>
                <a:latin typeface="Franklin Gothic Demi" panose="020B0703020102020204" pitchFamily="34" charset="0"/>
              </a:defRPr>
            </a:lvl1pPr>
          </a:lstStyle>
          <a:p>
            <a:r>
              <a:rPr lang="en-US"/>
              <a:t>HERE GOES TITLE</a:t>
            </a:r>
          </a:p>
        </p:txBody>
      </p:sp>
      <p:sp>
        <p:nvSpPr>
          <p:cNvPr id="25" name="Subtitle 2"/>
          <p:cNvSpPr>
            <a:spLocks noGrp="1"/>
          </p:cNvSpPr>
          <p:nvPr>
            <p:ph type="subTitle" idx="1"/>
          </p:nvPr>
        </p:nvSpPr>
        <p:spPr>
          <a:xfrm>
            <a:off x="540840" y="2061702"/>
            <a:ext cx="4285159" cy="3508272"/>
          </a:xfrm>
        </p:spPr>
        <p:txBody>
          <a:bodyPr>
            <a:normAutofit/>
          </a:bodyPr>
          <a:lstStyle>
            <a:lvl1pPr marL="342900" indent="-342900" algn="l">
              <a:spcBef>
                <a:spcPts val="500"/>
              </a:spcBef>
              <a:buFont typeface="Arial" panose="020B0604020202020204" pitchFamily="34" charset="0"/>
              <a:buChar char="•"/>
              <a:defRPr sz="1600" b="0">
                <a:solidFill>
                  <a:schemeClr val="tx1">
                    <a:lumMod val="85000"/>
                    <a:lumOff val="15000"/>
                  </a:schemeClr>
                </a:solidFill>
                <a:latin typeface="Leelawadee" panose="020B0502040204020203" pitchFamily="34" charset="-34"/>
                <a:cs typeface="Leelawadee" panose="020B0502040204020203" pitchFamily="34"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
        <p:nvSpPr>
          <p:cNvPr id="32" name="Text Placeholder 31"/>
          <p:cNvSpPr>
            <a:spLocks noGrp="1"/>
          </p:cNvSpPr>
          <p:nvPr>
            <p:ph type="body" sz="quarter" idx="11"/>
          </p:nvPr>
        </p:nvSpPr>
        <p:spPr>
          <a:xfrm>
            <a:off x="5402877" y="1622324"/>
            <a:ext cx="6446223" cy="4552336"/>
          </a:xfrm>
        </p:spPr>
        <p:txBody>
          <a:bodyPr>
            <a:normAutofit/>
          </a:bodyPr>
          <a:lstStyle>
            <a:lvl1pPr>
              <a:defRPr sz="1600">
                <a:solidFill>
                  <a:schemeClr val="tx1">
                    <a:lumMod val="85000"/>
                    <a:lumOff val="15000"/>
                  </a:schemeClr>
                </a:solidFill>
                <a:latin typeface="Leelawadee" panose="020B0502040204020203" pitchFamily="34" charset="-34"/>
                <a:cs typeface="Leelawadee" panose="020B0502040204020203" pitchFamily="34" charset="-34"/>
              </a:defRPr>
            </a:lvl1pPr>
            <a:lvl2pPr>
              <a:defRPr sz="1600">
                <a:solidFill>
                  <a:schemeClr val="tx1">
                    <a:lumMod val="85000"/>
                    <a:lumOff val="15000"/>
                  </a:schemeClr>
                </a:solidFill>
                <a:latin typeface="Leelawadee" panose="020B0502040204020203" pitchFamily="34" charset="-34"/>
                <a:cs typeface="Leelawadee" panose="020B0502040204020203" pitchFamily="34" charset="-34"/>
              </a:defRPr>
            </a:lvl2pPr>
            <a:lvl3pPr>
              <a:defRPr sz="1600">
                <a:solidFill>
                  <a:schemeClr val="tx1">
                    <a:lumMod val="85000"/>
                    <a:lumOff val="15000"/>
                  </a:schemeClr>
                </a:solidFill>
                <a:latin typeface="Leelawadee" panose="020B0502040204020203" pitchFamily="34" charset="-34"/>
                <a:cs typeface="Leelawadee" panose="020B0502040204020203" pitchFamily="34" charset="-34"/>
              </a:defRPr>
            </a:lvl3pPr>
            <a:lvl4pPr>
              <a:defRPr sz="1600">
                <a:solidFill>
                  <a:schemeClr val="tx1">
                    <a:lumMod val="85000"/>
                    <a:lumOff val="15000"/>
                  </a:schemeClr>
                </a:solidFill>
                <a:latin typeface="Leelawadee" panose="020B0502040204020203" pitchFamily="34" charset="-34"/>
                <a:cs typeface="Leelawadee" panose="020B0502040204020203" pitchFamily="34" charset="-34"/>
              </a:defRPr>
            </a:lvl4pPr>
            <a:lvl5pPr>
              <a:defRPr sz="1600">
                <a:solidFill>
                  <a:schemeClr val="tx1">
                    <a:lumMod val="85000"/>
                    <a:lumOff val="15000"/>
                  </a:schemeClr>
                </a:solidFill>
                <a:latin typeface="Leelawadee" panose="020B0502040204020203" pitchFamily="34" charset="-34"/>
                <a:cs typeface="Leelawadee" panose="020B0502040204020203" pitchFamily="34" charset="-3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2" hasCustomPrompt="1"/>
          </p:nvPr>
        </p:nvSpPr>
        <p:spPr>
          <a:xfrm>
            <a:off x="5402877" y="850590"/>
            <a:ext cx="6446223" cy="717550"/>
          </a:xfrm>
        </p:spPr>
        <p:txBody>
          <a:bodyPr anchor="ctr">
            <a:normAutofit/>
          </a:bodyPr>
          <a:lstStyle>
            <a:lvl1pPr marL="0" indent="0">
              <a:buNone/>
              <a:defRPr sz="2400" b="1">
                <a:solidFill>
                  <a:srgbClr val="EE5859"/>
                </a:solidFill>
                <a:latin typeface="Leelawadee" panose="020B0502040204020203" pitchFamily="34" charset="-34"/>
                <a:cs typeface="Leelawadee" panose="020B0502040204020203" pitchFamily="34" charset="-34"/>
              </a:defRPr>
            </a:lvl1pPr>
          </a:lstStyle>
          <a:p>
            <a:pPr lvl="0"/>
            <a:r>
              <a:rPr lang="en-US"/>
              <a:t>Click to edit Master subtitle</a:t>
            </a:r>
          </a:p>
        </p:txBody>
      </p:sp>
      <p:sp>
        <p:nvSpPr>
          <p:cNvPr id="17" name="Rounded Rectangle 15">
            <a:extLst>
              <a:ext uri="{FF2B5EF4-FFF2-40B4-BE49-F238E27FC236}">
                <a16:creationId xmlns:a16="http://schemas.microsoft.com/office/drawing/2014/main" id="{4FFC4EDC-FB58-C1A2-7D93-95E98688EDC6}"/>
              </a:ext>
            </a:extLst>
          </p:cNvPr>
          <p:cNvSpPr/>
          <p:nvPr userDrawn="1"/>
        </p:nvSpPr>
        <p:spPr>
          <a:xfrm flipH="1">
            <a:off x="342899" y="2061704"/>
            <a:ext cx="94279" cy="4825793"/>
          </a:xfrm>
          <a:prstGeom prst="roundRect">
            <a:avLst>
              <a:gd name="adj" fmla="val 4604"/>
            </a:avLst>
          </a:prstGeom>
          <a:solidFill>
            <a:srgbClr val="EE5859"/>
          </a:solidFill>
          <a:ln>
            <a:noFill/>
          </a:ln>
          <a:effectLst/>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fr-FR"/>
          </a:p>
        </p:txBody>
      </p:sp>
    </p:spTree>
    <p:extLst>
      <p:ext uri="{BB962C8B-B14F-4D97-AF65-F5344CB8AC3E}">
        <p14:creationId xmlns:p14="http://schemas.microsoft.com/office/powerpoint/2010/main" val="300284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AA1F2A-60ED-19D8-5333-1B8947326A6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BE8D5A5-4690-41EF-AD2C-EB96C8B75E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9BA3562-472C-B6C5-4202-47915635F260}"/>
              </a:ext>
            </a:extLst>
          </p:cNvPr>
          <p:cNvSpPr>
            <a:spLocks noGrp="1"/>
          </p:cNvSpPr>
          <p:nvPr>
            <p:ph type="dt" sz="half" idx="10"/>
          </p:nvPr>
        </p:nvSpPr>
        <p:spPr/>
        <p:txBody>
          <a:bodyPr/>
          <a:lstStyle/>
          <a:p>
            <a:fld id="{5F0CD878-AA98-472D-89B9-7B640EB261C4}" type="datetimeFigureOut">
              <a:rPr lang="es-CO" smtClean="0"/>
              <a:t>16/03/2023</a:t>
            </a:fld>
            <a:endParaRPr lang="es-CO"/>
          </a:p>
        </p:txBody>
      </p:sp>
      <p:sp>
        <p:nvSpPr>
          <p:cNvPr id="5" name="Marcador de pie de página 4">
            <a:extLst>
              <a:ext uri="{FF2B5EF4-FFF2-40B4-BE49-F238E27FC236}">
                <a16:creationId xmlns:a16="http://schemas.microsoft.com/office/drawing/2014/main" id="{F238C8BF-7170-A78F-431A-4E14051B15D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1CD5CD2-8225-2653-98CC-97159A81E24D}"/>
              </a:ext>
            </a:extLst>
          </p:cNvPr>
          <p:cNvSpPr>
            <a:spLocks noGrp="1"/>
          </p:cNvSpPr>
          <p:nvPr>
            <p:ph type="sldNum" sz="quarter" idx="12"/>
          </p:nvPr>
        </p:nvSpPr>
        <p:spPr/>
        <p:txBody>
          <a:bodyPr/>
          <a:lstStyle/>
          <a:p>
            <a:fld id="{91AAEE79-9CA1-4FEC-897C-8B73BB01C56D}" type="slidenum">
              <a:rPr lang="es-CO" smtClean="0"/>
              <a:t>‹Nº›</a:t>
            </a:fld>
            <a:endParaRPr lang="es-CO"/>
          </a:p>
        </p:txBody>
      </p:sp>
    </p:spTree>
    <p:extLst>
      <p:ext uri="{BB962C8B-B14F-4D97-AF65-F5344CB8AC3E}">
        <p14:creationId xmlns:p14="http://schemas.microsoft.com/office/powerpoint/2010/main" val="2439444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Assessment Objectives - 1a">
    <p:spTree>
      <p:nvGrpSpPr>
        <p:cNvPr id="1" name=""/>
        <p:cNvGrpSpPr/>
        <p:nvPr/>
      </p:nvGrpSpPr>
      <p:grpSpPr>
        <a:xfrm>
          <a:off x="0" y="0"/>
          <a:ext cx="0" cy="0"/>
          <a:chOff x="0" y="0"/>
          <a:chExt cx="0" cy="0"/>
        </a:xfrm>
      </p:grpSpPr>
      <p:pic>
        <p:nvPicPr>
          <p:cNvPr id="8" name="Image 13" descr="Une image contenant bâtiment, extérieur, maison, brique&#10;&#10;Description générée automatiquement">
            <a:extLst>
              <a:ext uri="{FF2B5EF4-FFF2-40B4-BE49-F238E27FC236}">
                <a16:creationId xmlns:a16="http://schemas.microsoft.com/office/drawing/2014/main" id="{314A7BA1-84E9-CE21-AA28-BCB8EECDC89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18"/>
          <a:stretch/>
        </p:blipFill>
        <p:spPr bwMode="auto">
          <a:xfrm>
            <a:off x="-1" y="-1"/>
            <a:ext cx="358920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6FEFE700-C584-3639-4D49-D2EBE300F745}"/>
              </a:ext>
            </a:extLst>
          </p:cNvPr>
          <p:cNvSpPr/>
          <p:nvPr userDrawn="1"/>
        </p:nvSpPr>
        <p:spPr>
          <a:xfrm>
            <a:off x="311150" y="2402682"/>
            <a:ext cx="2895600" cy="2052637"/>
          </a:xfrm>
          <a:prstGeom prst="rect">
            <a:avLst/>
          </a:prstGeom>
          <a:solidFill>
            <a:srgbClr val="58595A">
              <a:alpha val="95000"/>
            </a:srgb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7" name="Title 1"/>
          <p:cNvSpPr>
            <a:spLocks noGrp="1"/>
          </p:cNvSpPr>
          <p:nvPr>
            <p:ph type="ctrTitle" hasCustomPrompt="1"/>
          </p:nvPr>
        </p:nvSpPr>
        <p:spPr>
          <a:xfrm>
            <a:off x="408197" y="2519517"/>
            <a:ext cx="2701507" cy="1818967"/>
          </a:xfrm>
        </p:spPr>
        <p:txBody>
          <a:bodyPr anchor="ctr">
            <a:noAutofit/>
          </a:bodyPr>
          <a:lstStyle>
            <a:lvl1pPr algn="ctr">
              <a:defRPr sz="3600" baseline="0">
                <a:solidFill>
                  <a:schemeClr val="bg1"/>
                </a:solidFill>
                <a:latin typeface="Franklin Gothic Demi" panose="020B0703020102020204" pitchFamily="34" charset="0"/>
              </a:defRPr>
            </a:lvl1pPr>
          </a:lstStyle>
          <a:p>
            <a:r>
              <a:rPr lang="en-US"/>
              <a:t>HERE GOES YOUR TITLE</a:t>
            </a:r>
          </a:p>
        </p:txBody>
      </p:sp>
      <p:sp>
        <p:nvSpPr>
          <p:cNvPr id="19" name="Text Placeholder 18"/>
          <p:cNvSpPr>
            <a:spLocks noGrp="1"/>
          </p:cNvSpPr>
          <p:nvPr>
            <p:ph type="body" sz="quarter" idx="10"/>
          </p:nvPr>
        </p:nvSpPr>
        <p:spPr>
          <a:xfrm>
            <a:off x="3900353" y="1678602"/>
            <a:ext cx="7790202" cy="4391288"/>
          </a:xfrm>
        </p:spPr>
        <p:txBody>
          <a:bodyPr>
            <a:noAutofit/>
          </a:bodyPr>
          <a:lstStyle>
            <a:lvl1pPr marL="342900" indent="-342900">
              <a:buFont typeface="+mj-lt"/>
              <a:buAutoNum type="arabicPeriod"/>
              <a:defRPr sz="1600">
                <a:solidFill>
                  <a:schemeClr val="tx1">
                    <a:lumMod val="85000"/>
                    <a:lumOff val="15000"/>
                  </a:schemeClr>
                </a:solidFill>
                <a:latin typeface="Leelawadee" panose="020B0502040204020203" pitchFamily="34" charset="-34"/>
                <a:cs typeface="Leelawadee" panose="020B0502040204020203" pitchFamily="34" charset="-34"/>
              </a:defRPr>
            </a:lvl1pPr>
            <a:lvl2pPr marL="800100" indent="-342900">
              <a:buFont typeface="+mj-lt"/>
              <a:buAutoNum type="arabicPeriod"/>
              <a:defRPr sz="1600">
                <a:solidFill>
                  <a:schemeClr val="tx1">
                    <a:lumMod val="85000"/>
                    <a:lumOff val="15000"/>
                  </a:schemeClr>
                </a:solidFill>
                <a:latin typeface="Leelawadee" panose="020B0502040204020203" pitchFamily="34" charset="-34"/>
                <a:cs typeface="Leelawadee" panose="020B0502040204020203" pitchFamily="34" charset="-34"/>
              </a:defRPr>
            </a:lvl2pPr>
            <a:lvl3pPr marL="1257300" indent="-342900">
              <a:buFont typeface="+mj-lt"/>
              <a:buAutoNum type="arabicPeriod"/>
              <a:defRPr sz="1600">
                <a:solidFill>
                  <a:schemeClr val="tx1">
                    <a:lumMod val="85000"/>
                    <a:lumOff val="15000"/>
                  </a:schemeClr>
                </a:solidFill>
                <a:latin typeface="Leelawadee" panose="020B0502040204020203" pitchFamily="34" charset="-34"/>
                <a:cs typeface="Leelawadee" panose="020B0502040204020203" pitchFamily="34" charset="-34"/>
              </a:defRPr>
            </a:lvl3pPr>
            <a:lvl4pPr marL="1714500" indent="-342900">
              <a:buFont typeface="+mj-lt"/>
              <a:buAutoNum type="arabicPeriod"/>
              <a:defRPr sz="1600">
                <a:solidFill>
                  <a:schemeClr val="tx1">
                    <a:lumMod val="85000"/>
                    <a:lumOff val="15000"/>
                  </a:schemeClr>
                </a:solidFill>
                <a:latin typeface="Leelawadee" panose="020B0502040204020203" pitchFamily="34" charset="-34"/>
                <a:cs typeface="Leelawadee" panose="020B0502040204020203" pitchFamily="34" charset="-34"/>
              </a:defRPr>
            </a:lvl4pPr>
            <a:lvl5pPr marL="2171700" indent="-342900">
              <a:buFont typeface="+mj-lt"/>
              <a:buAutoNum type="arabicPeriod"/>
              <a:defRPr sz="1600">
                <a:solidFill>
                  <a:schemeClr val="tx1">
                    <a:lumMod val="85000"/>
                    <a:lumOff val="15000"/>
                  </a:schemeClr>
                </a:solidFill>
                <a:latin typeface="Leelawadee" panose="020B0502040204020203" pitchFamily="34" charset="-34"/>
                <a:cs typeface="Leelawadee" panose="020B0502040204020203" pitchFamily="34" charset="-3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2"/>
          <p:cNvSpPr>
            <a:spLocks noGrp="1"/>
          </p:cNvSpPr>
          <p:nvPr>
            <p:ph type="subTitle" idx="1"/>
          </p:nvPr>
        </p:nvSpPr>
        <p:spPr>
          <a:xfrm>
            <a:off x="3900353" y="963562"/>
            <a:ext cx="7790202" cy="599767"/>
          </a:xfrm>
        </p:spPr>
        <p:txBody>
          <a:bodyPr>
            <a:normAutofit/>
          </a:bodyPr>
          <a:lstStyle>
            <a:lvl1pPr marL="0" indent="0" algn="l">
              <a:spcBef>
                <a:spcPts val="500"/>
              </a:spcBef>
              <a:buNone/>
              <a:defRPr sz="2800" b="1">
                <a:solidFill>
                  <a:srgbClr val="58595A"/>
                </a:solidFill>
                <a:latin typeface="Leelawadee" panose="020B0502040204020203" pitchFamily="34" charset="-34"/>
                <a:cs typeface="Leelawadee" panose="020B0502040204020203" pitchFamily="34"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01995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SNI - 1b">
    <p:spTree>
      <p:nvGrpSpPr>
        <p:cNvPr id="1" name=""/>
        <p:cNvGrpSpPr/>
        <p:nvPr/>
      </p:nvGrpSpPr>
      <p:grpSpPr>
        <a:xfrm>
          <a:off x="0" y="0"/>
          <a:ext cx="0" cy="0"/>
          <a:chOff x="0" y="0"/>
          <a:chExt cx="0" cy="0"/>
        </a:xfrm>
      </p:grpSpPr>
      <p:pic>
        <p:nvPicPr>
          <p:cNvPr id="14" name="Image 25" descr="Une image contenant bâtiment, extérieur, maison, brique&#10;&#10;Description générée automatiquement">
            <a:extLst>
              <a:ext uri="{FF2B5EF4-FFF2-40B4-BE49-F238E27FC236}">
                <a16:creationId xmlns:a16="http://schemas.microsoft.com/office/drawing/2014/main" id="{1562055F-1758-5111-9C20-B6BD819FC0F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3" b="1374"/>
          <a:stretch/>
        </p:blipFill>
        <p:spPr bwMode="auto">
          <a:xfrm>
            <a:off x="-7144" y="-39556"/>
            <a:ext cx="5766082" cy="6931969"/>
          </a:xfrm>
          <a:prstGeom prst="rect">
            <a:avLst/>
          </a:prstGeom>
          <a:noFill/>
          <a:ln>
            <a:noFill/>
          </a:ln>
          <a:effectLst>
            <a:outerShdw blurRad="317500" dist="50800" dir="3600000" algn="ctr" rotWithShape="0">
              <a:srgbClr val="000000">
                <a:alpha val="2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C01D3F30-254C-457B-AB23-7E772C0B8B2A}"/>
              </a:ext>
            </a:extLst>
          </p:cNvPr>
          <p:cNvSpPr/>
          <p:nvPr userDrawn="1"/>
        </p:nvSpPr>
        <p:spPr>
          <a:xfrm>
            <a:off x="-7144" y="-39556"/>
            <a:ext cx="5766082" cy="6927053"/>
          </a:xfrm>
          <a:prstGeom prst="rect">
            <a:avLst/>
          </a:prstGeom>
          <a:solidFill>
            <a:srgbClr val="D1D3D4">
              <a:alpha val="95000"/>
            </a:srgbClr>
          </a:solidFill>
          <a:ln>
            <a:noFill/>
          </a:ln>
          <a:effectLst>
            <a:outerShdw blurRad="177800" dist="50800" dir="8400000" algn="ctr" rotWithShape="0">
              <a:srgbClr val="000000">
                <a:alpha val="43137"/>
              </a:srgbClr>
            </a:out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 name="Rounded Rectangle 15">
            <a:extLst>
              <a:ext uri="{FF2B5EF4-FFF2-40B4-BE49-F238E27FC236}">
                <a16:creationId xmlns:a16="http://schemas.microsoft.com/office/drawing/2014/main" id="{C01D3F30-254C-457B-AB23-7E772C0B8B2A}"/>
              </a:ext>
            </a:extLst>
          </p:cNvPr>
          <p:cNvSpPr/>
          <p:nvPr userDrawn="1"/>
        </p:nvSpPr>
        <p:spPr>
          <a:xfrm>
            <a:off x="1321670" y="2543267"/>
            <a:ext cx="45719" cy="4344229"/>
          </a:xfrm>
          <a:prstGeom prst="roundRect">
            <a:avLst>
              <a:gd name="adj" fmla="val 4604"/>
            </a:avLst>
          </a:prstGeom>
          <a:solidFill>
            <a:srgbClr val="EE5859"/>
          </a:solidFill>
          <a:ln>
            <a:noFill/>
          </a:ln>
          <a:effectLst/>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7" name="Rectangle 16">
            <a:extLst>
              <a:ext uri="{FF2B5EF4-FFF2-40B4-BE49-F238E27FC236}">
                <a16:creationId xmlns:a16="http://schemas.microsoft.com/office/drawing/2014/main" id="{C01D3F30-254C-457B-AB23-7E772C0B8B2A}"/>
              </a:ext>
            </a:extLst>
          </p:cNvPr>
          <p:cNvSpPr/>
          <p:nvPr userDrawn="1"/>
        </p:nvSpPr>
        <p:spPr>
          <a:xfrm flipV="1">
            <a:off x="-7145" y="1130710"/>
            <a:ext cx="422863" cy="1193558"/>
          </a:xfrm>
          <a:prstGeom prst="rect">
            <a:avLst/>
          </a:prstGeom>
          <a:solidFill>
            <a:srgbClr val="EE5859"/>
          </a:solidFill>
          <a:ln>
            <a:noFill/>
          </a:ln>
          <a:effectLst/>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4" name="Title 1"/>
          <p:cNvSpPr>
            <a:spLocks noGrp="1"/>
          </p:cNvSpPr>
          <p:nvPr>
            <p:ph type="ctrTitle" hasCustomPrompt="1"/>
          </p:nvPr>
        </p:nvSpPr>
        <p:spPr>
          <a:xfrm>
            <a:off x="408001" y="1130709"/>
            <a:ext cx="5048902" cy="1193559"/>
          </a:xfrm>
        </p:spPr>
        <p:txBody>
          <a:bodyPr anchor="ctr">
            <a:noAutofit/>
          </a:bodyPr>
          <a:lstStyle>
            <a:lvl1pPr algn="l">
              <a:defRPr sz="4000" baseline="0">
                <a:solidFill>
                  <a:schemeClr val="tx1">
                    <a:lumMod val="85000"/>
                    <a:lumOff val="15000"/>
                  </a:schemeClr>
                </a:solidFill>
                <a:latin typeface="Franklin Gothic Demi" panose="020B0703020102020204" pitchFamily="34" charset="0"/>
              </a:defRPr>
            </a:lvl1pPr>
          </a:lstStyle>
          <a:p>
            <a:r>
              <a:rPr lang="en-US"/>
              <a:t>HERE GOES TITLE</a:t>
            </a:r>
          </a:p>
        </p:txBody>
      </p:sp>
      <p:sp>
        <p:nvSpPr>
          <p:cNvPr id="25" name="Subtitle 2"/>
          <p:cNvSpPr>
            <a:spLocks noGrp="1"/>
          </p:cNvSpPr>
          <p:nvPr>
            <p:ph type="subTitle" idx="1"/>
          </p:nvPr>
        </p:nvSpPr>
        <p:spPr>
          <a:xfrm>
            <a:off x="1518809" y="2543265"/>
            <a:ext cx="3525140" cy="3631395"/>
          </a:xfrm>
        </p:spPr>
        <p:txBody>
          <a:bodyPr>
            <a:normAutofit/>
          </a:bodyPr>
          <a:lstStyle>
            <a:lvl1pPr marL="0" indent="0" algn="l">
              <a:spcBef>
                <a:spcPts val="500"/>
              </a:spcBef>
              <a:buNone/>
              <a:defRPr sz="2000" b="0">
                <a:solidFill>
                  <a:schemeClr val="tx1">
                    <a:lumMod val="85000"/>
                    <a:lumOff val="15000"/>
                  </a:schemeClr>
                </a:solidFill>
                <a:latin typeface="Leelawadee" panose="020B0502040204020203" pitchFamily="34" charset="-34"/>
                <a:cs typeface="Leelawadee" panose="020B0502040204020203" pitchFamily="34"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
        <p:nvSpPr>
          <p:cNvPr id="32" name="Text Placeholder 31"/>
          <p:cNvSpPr>
            <a:spLocks noGrp="1"/>
          </p:cNvSpPr>
          <p:nvPr>
            <p:ph type="body" sz="quarter" idx="11"/>
          </p:nvPr>
        </p:nvSpPr>
        <p:spPr>
          <a:xfrm>
            <a:off x="6096000" y="1622324"/>
            <a:ext cx="5584825" cy="4552336"/>
          </a:xfrm>
        </p:spPr>
        <p:txBody>
          <a:bodyPr>
            <a:normAutofit/>
          </a:bodyPr>
          <a:lstStyle>
            <a:lvl1pPr>
              <a:defRPr sz="1600">
                <a:solidFill>
                  <a:schemeClr val="tx1">
                    <a:lumMod val="85000"/>
                    <a:lumOff val="15000"/>
                  </a:schemeClr>
                </a:solidFill>
                <a:latin typeface="Leelawadee" panose="020B0502040204020203" pitchFamily="34" charset="-34"/>
                <a:cs typeface="Leelawadee" panose="020B0502040204020203" pitchFamily="34" charset="-34"/>
              </a:defRPr>
            </a:lvl1pPr>
            <a:lvl2pPr>
              <a:defRPr sz="1600">
                <a:solidFill>
                  <a:schemeClr val="tx1">
                    <a:lumMod val="85000"/>
                    <a:lumOff val="15000"/>
                  </a:schemeClr>
                </a:solidFill>
                <a:latin typeface="Leelawadee" panose="020B0502040204020203" pitchFamily="34" charset="-34"/>
                <a:cs typeface="Leelawadee" panose="020B0502040204020203" pitchFamily="34" charset="-34"/>
              </a:defRPr>
            </a:lvl2pPr>
            <a:lvl3pPr>
              <a:defRPr sz="1600">
                <a:solidFill>
                  <a:schemeClr val="tx1">
                    <a:lumMod val="85000"/>
                    <a:lumOff val="15000"/>
                  </a:schemeClr>
                </a:solidFill>
                <a:latin typeface="Leelawadee" panose="020B0502040204020203" pitchFamily="34" charset="-34"/>
                <a:cs typeface="Leelawadee" panose="020B0502040204020203" pitchFamily="34" charset="-34"/>
              </a:defRPr>
            </a:lvl3pPr>
            <a:lvl4pPr>
              <a:defRPr sz="1600">
                <a:solidFill>
                  <a:schemeClr val="tx1">
                    <a:lumMod val="85000"/>
                    <a:lumOff val="15000"/>
                  </a:schemeClr>
                </a:solidFill>
                <a:latin typeface="Leelawadee" panose="020B0502040204020203" pitchFamily="34" charset="-34"/>
                <a:cs typeface="Leelawadee" panose="020B0502040204020203" pitchFamily="34" charset="-34"/>
              </a:defRPr>
            </a:lvl4pPr>
            <a:lvl5pPr>
              <a:defRPr sz="1600">
                <a:solidFill>
                  <a:schemeClr val="tx1">
                    <a:lumMod val="85000"/>
                    <a:lumOff val="15000"/>
                  </a:schemeClr>
                </a:solidFill>
                <a:latin typeface="Leelawadee" panose="020B0502040204020203" pitchFamily="34" charset="-34"/>
                <a:cs typeface="Leelawadee" panose="020B0502040204020203" pitchFamily="34" charset="-3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33"/>
          <p:cNvSpPr>
            <a:spLocks noGrp="1"/>
          </p:cNvSpPr>
          <p:nvPr>
            <p:ph type="body" sz="quarter" idx="12" hasCustomPrompt="1"/>
          </p:nvPr>
        </p:nvSpPr>
        <p:spPr>
          <a:xfrm>
            <a:off x="6096000" y="805682"/>
            <a:ext cx="5584825" cy="757646"/>
          </a:xfrm>
        </p:spPr>
        <p:txBody>
          <a:bodyPr anchor="ctr">
            <a:noAutofit/>
          </a:bodyPr>
          <a:lstStyle>
            <a:lvl1pPr marL="0" indent="0">
              <a:buNone/>
              <a:defRPr sz="2400" b="1">
                <a:solidFill>
                  <a:srgbClr val="EE5859"/>
                </a:solidFill>
                <a:latin typeface="Leelawadee" panose="020B0502040204020203" pitchFamily="34" charset="-34"/>
                <a:cs typeface="Leelawadee" panose="020B0502040204020203" pitchFamily="34" charset="-34"/>
              </a:defRPr>
            </a:lvl1pPr>
            <a:lvl2pPr marL="457200" indent="0">
              <a:buNone/>
              <a:defRPr sz="2000" b="1">
                <a:solidFill>
                  <a:srgbClr val="EE5859"/>
                </a:solidFill>
                <a:latin typeface="Leelawadee" panose="020B0502040204020203" pitchFamily="34" charset="-34"/>
                <a:cs typeface="Leelawadee" panose="020B0502040204020203" pitchFamily="34" charset="-34"/>
              </a:defRPr>
            </a:lvl2pPr>
            <a:lvl3pPr marL="914400" indent="0">
              <a:buNone/>
              <a:defRPr sz="2000" b="1">
                <a:solidFill>
                  <a:srgbClr val="EE5859"/>
                </a:solidFill>
                <a:latin typeface="Leelawadee" panose="020B0502040204020203" pitchFamily="34" charset="-34"/>
                <a:cs typeface="Leelawadee" panose="020B0502040204020203" pitchFamily="34" charset="-34"/>
              </a:defRPr>
            </a:lvl3pPr>
            <a:lvl4pPr marL="1371600" indent="0">
              <a:buNone/>
              <a:defRPr sz="2000" b="1">
                <a:solidFill>
                  <a:srgbClr val="EE5859"/>
                </a:solidFill>
                <a:latin typeface="Leelawadee" panose="020B0502040204020203" pitchFamily="34" charset="-34"/>
                <a:cs typeface="Leelawadee" panose="020B0502040204020203" pitchFamily="34" charset="-34"/>
              </a:defRPr>
            </a:lvl4pPr>
            <a:lvl5pPr marL="1828800" indent="0">
              <a:buNone/>
              <a:defRPr sz="2000" b="1">
                <a:solidFill>
                  <a:srgbClr val="EE5859"/>
                </a:solidFill>
                <a:latin typeface="Leelawadee" panose="020B0502040204020203" pitchFamily="34" charset="-34"/>
                <a:cs typeface="Leelawadee" panose="020B0502040204020203" pitchFamily="34" charset="-34"/>
              </a:defRPr>
            </a:lvl5pPr>
          </a:lstStyle>
          <a:p>
            <a:pPr lvl="0"/>
            <a:r>
              <a:rPr lang="en-US"/>
              <a:t>Click to edit Master subtitle</a:t>
            </a:r>
          </a:p>
        </p:txBody>
      </p:sp>
    </p:spTree>
    <p:extLst>
      <p:ext uri="{BB962C8B-B14F-4D97-AF65-F5344CB8AC3E}">
        <p14:creationId xmlns:p14="http://schemas.microsoft.com/office/powerpoint/2010/main" val="3023508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act - 1a">
    <p:spTree>
      <p:nvGrpSpPr>
        <p:cNvPr id="1" name=""/>
        <p:cNvGrpSpPr/>
        <p:nvPr/>
      </p:nvGrpSpPr>
      <p:grpSpPr>
        <a:xfrm>
          <a:off x="0" y="0"/>
          <a:ext cx="0" cy="0"/>
          <a:chOff x="0" y="0"/>
          <a:chExt cx="0" cy="0"/>
        </a:xfrm>
      </p:grpSpPr>
      <p:pic>
        <p:nvPicPr>
          <p:cNvPr id="17" name="Image 19" descr="Une image contenant extérieur, cité, bâtiment, montagne&#10;&#10;Description générée automatiquement">
            <a:extLst>
              <a:ext uri="{FF2B5EF4-FFF2-40B4-BE49-F238E27FC236}">
                <a16:creationId xmlns:a16="http://schemas.microsoft.com/office/drawing/2014/main" id="{05B7EE5C-4261-81CB-DA94-70640A8D9AEA}"/>
              </a:ext>
            </a:extLst>
          </p:cNvPr>
          <p:cNvPicPr>
            <a:picLocks noChangeAspect="1"/>
          </p:cNvPicPr>
          <p:nvPr userDrawn="1"/>
        </p:nvPicPr>
        <p:blipFill>
          <a:blip r:embed="rId2">
            <a:extLst>
              <a:ext uri="{28A0092B-C50C-407E-A947-70E740481C1C}">
                <a14:useLocalDpi xmlns:a14="http://schemas.microsoft.com/office/drawing/2010/main" val="0"/>
              </a:ext>
            </a:extLst>
          </a:blip>
          <a:srcRect l="-2"/>
          <a:stretch>
            <a:fillRect/>
          </a:stretch>
        </p:blipFill>
        <p:spPr bwMode="auto">
          <a:xfrm>
            <a:off x="-14288" y="0"/>
            <a:ext cx="12206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887086F-292B-DC2C-CA1D-24C9B5C65B6C}"/>
              </a:ext>
            </a:extLst>
          </p:cNvPr>
          <p:cNvSpPr/>
          <p:nvPr userDrawn="1"/>
        </p:nvSpPr>
        <p:spPr>
          <a:xfrm>
            <a:off x="0" y="-9525"/>
            <a:ext cx="12199144" cy="6867525"/>
          </a:xfrm>
          <a:prstGeom prst="rect">
            <a:avLst/>
          </a:prstGeom>
          <a:solidFill>
            <a:schemeClr val="tx1">
              <a:alpha val="41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4" name="Rectangle 13">
            <a:extLst>
              <a:ext uri="{FF2B5EF4-FFF2-40B4-BE49-F238E27FC236}">
                <a16:creationId xmlns:a16="http://schemas.microsoft.com/office/drawing/2014/main" id="{E4CAC364-888F-6039-A230-96B189B7F54F}"/>
              </a:ext>
            </a:extLst>
          </p:cNvPr>
          <p:cNvSpPr/>
          <p:nvPr userDrawn="1"/>
        </p:nvSpPr>
        <p:spPr>
          <a:xfrm>
            <a:off x="2374491" y="1268362"/>
            <a:ext cx="7443019" cy="4100218"/>
          </a:xfrm>
          <a:prstGeom prst="rect">
            <a:avLst/>
          </a:prstGeom>
          <a:solidFill>
            <a:srgbClr val="58595A">
              <a:alpha val="80000"/>
            </a:srgbClr>
          </a:solidFill>
          <a:ln>
            <a:noFill/>
          </a:ln>
          <a:effectLst>
            <a:outerShdw blurRad="152400" dir="11160000" algn="ctr" rotWithShape="0">
              <a:srgbClr val="000000">
                <a:alpha val="75000"/>
              </a:srgbClr>
            </a:out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15" name="Image 27" descr="Une image contenant oiseau&#10;&#10;Description générée automatiquement">
            <a:extLst>
              <a:ext uri="{FF2B5EF4-FFF2-40B4-BE49-F238E27FC236}">
                <a16:creationId xmlns:a16="http://schemas.microsoft.com/office/drawing/2014/main" id="{51D69DD4-82B4-6051-98A9-D3CD1B0B576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0159" y="3548063"/>
            <a:ext cx="3714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2">
            <a:hlinkClick r:id="rId4"/>
            <a:extLst>
              <a:ext uri="{FF2B5EF4-FFF2-40B4-BE49-F238E27FC236}">
                <a16:creationId xmlns:a16="http://schemas.microsoft.com/office/drawing/2014/main" id="{52CDFB42-7945-90AE-C7BC-BAAD7277960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191432" y="4551748"/>
            <a:ext cx="293687" cy="293687"/>
          </a:xfrm>
          <a:prstGeom prst="rect">
            <a:avLst/>
          </a:prstGeom>
          <a:noFill/>
          <a:ln>
            <a:noFill/>
          </a:ln>
        </p:spPr>
      </p:pic>
      <p:pic>
        <p:nvPicPr>
          <p:cNvPr id="8" name="Image 13">
            <a:hlinkClick r:id="rId6"/>
            <a:extLst>
              <a:ext uri="{FF2B5EF4-FFF2-40B4-BE49-F238E27FC236}">
                <a16:creationId xmlns:a16="http://schemas.microsoft.com/office/drawing/2014/main" id="{DC7CF190-5947-4003-4BF8-0E7AD4FD9F9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038757" y="4550954"/>
            <a:ext cx="2952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4" descr="Une image contenant oiseau&#10;&#10;Description générée automatiquement">
            <a:hlinkClick r:id="rId8"/>
            <a:extLst>
              <a:ext uri="{FF2B5EF4-FFF2-40B4-BE49-F238E27FC236}">
                <a16:creationId xmlns:a16="http://schemas.microsoft.com/office/drawing/2014/main" id="{86F36B79-021A-393C-EDCF-609F6B628643}"/>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822268" y="4591075"/>
            <a:ext cx="2952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ubtitle 2"/>
          <p:cNvSpPr>
            <a:spLocks noGrp="1"/>
          </p:cNvSpPr>
          <p:nvPr>
            <p:ph type="subTitle" idx="1"/>
          </p:nvPr>
        </p:nvSpPr>
        <p:spPr>
          <a:xfrm>
            <a:off x="4267200" y="3548063"/>
            <a:ext cx="4424516" cy="453666"/>
          </a:xfrm>
        </p:spPr>
        <p:txBody>
          <a:bodyPr>
            <a:normAutofit/>
          </a:bodyPr>
          <a:lstStyle>
            <a:lvl1pPr marL="0" indent="0" algn="l">
              <a:spcBef>
                <a:spcPts val="500"/>
              </a:spcBef>
              <a:buNone/>
              <a:defRPr sz="2000" b="0">
                <a:solidFill>
                  <a:schemeClr val="bg1"/>
                </a:solidFill>
                <a:latin typeface="Leelawadee" panose="020B0502040204020203" pitchFamily="34" charset="-34"/>
                <a:cs typeface="Leelawadee" panose="020B0502040204020203" pitchFamily="34"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p:txBody>
      </p:sp>
      <p:sp>
        <p:nvSpPr>
          <p:cNvPr id="26" name="Title 1"/>
          <p:cNvSpPr>
            <a:spLocks noGrp="1"/>
          </p:cNvSpPr>
          <p:nvPr>
            <p:ph type="ctrTitle" hasCustomPrompt="1"/>
          </p:nvPr>
        </p:nvSpPr>
        <p:spPr>
          <a:xfrm>
            <a:off x="3234813" y="1641987"/>
            <a:ext cx="5722374" cy="1179870"/>
          </a:xfrm>
        </p:spPr>
        <p:txBody>
          <a:bodyPr anchor="b">
            <a:noAutofit/>
          </a:bodyPr>
          <a:lstStyle>
            <a:lvl1pPr algn="ctr">
              <a:defRPr sz="4000" baseline="0">
                <a:solidFill>
                  <a:schemeClr val="bg1"/>
                </a:solidFill>
                <a:latin typeface="Franklin Gothic Demi" panose="020B0703020102020204" pitchFamily="34" charset="0"/>
              </a:defRPr>
            </a:lvl1pPr>
          </a:lstStyle>
          <a:p>
            <a:r>
              <a:rPr lang="en-US"/>
              <a:t>HERE GOES TITLE</a:t>
            </a:r>
          </a:p>
        </p:txBody>
      </p:sp>
      <p:cxnSp>
        <p:nvCxnSpPr>
          <p:cNvPr id="27" name="Straight Connector 26"/>
          <p:cNvCxnSpPr/>
          <p:nvPr userDrawn="1"/>
        </p:nvCxnSpPr>
        <p:spPr>
          <a:xfrm flipH="1">
            <a:off x="3935304" y="2998837"/>
            <a:ext cx="4468800" cy="0"/>
          </a:xfrm>
          <a:prstGeom prst="line">
            <a:avLst/>
          </a:prstGeom>
          <a:ln w="28575">
            <a:solidFill>
              <a:srgbClr val="D4CABB"/>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A44D296-5155-EF77-0A53-5408E30B4984}"/>
              </a:ext>
            </a:extLst>
          </p:cNvPr>
          <p:cNvSpPr/>
          <p:nvPr userDrawn="1"/>
        </p:nvSpPr>
        <p:spPr>
          <a:xfrm>
            <a:off x="2374490" y="5368580"/>
            <a:ext cx="7443019" cy="609292"/>
          </a:xfrm>
          <a:prstGeom prst="rect">
            <a:avLst/>
          </a:prstGeom>
          <a:solidFill>
            <a:srgbClr val="D4CABB"/>
          </a:solidFill>
          <a:ln>
            <a:noFill/>
          </a:ln>
          <a:effectLst>
            <a:outerShdw blurRad="88900" dist="50800" dir="14880000" algn="ctr" rotWithShape="0">
              <a:srgbClr val="000000">
                <a:alpha val="24000"/>
              </a:srgbClr>
            </a:out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fr-FR"/>
          </a:p>
        </p:txBody>
      </p:sp>
      <p:pic>
        <p:nvPicPr>
          <p:cNvPr id="16" name="Picture 15" descr="Logo&#10;&#10;Description automatically generated">
            <a:extLst>
              <a:ext uri="{FF2B5EF4-FFF2-40B4-BE49-F238E27FC236}">
                <a16:creationId xmlns:a16="http://schemas.microsoft.com/office/drawing/2014/main" id="{2252ACD9-9436-8D31-0061-39B0CBE5E80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802105" y="5465086"/>
            <a:ext cx="1906437" cy="420062"/>
          </a:xfrm>
          <a:prstGeom prst="rect">
            <a:avLst/>
          </a:prstGeom>
        </p:spPr>
      </p:pic>
    </p:spTree>
    <p:extLst>
      <p:ext uri="{BB962C8B-B14F-4D97-AF65-F5344CB8AC3E}">
        <p14:creationId xmlns:p14="http://schemas.microsoft.com/office/powerpoint/2010/main" val="25541022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imitations - 1b">
    <p:bg>
      <p:bgPr>
        <a:solidFill>
          <a:srgbClr val="D1D3D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01D3F30-254C-457B-AB23-7E772C0B8B2A}"/>
              </a:ext>
            </a:extLst>
          </p:cNvPr>
          <p:cNvSpPr/>
          <p:nvPr userDrawn="1"/>
        </p:nvSpPr>
        <p:spPr>
          <a:xfrm>
            <a:off x="0" y="405581"/>
            <a:ext cx="11926530" cy="6046839"/>
          </a:xfrm>
          <a:prstGeom prst="rect">
            <a:avLst/>
          </a:prstGeom>
          <a:solidFill>
            <a:schemeClr val="bg1"/>
          </a:solidFill>
          <a:ln>
            <a:noFill/>
          </a:ln>
          <a:effectLst>
            <a:outerShdw blurRad="177800" dist="50800" dir="8400000" algn="ctr" rotWithShape="0">
              <a:srgbClr val="000000">
                <a:alpha val="43137"/>
              </a:srgbClr>
            </a:out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6" name="Title 1"/>
          <p:cNvSpPr>
            <a:spLocks noGrp="1"/>
          </p:cNvSpPr>
          <p:nvPr>
            <p:ph type="ctrTitle" hasCustomPrompt="1"/>
          </p:nvPr>
        </p:nvSpPr>
        <p:spPr>
          <a:xfrm>
            <a:off x="421606" y="762938"/>
            <a:ext cx="5674394" cy="859386"/>
          </a:xfrm>
        </p:spPr>
        <p:txBody>
          <a:bodyPr anchor="b">
            <a:noAutofit/>
          </a:bodyPr>
          <a:lstStyle>
            <a:lvl1pPr algn="l">
              <a:defRPr sz="5400" baseline="0">
                <a:solidFill>
                  <a:srgbClr val="EE5859"/>
                </a:solidFill>
                <a:latin typeface="Franklin Gothic Demi" panose="020B0703020102020204" pitchFamily="34" charset="0"/>
              </a:defRPr>
            </a:lvl1pPr>
          </a:lstStyle>
          <a:p>
            <a:r>
              <a:rPr lang="en-US"/>
              <a:t>HERE GOES TITLE</a:t>
            </a:r>
          </a:p>
        </p:txBody>
      </p:sp>
      <p:cxnSp>
        <p:nvCxnSpPr>
          <p:cNvPr id="28" name="Straight Connector 27"/>
          <p:cNvCxnSpPr>
            <a:cxnSpLocks/>
          </p:cNvCxnSpPr>
          <p:nvPr userDrawn="1"/>
        </p:nvCxnSpPr>
        <p:spPr>
          <a:xfrm>
            <a:off x="11651225" y="5099904"/>
            <a:ext cx="0" cy="1129771"/>
          </a:xfrm>
          <a:prstGeom prst="line">
            <a:avLst/>
          </a:prstGeom>
          <a:ln w="88900">
            <a:solidFill>
              <a:srgbClr val="D1D3D4"/>
            </a:solidFill>
          </a:ln>
        </p:spPr>
        <p:style>
          <a:lnRef idx="1">
            <a:schemeClr val="accent1"/>
          </a:lnRef>
          <a:fillRef idx="0">
            <a:schemeClr val="accent1"/>
          </a:fillRef>
          <a:effectRef idx="0">
            <a:schemeClr val="accent1"/>
          </a:effectRef>
          <a:fontRef idx="minor">
            <a:schemeClr val="tx1"/>
          </a:fontRef>
        </p:style>
      </p:cxnSp>
      <p:sp>
        <p:nvSpPr>
          <p:cNvPr id="14" name="Content Placeholder 4">
            <a:extLst>
              <a:ext uri="{FF2B5EF4-FFF2-40B4-BE49-F238E27FC236}">
                <a16:creationId xmlns:a16="http://schemas.microsoft.com/office/drawing/2014/main" id="{4AED82AC-5825-3094-1EBE-8FB8A0E2B0B8}"/>
              </a:ext>
            </a:extLst>
          </p:cNvPr>
          <p:cNvSpPr>
            <a:spLocks noGrp="1"/>
          </p:cNvSpPr>
          <p:nvPr>
            <p:ph sz="quarter" idx="12"/>
          </p:nvPr>
        </p:nvSpPr>
        <p:spPr>
          <a:xfrm>
            <a:off x="3923072" y="1848465"/>
            <a:ext cx="7619996" cy="4381210"/>
          </a:xfrm>
        </p:spPr>
        <p:txBody>
          <a:bodyPr>
            <a:normAutofit/>
          </a:bodyPr>
          <a:lstStyle>
            <a:lvl1pPr>
              <a:defRPr sz="1600">
                <a:solidFill>
                  <a:schemeClr val="tx1">
                    <a:lumMod val="85000"/>
                    <a:lumOff val="15000"/>
                  </a:schemeClr>
                </a:solidFill>
                <a:latin typeface="Leelawadee" panose="020B0502040204020203" pitchFamily="34" charset="-34"/>
                <a:cs typeface="Leelawadee" panose="020B0502040204020203" pitchFamily="34" charset="-34"/>
              </a:defRPr>
            </a:lvl1pPr>
            <a:lvl2pPr>
              <a:defRPr sz="1600">
                <a:solidFill>
                  <a:schemeClr val="tx1">
                    <a:lumMod val="85000"/>
                    <a:lumOff val="15000"/>
                  </a:schemeClr>
                </a:solidFill>
                <a:latin typeface="Leelawadee" panose="020B0502040204020203" pitchFamily="34" charset="-34"/>
                <a:cs typeface="Leelawadee" panose="020B0502040204020203" pitchFamily="34" charset="-34"/>
              </a:defRPr>
            </a:lvl2pPr>
            <a:lvl3pPr>
              <a:defRPr sz="1600">
                <a:solidFill>
                  <a:schemeClr val="tx1">
                    <a:lumMod val="85000"/>
                    <a:lumOff val="15000"/>
                  </a:schemeClr>
                </a:solidFill>
                <a:latin typeface="Leelawadee" panose="020B0502040204020203" pitchFamily="34" charset="-34"/>
                <a:cs typeface="Leelawadee" panose="020B0502040204020203" pitchFamily="34" charset="-34"/>
              </a:defRPr>
            </a:lvl3pPr>
            <a:lvl4pPr>
              <a:defRPr sz="1600">
                <a:solidFill>
                  <a:schemeClr val="tx1">
                    <a:lumMod val="85000"/>
                    <a:lumOff val="15000"/>
                  </a:schemeClr>
                </a:solidFill>
                <a:latin typeface="Leelawadee" panose="020B0502040204020203" pitchFamily="34" charset="-34"/>
                <a:cs typeface="Leelawadee" panose="020B0502040204020203" pitchFamily="34" charset="-34"/>
              </a:defRPr>
            </a:lvl4pPr>
            <a:lvl5pPr>
              <a:defRPr sz="1600">
                <a:solidFill>
                  <a:schemeClr val="tx1">
                    <a:lumMod val="85000"/>
                    <a:lumOff val="15000"/>
                  </a:schemeClr>
                </a:solidFill>
                <a:latin typeface="Leelawadee" panose="020B0502040204020203" pitchFamily="34" charset="-34"/>
                <a:cs typeface="Leelawadee" panose="020B0502040204020203" pitchFamily="34" charset="-3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C6E00E56-478E-6E0C-9A0C-FC97E2BCDCB6}"/>
              </a:ext>
            </a:extLst>
          </p:cNvPr>
          <p:cNvCxnSpPr>
            <a:cxnSpLocks/>
          </p:cNvCxnSpPr>
          <p:nvPr userDrawn="1"/>
        </p:nvCxnSpPr>
        <p:spPr>
          <a:xfrm flipH="1">
            <a:off x="421606" y="628325"/>
            <a:ext cx="1091384" cy="0"/>
          </a:xfrm>
          <a:prstGeom prst="line">
            <a:avLst/>
          </a:prstGeom>
          <a:ln w="114300">
            <a:solidFill>
              <a:srgbClr val="D1D3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70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639972-C6D7-1488-9D99-F2C1D988220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F8ED3C9-BCA2-C6A8-F7BB-D48CA2650C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81D5F18-61BF-2E4B-F7A2-AA56534C5316}"/>
              </a:ext>
            </a:extLst>
          </p:cNvPr>
          <p:cNvSpPr>
            <a:spLocks noGrp="1"/>
          </p:cNvSpPr>
          <p:nvPr>
            <p:ph type="dt" sz="half" idx="10"/>
          </p:nvPr>
        </p:nvSpPr>
        <p:spPr/>
        <p:txBody>
          <a:bodyPr/>
          <a:lstStyle/>
          <a:p>
            <a:fld id="{5F0CD878-AA98-472D-89B9-7B640EB261C4}" type="datetimeFigureOut">
              <a:rPr lang="es-CO" smtClean="0"/>
              <a:t>16/03/2023</a:t>
            </a:fld>
            <a:endParaRPr lang="es-CO"/>
          </a:p>
        </p:txBody>
      </p:sp>
      <p:sp>
        <p:nvSpPr>
          <p:cNvPr id="5" name="Marcador de pie de página 4">
            <a:extLst>
              <a:ext uri="{FF2B5EF4-FFF2-40B4-BE49-F238E27FC236}">
                <a16:creationId xmlns:a16="http://schemas.microsoft.com/office/drawing/2014/main" id="{0E3F335D-3CBB-B99C-C6C5-0DA332E14D6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F50C181-5D08-D4FC-4244-165333EA359C}"/>
              </a:ext>
            </a:extLst>
          </p:cNvPr>
          <p:cNvSpPr>
            <a:spLocks noGrp="1"/>
          </p:cNvSpPr>
          <p:nvPr>
            <p:ph type="sldNum" sz="quarter" idx="12"/>
          </p:nvPr>
        </p:nvSpPr>
        <p:spPr/>
        <p:txBody>
          <a:bodyPr/>
          <a:lstStyle/>
          <a:p>
            <a:fld id="{91AAEE79-9CA1-4FEC-897C-8B73BB01C56D}" type="slidenum">
              <a:rPr lang="es-CO" smtClean="0"/>
              <a:t>‹Nº›</a:t>
            </a:fld>
            <a:endParaRPr lang="es-CO"/>
          </a:p>
        </p:txBody>
      </p:sp>
    </p:spTree>
    <p:extLst>
      <p:ext uri="{BB962C8B-B14F-4D97-AF65-F5344CB8AC3E}">
        <p14:creationId xmlns:p14="http://schemas.microsoft.com/office/powerpoint/2010/main" val="2422898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69689F-3193-B979-A963-54D618C522B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8B6D9D1-CF38-1DB8-4281-0D49596683B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3B6EC5CB-1DE3-4E70-E6D1-E2677978F36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5FB06C24-AE01-F95B-69EB-F9361B0F13AD}"/>
              </a:ext>
            </a:extLst>
          </p:cNvPr>
          <p:cNvSpPr>
            <a:spLocks noGrp="1"/>
          </p:cNvSpPr>
          <p:nvPr>
            <p:ph type="dt" sz="half" idx="10"/>
          </p:nvPr>
        </p:nvSpPr>
        <p:spPr/>
        <p:txBody>
          <a:bodyPr/>
          <a:lstStyle/>
          <a:p>
            <a:fld id="{5F0CD878-AA98-472D-89B9-7B640EB261C4}" type="datetimeFigureOut">
              <a:rPr lang="es-CO" smtClean="0"/>
              <a:t>16/03/2023</a:t>
            </a:fld>
            <a:endParaRPr lang="es-CO"/>
          </a:p>
        </p:txBody>
      </p:sp>
      <p:sp>
        <p:nvSpPr>
          <p:cNvPr id="6" name="Marcador de pie de página 5">
            <a:extLst>
              <a:ext uri="{FF2B5EF4-FFF2-40B4-BE49-F238E27FC236}">
                <a16:creationId xmlns:a16="http://schemas.microsoft.com/office/drawing/2014/main" id="{D00C8F40-CB00-A176-208D-21875D28001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6F1E8A7-DC67-91F4-965D-E777B9AA242B}"/>
              </a:ext>
            </a:extLst>
          </p:cNvPr>
          <p:cNvSpPr>
            <a:spLocks noGrp="1"/>
          </p:cNvSpPr>
          <p:nvPr>
            <p:ph type="sldNum" sz="quarter" idx="12"/>
          </p:nvPr>
        </p:nvSpPr>
        <p:spPr/>
        <p:txBody>
          <a:bodyPr/>
          <a:lstStyle/>
          <a:p>
            <a:fld id="{91AAEE79-9CA1-4FEC-897C-8B73BB01C56D}" type="slidenum">
              <a:rPr lang="es-CO" smtClean="0"/>
              <a:t>‹Nº›</a:t>
            </a:fld>
            <a:endParaRPr lang="es-CO"/>
          </a:p>
        </p:txBody>
      </p:sp>
    </p:spTree>
    <p:extLst>
      <p:ext uri="{BB962C8B-B14F-4D97-AF65-F5344CB8AC3E}">
        <p14:creationId xmlns:p14="http://schemas.microsoft.com/office/powerpoint/2010/main" val="3716651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F25FE0-9343-32AD-E25A-16A9D14E1A7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1F25D6C-E32E-A664-4FBC-EE17FEE38D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55392A9-EB79-AB4B-6AEA-62F5140C9B2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E2C5C7D8-F545-2285-CAAB-7ED51D5188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90A54EE-A6BA-AED8-3BE5-E3F6667E4A4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476E3146-1959-0846-C78C-B310706D08D0}"/>
              </a:ext>
            </a:extLst>
          </p:cNvPr>
          <p:cNvSpPr>
            <a:spLocks noGrp="1"/>
          </p:cNvSpPr>
          <p:nvPr>
            <p:ph type="dt" sz="half" idx="10"/>
          </p:nvPr>
        </p:nvSpPr>
        <p:spPr/>
        <p:txBody>
          <a:bodyPr/>
          <a:lstStyle/>
          <a:p>
            <a:fld id="{5F0CD878-AA98-472D-89B9-7B640EB261C4}" type="datetimeFigureOut">
              <a:rPr lang="es-CO" smtClean="0"/>
              <a:t>16/03/2023</a:t>
            </a:fld>
            <a:endParaRPr lang="es-CO"/>
          </a:p>
        </p:txBody>
      </p:sp>
      <p:sp>
        <p:nvSpPr>
          <p:cNvPr id="8" name="Marcador de pie de página 7">
            <a:extLst>
              <a:ext uri="{FF2B5EF4-FFF2-40B4-BE49-F238E27FC236}">
                <a16:creationId xmlns:a16="http://schemas.microsoft.com/office/drawing/2014/main" id="{92A12048-293D-C165-D9C6-D317AACB86DC}"/>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D19F5C41-65C4-3DEA-005D-1E81C6F2A2FB}"/>
              </a:ext>
            </a:extLst>
          </p:cNvPr>
          <p:cNvSpPr>
            <a:spLocks noGrp="1"/>
          </p:cNvSpPr>
          <p:nvPr>
            <p:ph type="sldNum" sz="quarter" idx="12"/>
          </p:nvPr>
        </p:nvSpPr>
        <p:spPr/>
        <p:txBody>
          <a:bodyPr/>
          <a:lstStyle/>
          <a:p>
            <a:fld id="{91AAEE79-9CA1-4FEC-897C-8B73BB01C56D}" type="slidenum">
              <a:rPr lang="es-CO" smtClean="0"/>
              <a:t>‹Nº›</a:t>
            </a:fld>
            <a:endParaRPr lang="es-CO"/>
          </a:p>
        </p:txBody>
      </p:sp>
    </p:spTree>
    <p:extLst>
      <p:ext uri="{BB962C8B-B14F-4D97-AF65-F5344CB8AC3E}">
        <p14:creationId xmlns:p14="http://schemas.microsoft.com/office/powerpoint/2010/main" val="3469171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B39073-8537-F707-4BF9-477EAE14E3F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FD7F6278-32FF-239B-0DE4-4093FEFEACA6}"/>
              </a:ext>
            </a:extLst>
          </p:cNvPr>
          <p:cNvSpPr>
            <a:spLocks noGrp="1"/>
          </p:cNvSpPr>
          <p:nvPr>
            <p:ph type="dt" sz="half" idx="10"/>
          </p:nvPr>
        </p:nvSpPr>
        <p:spPr/>
        <p:txBody>
          <a:bodyPr/>
          <a:lstStyle/>
          <a:p>
            <a:fld id="{5F0CD878-AA98-472D-89B9-7B640EB261C4}" type="datetimeFigureOut">
              <a:rPr lang="es-CO" smtClean="0"/>
              <a:t>16/03/2023</a:t>
            </a:fld>
            <a:endParaRPr lang="es-CO"/>
          </a:p>
        </p:txBody>
      </p:sp>
      <p:sp>
        <p:nvSpPr>
          <p:cNvPr id="4" name="Marcador de pie de página 3">
            <a:extLst>
              <a:ext uri="{FF2B5EF4-FFF2-40B4-BE49-F238E27FC236}">
                <a16:creationId xmlns:a16="http://schemas.microsoft.com/office/drawing/2014/main" id="{FAF5855D-B55A-4D5B-CF4D-5F53E799EBD9}"/>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EB5C899A-D79C-3C69-B830-CDB8C1A92CA0}"/>
              </a:ext>
            </a:extLst>
          </p:cNvPr>
          <p:cNvSpPr>
            <a:spLocks noGrp="1"/>
          </p:cNvSpPr>
          <p:nvPr>
            <p:ph type="sldNum" sz="quarter" idx="12"/>
          </p:nvPr>
        </p:nvSpPr>
        <p:spPr/>
        <p:txBody>
          <a:bodyPr/>
          <a:lstStyle/>
          <a:p>
            <a:fld id="{91AAEE79-9CA1-4FEC-897C-8B73BB01C56D}" type="slidenum">
              <a:rPr lang="es-CO" smtClean="0"/>
              <a:t>‹Nº›</a:t>
            </a:fld>
            <a:endParaRPr lang="es-CO"/>
          </a:p>
        </p:txBody>
      </p:sp>
    </p:spTree>
    <p:extLst>
      <p:ext uri="{BB962C8B-B14F-4D97-AF65-F5344CB8AC3E}">
        <p14:creationId xmlns:p14="http://schemas.microsoft.com/office/powerpoint/2010/main" val="95995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64BCAA2-104F-078B-9B00-206250692AB5}"/>
              </a:ext>
            </a:extLst>
          </p:cNvPr>
          <p:cNvSpPr>
            <a:spLocks noGrp="1"/>
          </p:cNvSpPr>
          <p:nvPr>
            <p:ph type="dt" sz="half" idx="10"/>
          </p:nvPr>
        </p:nvSpPr>
        <p:spPr/>
        <p:txBody>
          <a:bodyPr/>
          <a:lstStyle/>
          <a:p>
            <a:fld id="{5F0CD878-AA98-472D-89B9-7B640EB261C4}" type="datetimeFigureOut">
              <a:rPr lang="es-CO" smtClean="0"/>
              <a:t>16/03/2023</a:t>
            </a:fld>
            <a:endParaRPr lang="es-CO"/>
          </a:p>
        </p:txBody>
      </p:sp>
      <p:sp>
        <p:nvSpPr>
          <p:cNvPr id="3" name="Marcador de pie de página 2">
            <a:extLst>
              <a:ext uri="{FF2B5EF4-FFF2-40B4-BE49-F238E27FC236}">
                <a16:creationId xmlns:a16="http://schemas.microsoft.com/office/drawing/2014/main" id="{B5C48547-E3C5-6B4E-2CB7-B4EC6ABD66A1}"/>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F32506C0-37C5-3592-1FFE-039474969683}"/>
              </a:ext>
            </a:extLst>
          </p:cNvPr>
          <p:cNvSpPr>
            <a:spLocks noGrp="1"/>
          </p:cNvSpPr>
          <p:nvPr>
            <p:ph type="sldNum" sz="quarter" idx="12"/>
          </p:nvPr>
        </p:nvSpPr>
        <p:spPr/>
        <p:txBody>
          <a:bodyPr/>
          <a:lstStyle/>
          <a:p>
            <a:fld id="{91AAEE79-9CA1-4FEC-897C-8B73BB01C56D}" type="slidenum">
              <a:rPr lang="es-CO" smtClean="0"/>
              <a:t>‹Nº›</a:t>
            </a:fld>
            <a:endParaRPr lang="es-CO"/>
          </a:p>
        </p:txBody>
      </p:sp>
    </p:spTree>
    <p:extLst>
      <p:ext uri="{BB962C8B-B14F-4D97-AF65-F5344CB8AC3E}">
        <p14:creationId xmlns:p14="http://schemas.microsoft.com/office/powerpoint/2010/main" val="3878820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2D7ACD-1C5F-8C92-5D92-B675A5090C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591D7C9-D4FA-2B38-1FA3-A00FAF06D7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0D442698-63A1-C6BE-64F5-3715104177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30811A6-7E50-7108-3549-5AD6D9071542}"/>
              </a:ext>
            </a:extLst>
          </p:cNvPr>
          <p:cNvSpPr>
            <a:spLocks noGrp="1"/>
          </p:cNvSpPr>
          <p:nvPr>
            <p:ph type="dt" sz="half" idx="10"/>
          </p:nvPr>
        </p:nvSpPr>
        <p:spPr/>
        <p:txBody>
          <a:bodyPr/>
          <a:lstStyle/>
          <a:p>
            <a:fld id="{5F0CD878-AA98-472D-89B9-7B640EB261C4}" type="datetimeFigureOut">
              <a:rPr lang="es-CO" smtClean="0"/>
              <a:t>16/03/2023</a:t>
            </a:fld>
            <a:endParaRPr lang="es-CO"/>
          </a:p>
        </p:txBody>
      </p:sp>
      <p:sp>
        <p:nvSpPr>
          <p:cNvPr id="6" name="Marcador de pie de página 5">
            <a:extLst>
              <a:ext uri="{FF2B5EF4-FFF2-40B4-BE49-F238E27FC236}">
                <a16:creationId xmlns:a16="http://schemas.microsoft.com/office/drawing/2014/main" id="{45FC221C-8A00-DB40-9B03-180645FB8FE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050FAFB-93A4-1600-C57F-0E984E3D3D2D}"/>
              </a:ext>
            </a:extLst>
          </p:cNvPr>
          <p:cNvSpPr>
            <a:spLocks noGrp="1"/>
          </p:cNvSpPr>
          <p:nvPr>
            <p:ph type="sldNum" sz="quarter" idx="12"/>
          </p:nvPr>
        </p:nvSpPr>
        <p:spPr/>
        <p:txBody>
          <a:bodyPr/>
          <a:lstStyle/>
          <a:p>
            <a:fld id="{91AAEE79-9CA1-4FEC-897C-8B73BB01C56D}" type="slidenum">
              <a:rPr lang="es-CO" smtClean="0"/>
              <a:t>‹Nº›</a:t>
            </a:fld>
            <a:endParaRPr lang="es-CO"/>
          </a:p>
        </p:txBody>
      </p:sp>
    </p:spTree>
    <p:extLst>
      <p:ext uri="{BB962C8B-B14F-4D97-AF65-F5344CB8AC3E}">
        <p14:creationId xmlns:p14="http://schemas.microsoft.com/office/powerpoint/2010/main" val="2222243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9470AF-3559-AFC7-23DA-2E42134E313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A408FC8A-14EA-72EC-94E5-9D97619FBE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33527AA2-497F-BFCC-8D66-F63F24A3CC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8FF6206-3EE5-4B7A-765F-3C978E2A73EF}"/>
              </a:ext>
            </a:extLst>
          </p:cNvPr>
          <p:cNvSpPr>
            <a:spLocks noGrp="1"/>
          </p:cNvSpPr>
          <p:nvPr>
            <p:ph type="dt" sz="half" idx="10"/>
          </p:nvPr>
        </p:nvSpPr>
        <p:spPr/>
        <p:txBody>
          <a:bodyPr/>
          <a:lstStyle/>
          <a:p>
            <a:fld id="{5F0CD878-AA98-472D-89B9-7B640EB261C4}" type="datetimeFigureOut">
              <a:rPr lang="es-CO" smtClean="0"/>
              <a:t>16/03/2023</a:t>
            </a:fld>
            <a:endParaRPr lang="es-CO"/>
          </a:p>
        </p:txBody>
      </p:sp>
      <p:sp>
        <p:nvSpPr>
          <p:cNvPr id="6" name="Marcador de pie de página 5">
            <a:extLst>
              <a:ext uri="{FF2B5EF4-FFF2-40B4-BE49-F238E27FC236}">
                <a16:creationId xmlns:a16="http://schemas.microsoft.com/office/drawing/2014/main" id="{7E2FAA69-EC92-55A4-814A-9B8E71A61E1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CA92258-9F36-07A2-4A62-0E458CA07FCC}"/>
              </a:ext>
            </a:extLst>
          </p:cNvPr>
          <p:cNvSpPr>
            <a:spLocks noGrp="1"/>
          </p:cNvSpPr>
          <p:nvPr>
            <p:ph type="sldNum" sz="quarter" idx="12"/>
          </p:nvPr>
        </p:nvSpPr>
        <p:spPr/>
        <p:txBody>
          <a:bodyPr/>
          <a:lstStyle/>
          <a:p>
            <a:fld id="{91AAEE79-9CA1-4FEC-897C-8B73BB01C56D}" type="slidenum">
              <a:rPr lang="es-CO" smtClean="0"/>
              <a:t>‹Nº›</a:t>
            </a:fld>
            <a:endParaRPr lang="es-CO"/>
          </a:p>
        </p:txBody>
      </p:sp>
    </p:spTree>
    <p:extLst>
      <p:ext uri="{BB962C8B-B14F-4D97-AF65-F5344CB8AC3E}">
        <p14:creationId xmlns:p14="http://schemas.microsoft.com/office/powerpoint/2010/main" val="1957061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DECD6DA-1965-182E-E32F-5F08E3D6F0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6E020A3-DF47-71AB-C61D-50449689AC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BCC92B7-9587-4B26-2106-502143F0F2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0CD878-AA98-472D-89B9-7B640EB261C4}" type="datetimeFigureOut">
              <a:rPr lang="es-CO" smtClean="0"/>
              <a:t>16/03/2023</a:t>
            </a:fld>
            <a:endParaRPr lang="es-CO"/>
          </a:p>
        </p:txBody>
      </p:sp>
      <p:sp>
        <p:nvSpPr>
          <p:cNvPr id="5" name="Marcador de pie de página 4">
            <a:extLst>
              <a:ext uri="{FF2B5EF4-FFF2-40B4-BE49-F238E27FC236}">
                <a16:creationId xmlns:a16="http://schemas.microsoft.com/office/drawing/2014/main" id="{C83F8D15-8048-37C9-7AD1-A7AD4C5A69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78192340-CED8-3232-5107-BA99F8502D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AEE79-9CA1-4FEC-897C-8B73BB01C56D}" type="slidenum">
              <a:rPr lang="es-CO" smtClean="0"/>
              <a:t>‹Nº›</a:t>
            </a:fld>
            <a:endParaRPr lang="es-CO"/>
          </a:p>
        </p:txBody>
      </p:sp>
    </p:spTree>
    <p:extLst>
      <p:ext uri="{BB962C8B-B14F-4D97-AF65-F5344CB8AC3E}">
        <p14:creationId xmlns:p14="http://schemas.microsoft.com/office/powerpoint/2010/main" val="3584807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emf"/><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29.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chart" Target="../charts/chart11.xml"/><Relationship Id="rId4" Type="http://schemas.openxmlformats.org/officeDocument/2006/relationships/chart" Target="../charts/char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30.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chart" Target="../charts/chart15.xml"/><Relationship Id="rId4" Type="http://schemas.openxmlformats.org/officeDocument/2006/relationships/chart" Target="../charts/char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31.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chart" Target="../charts/chart19.xml"/><Relationship Id="rId4" Type="http://schemas.openxmlformats.org/officeDocument/2006/relationships/chart" Target="../charts/char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32.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9.xml"/><Relationship Id="rId4" Type="http://schemas.openxmlformats.org/officeDocument/2006/relationships/chart" Target="../charts/chart23.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10.emf"/><Relationship Id="rId4" Type="http://schemas.openxmlformats.org/officeDocument/2006/relationships/image" Target="../media/image21.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5.xml"/><Relationship Id="rId1" Type="http://schemas.openxmlformats.org/officeDocument/2006/relationships/slideLayout" Target="../slideLayouts/slideLayout19.xml"/><Relationship Id="rId5" Type="http://schemas.openxmlformats.org/officeDocument/2006/relationships/image" Target="../media/image33.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9.xml"/><Relationship Id="rId4" Type="http://schemas.openxmlformats.org/officeDocument/2006/relationships/chart" Target="../charts/char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chart" Target="../charts/chart31.xml"/><Relationship Id="rId4" Type="http://schemas.openxmlformats.org/officeDocument/2006/relationships/chart" Target="../charts/char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8.xml"/><Relationship Id="rId1" Type="http://schemas.openxmlformats.org/officeDocument/2006/relationships/slideLayout" Target="../slideLayouts/slideLayout19.xml"/><Relationship Id="rId5" Type="http://schemas.openxmlformats.org/officeDocument/2006/relationships/image" Target="../media/image35.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chart" Target="../charts/chart3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36.png"/><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1.xml"/><Relationship Id="rId1" Type="http://schemas.openxmlformats.org/officeDocument/2006/relationships/slideLayout" Target="../slideLayouts/slideLayout19.xml"/><Relationship Id="rId5" Type="http://schemas.openxmlformats.org/officeDocument/2006/relationships/chart" Target="../charts/chart38.xml"/><Relationship Id="rId4" Type="http://schemas.openxmlformats.org/officeDocument/2006/relationships/chart" Target="../charts/chart37.xml"/></Relationships>
</file>

<file path=ppt/slides/_rels/slide4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2.xml"/><Relationship Id="rId1" Type="http://schemas.openxmlformats.org/officeDocument/2006/relationships/slideLayout" Target="../slideLayouts/slideLayout19.xml"/><Relationship Id="rId5" Type="http://schemas.openxmlformats.org/officeDocument/2006/relationships/chart" Target="../charts/chart41.xml"/><Relationship Id="rId4" Type="http://schemas.openxmlformats.org/officeDocument/2006/relationships/chart" Target="../charts/chart40.xml"/></Relationships>
</file>

<file path=ppt/slides/_rels/slide44.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19.xml"/><Relationship Id="rId4" Type="http://schemas.openxmlformats.org/officeDocument/2006/relationships/chart" Target="../charts/chart44.xml"/></Relationships>
</file>

<file path=ppt/slides/_rels/slide4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19.xml"/><Relationship Id="rId4" Type="http://schemas.openxmlformats.org/officeDocument/2006/relationships/chart" Target="../charts/chart47.xml"/></Relationships>
</file>

<file path=ppt/slides/_rels/slide4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23.xml"/><Relationship Id="rId1" Type="http://schemas.openxmlformats.org/officeDocument/2006/relationships/slideLayout" Target="../slideLayouts/slideLayout19.xml"/><Relationship Id="rId5" Type="http://schemas.openxmlformats.org/officeDocument/2006/relationships/image" Target="../media/image27.png"/><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hyperlink" Target="https://www.impact-repository.org/document/reach/bb685aa6/REACH_COL_ToR_MSNA2022_Mayo2022.pdf"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0.png"/><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68187" y="1391917"/>
            <a:ext cx="5342965" cy="2387600"/>
          </a:xfrm>
        </p:spPr>
        <p:txBody>
          <a:bodyPr>
            <a:normAutofit fontScale="90000"/>
          </a:bodyPr>
          <a:lstStyle/>
          <a:p>
            <a:r>
              <a:rPr lang="fr-FR" sz="4800" b="0" dirty="0" err="1"/>
              <a:t>Evaluación</a:t>
            </a:r>
            <a:r>
              <a:rPr lang="fr-FR" sz="4800" b="0" dirty="0"/>
              <a:t> de </a:t>
            </a:r>
            <a:r>
              <a:rPr lang="fr-FR" sz="4800" b="0" dirty="0" err="1"/>
              <a:t>Necesidades</a:t>
            </a:r>
            <a:r>
              <a:rPr lang="fr-FR" sz="4800" b="0" dirty="0"/>
              <a:t> </a:t>
            </a:r>
            <a:r>
              <a:rPr lang="fr-FR" sz="4800" b="0" dirty="0" err="1"/>
              <a:t>Multisectoriales</a:t>
            </a:r>
            <a:br>
              <a:rPr lang="fr-FR" sz="4800" b="0" dirty="0"/>
            </a:br>
            <a:endParaRPr lang="fr-FR" dirty="0"/>
          </a:p>
        </p:txBody>
      </p:sp>
      <p:sp>
        <p:nvSpPr>
          <p:cNvPr id="5" name="Subtitle 4"/>
          <p:cNvSpPr>
            <a:spLocks noGrp="1"/>
          </p:cNvSpPr>
          <p:nvPr>
            <p:ph type="subTitle" idx="1"/>
          </p:nvPr>
        </p:nvSpPr>
        <p:spPr>
          <a:xfrm>
            <a:off x="968186" y="3876695"/>
            <a:ext cx="5342965" cy="461298"/>
          </a:xfrm>
        </p:spPr>
        <p:txBody>
          <a:bodyPr/>
          <a:lstStyle/>
          <a:p>
            <a:r>
              <a:rPr lang="fr-FR" dirty="0"/>
              <a:t>Colombia</a:t>
            </a:r>
            <a:r>
              <a:rPr lang="fr-FR"/>
              <a:t>, 2023</a:t>
            </a:r>
            <a:endParaRPr lang="fr-FR" dirty="0"/>
          </a:p>
        </p:txBody>
      </p:sp>
      <p:pic>
        <p:nvPicPr>
          <p:cNvPr id="2" name="Imagen 8">
            <a:extLst>
              <a:ext uri="{FF2B5EF4-FFF2-40B4-BE49-F238E27FC236}">
                <a16:creationId xmlns:a16="http://schemas.microsoft.com/office/drawing/2014/main" id="{B961B45E-56EE-0CD8-9393-9D82AEC148F8}"/>
              </a:ext>
            </a:extLst>
          </p:cNvPr>
          <p:cNvPicPr>
            <a:picLocks noChangeAspect="1"/>
          </p:cNvPicPr>
          <p:nvPr/>
        </p:nvPicPr>
        <p:blipFill>
          <a:blip r:embed="rId2"/>
          <a:stretch>
            <a:fillRect/>
          </a:stretch>
        </p:blipFill>
        <p:spPr>
          <a:xfrm>
            <a:off x="887730" y="6197796"/>
            <a:ext cx="1034001" cy="437461"/>
          </a:xfrm>
          <a:prstGeom prst="rect">
            <a:avLst/>
          </a:prstGeom>
        </p:spPr>
      </p:pic>
      <p:sp>
        <p:nvSpPr>
          <p:cNvPr id="10" name="Subtitle 4">
            <a:extLst>
              <a:ext uri="{FF2B5EF4-FFF2-40B4-BE49-F238E27FC236}">
                <a16:creationId xmlns:a16="http://schemas.microsoft.com/office/drawing/2014/main" id="{D10FFCB8-89D7-092C-D85D-5F15DE919281}"/>
              </a:ext>
            </a:extLst>
          </p:cNvPr>
          <p:cNvSpPr txBox="1">
            <a:spLocks/>
          </p:cNvSpPr>
          <p:nvPr/>
        </p:nvSpPr>
        <p:spPr>
          <a:xfrm>
            <a:off x="768452" y="5787532"/>
            <a:ext cx="5342965" cy="3138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600"/>
              <a:t>En </a:t>
            </a:r>
            <a:r>
              <a:rPr lang="fr-FR" sz="1600" err="1"/>
              <a:t>coordinación</a:t>
            </a:r>
            <a:r>
              <a:rPr lang="fr-FR" sz="1600"/>
              <a:t> con:</a:t>
            </a:r>
          </a:p>
        </p:txBody>
      </p:sp>
      <p:sp>
        <p:nvSpPr>
          <p:cNvPr id="13" name="Rectangle 12">
            <a:extLst>
              <a:ext uri="{FF2B5EF4-FFF2-40B4-BE49-F238E27FC236}">
                <a16:creationId xmlns:a16="http://schemas.microsoft.com/office/drawing/2014/main" id="{B19D5CD3-DA8E-6867-7F22-233C4AEA0DDA}"/>
              </a:ext>
            </a:extLst>
          </p:cNvPr>
          <p:cNvSpPr/>
          <p:nvPr/>
        </p:nvSpPr>
        <p:spPr>
          <a:xfrm>
            <a:off x="8033657" y="4939807"/>
            <a:ext cx="3912463" cy="169545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Picture 7">
            <a:extLst>
              <a:ext uri="{FF2B5EF4-FFF2-40B4-BE49-F238E27FC236}">
                <a16:creationId xmlns:a16="http://schemas.microsoft.com/office/drawing/2014/main" id="{4E376E14-92DE-9C68-4F0A-77B6C15580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854" y="5088444"/>
            <a:ext cx="973599" cy="969755"/>
          </a:xfrm>
          <a:prstGeom prst="rect">
            <a:avLst/>
          </a:prstGeom>
        </p:spPr>
      </p:pic>
      <p:pic>
        <p:nvPicPr>
          <p:cNvPr id="11" name="Picture 10">
            <a:extLst>
              <a:ext uri="{FF2B5EF4-FFF2-40B4-BE49-F238E27FC236}">
                <a16:creationId xmlns:a16="http://schemas.microsoft.com/office/drawing/2014/main" id="{B670860A-39B8-E89C-E630-2447F8C860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1013" y="5139735"/>
            <a:ext cx="1973425" cy="616695"/>
          </a:xfrm>
          <a:prstGeom prst="rect">
            <a:avLst/>
          </a:prstGeom>
        </p:spPr>
      </p:pic>
      <p:sp>
        <p:nvSpPr>
          <p:cNvPr id="15" name="Subtitle 4">
            <a:extLst>
              <a:ext uri="{FF2B5EF4-FFF2-40B4-BE49-F238E27FC236}">
                <a16:creationId xmlns:a16="http://schemas.microsoft.com/office/drawing/2014/main" id="{A5762DCC-84A1-6A86-EA32-F851489EBCB4}"/>
              </a:ext>
            </a:extLst>
          </p:cNvPr>
          <p:cNvSpPr txBox="1">
            <a:spLocks/>
          </p:cNvSpPr>
          <p:nvPr/>
        </p:nvSpPr>
        <p:spPr>
          <a:xfrm>
            <a:off x="7945218" y="4617319"/>
            <a:ext cx="2219472" cy="4612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800" b="1" err="1"/>
              <a:t>Financiado</a:t>
            </a:r>
            <a:r>
              <a:rPr lang="fr-FR" sz="1800" b="1"/>
              <a:t> </a:t>
            </a:r>
            <a:r>
              <a:rPr lang="fr-FR" sz="1800" b="1" err="1"/>
              <a:t>por</a:t>
            </a:r>
            <a:r>
              <a:rPr lang="fr-FR" sz="1800" b="1"/>
              <a:t>:</a:t>
            </a:r>
          </a:p>
        </p:txBody>
      </p:sp>
      <p:grpSp>
        <p:nvGrpSpPr>
          <p:cNvPr id="20" name="Group 19">
            <a:extLst>
              <a:ext uri="{FF2B5EF4-FFF2-40B4-BE49-F238E27FC236}">
                <a16:creationId xmlns:a16="http://schemas.microsoft.com/office/drawing/2014/main" id="{939BBE70-857A-255C-AB26-2A572431AAAE}"/>
              </a:ext>
            </a:extLst>
          </p:cNvPr>
          <p:cNvGrpSpPr/>
          <p:nvPr/>
        </p:nvGrpSpPr>
        <p:grpSpPr>
          <a:xfrm>
            <a:off x="8172271" y="6205103"/>
            <a:ext cx="3671862" cy="349976"/>
            <a:chOff x="7969894" y="6141376"/>
            <a:chExt cx="3671862" cy="349976"/>
          </a:xfrm>
        </p:grpSpPr>
        <p:pic>
          <p:nvPicPr>
            <p:cNvPr id="16" name="Picture 15" descr="A picture containing text, clipart&#10;&#10;Description automatically generated">
              <a:extLst>
                <a:ext uri="{FF2B5EF4-FFF2-40B4-BE49-F238E27FC236}">
                  <a16:creationId xmlns:a16="http://schemas.microsoft.com/office/drawing/2014/main" id="{92017AD9-3E80-8783-5131-DC5F1BC40B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2324" y="6144413"/>
              <a:ext cx="649432" cy="343902"/>
            </a:xfrm>
            <a:prstGeom prst="rect">
              <a:avLst/>
            </a:prstGeom>
          </p:spPr>
        </p:pic>
        <p:pic>
          <p:nvPicPr>
            <p:cNvPr id="17" name="Picture 16" descr="Graphical user interface, text&#10;&#10;Description automatically generated">
              <a:extLst>
                <a:ext uri="{FF2B5EF4-FFF2-40B4-BE49-F238E27FC236}">
                  <a16:creationId xmlns:a16="http://schemas.microsoft.com/office/drawing/2014/main" id="{235D2374-CC04-1917-F261-7AFF589CF3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48193" y="6141376"/>
              <a:ext cx="1214793" cy="349976"/>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3AB0CAFC-2C77-88B6-C8B4-C95A9D7F7A9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52577" y="6143109"/>
              <a:ext cx="866278" cy="346511"/>
            </a:xfrm>
            <a:prstGeom prst="rect">
              <a:avLst/>
            </a:prstGeom>
          </p:spPr>
        </p:pic>
        <p:pic>
          <p:nvPicPr>
            <p:cNvPr id="19" name="Picture 18" descr="Text&#10;&#10;Description automatically generated with medium confidence">
              <a:extLst>
                <a:ext uri="{FF2B5EF4-FFF2-40B4-BE49-F238E27FC236}">
                  <a16:creationId xmlns:a16="http://schemas.microsoft.com/office/drawing/2014/main" id="{3281EB9F-3B4D-D776-AC3C-8E0E2E992C0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69894" y="6143109"/>
              <a:ext cx="853345" cy="346510"/>
            </a:xfrm>
            <a:prstGeom prst="rect">
              <a:avLst/>
            </a:prstGeom>
          </p:spPr>
        </p:pic>
      </p:grpSp>
      <p:pic>
        <p:nvPicPr>
          <p:cNvPr id="22" name="Picture 21" descr="A picture containing text, clipart&#10;&#10;Description automatically generated">
            <a:extLst>
              <a:ext uri="{FF2B5EF4-FFF2-40B4-BE49-F238E27FC236}">
                <a16:creationId xmlns:a16="http://schemas.microsoft.com/office/drawing/2014/main" id="{15908C78-21E4-C15E-21BC-B02E822F8DB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37455" y="6272041"/>
            <a:ext cx="1308730" cy="313867"/>
          </a:xfrm>
          <a:prstGeom prst="rect">
            <a:avLst/>
          </a:prstGeom>
        </p:spPr>
      </p:pic>
      <p:pic>
        <p:nvPicPr>
          <p:cNvPr id="24" name="Picture 23">
            <a:extLst>
              <a:ext uri="{FF2B5EF4-FFF2-40B4-BE49-F238E27FC236}">
                <a16:creationId xmlns:a16="http://schemas.microsoft.com/office/drawing/2014/main" id="{CFFCD190-9282-B27E-07F2-84A14C3EE62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39935" y="6272041"/>
            <a:ext cx="3022756" cy="288940"/>
          </a:xfrm>
          <a:prstGeom prst="rect">
            <a:avLst/>
          </a:prstGeom>
        </p:spPr>
      </p:pic>
    </p:spTree>
    <p:extLst>
      <p:ext uri="{BB962C8B-B14F-4D97-AF65-F5344CB8AC3E}">
        <p14:creationId xmlns:p14="http://schemas.microsoft.com/office/powerpoint/2010/main" val="846023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BDBD18-A4E0-F175-69FC-51B6BE0B1A3C}"/>
              </a:ext>
            </a:extLst>
          </p:cNvPr>
          <p:cNvSpPr>
            <a:spLocks noGrp="1"/>
          </p:cNvSpPr>
          <p:nvPr>
            <p:ph type="ctrTitle"/>
          </p:nvPr>
        </p:nvSpPr>
        <p:spPr>
          <a:xfrm>
            <a:off x="879140" y="1162069"/>
            <a:ext cx="2936454" cy="1781175"/>
          </a:xfrm>
        </p:spPr>
        <p:txBody>
          <a:bodyPr vert="horz" lIns="91440" tIns="45720" rIns="91440" bIns="45720" rtlCol="0" anchor="ctr">
            <a:normAutofit/>
          </a:bodyPr>
          <a:lstStyle/>
          <a:p>
            <a:pPr algn="l"/>
            <a:r>
              <a:rPr lang="en-US" sz="2800" b="1" kern="1200">
                <a:solidFill>
                  <a:srgbClr val="FFFFFF"/>
                </a:solidFill>
                <a:latin typeface="Leelawadee" panose="020B0502040204020203" pitchFamily="34" charset="-34"/>
                <a:cs typeface="Leelawadee" panose="020B0502040204020203" pitchFamily="34" charset="-34"/>
              </a:rPr>
              <a:t>COBERTURA PRIORIZADA POR GIFMM</a:t>
            </a:r>
          </a:p>
        </p:txBody>
      </p:sp>
      <p:sp>
        <p:nvSpPr>
          <p:cNvPr id="7" name="Subtitle 2">
            <a:extLst>
              <a:ext uri="{FF2B5EF4-FFF2-40B4-BE49-F238E27FC236}">
                <a16:creationId xmlns:a16="http://schemas.microsoft.com/office/drawing/2014/main" id="{2C161229-DE4D-52EA-CFE9-0A0696FE09D1}"/>
              </a:ext>
            </a:extLst>
          </p:cNvPr>
          <p:cNvSpPr txBox="1">
            <a:spLocks/>
          </p:cNvSpPr>
          <p:nvPr/>
        </p:nvSpPr>
        <p:spPr>
          <a:xfrm>
            <a:off x="177439" y="3429000"/>
            <a:ext cx="3342509" cy="3210480"/>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CO" sz="1600">
                <a:solidFill>
                  <a:srgbClr val="58595A"/>
                </a:solidFill>
              </a:rPr>
              <a:t>Los siguientes resultados se concentran en áreas y poblaciones priorizadas por GIFMM donde REACH y </a:t>
            </a:r>
            <a:r>
              <a:rPr lang="es-CO" sz="1600" b="1">
                <a:solidFill>
                  <a:srgbClr val="58595A"/>
                </a:solidFill>
              </a:rPr>
              <a:t>31 socios en terreno </a:t>
            </a:r>
            <a:r>
              <a:rPr lang="es-CO" sz="1600">
                <a:solidFill>
                  <a:srgbClr val="58595A"/>
                </a:solidFill>
              </a:rPr>
              <a:t>implementaron </a:t>
            </a:r>
            <a:r>
              <a:rPr lang="es-CO" sz="1600" b="1">
                <a:solidFill>
                  <a:srgbClr val="58595A"/>
                </a:solidFill>
              </a:rPr>
              <a:t>3,503 encuestas a hogares</a:t>
            </a:r>
            <a:r>
              <a:rPr lang="es-CO" sz="1600">
                <a:solidFill>
                  <a:srgbClr val="58595A"/>
                </a:solidFill>
              </a:rPr>
              <a:t>, repartidos en </a:t>
            </a:r>
            <a:r>
              <a:rPr lang="es-CO" sz="1600" b="1">
                <a:solidFill>
                  <a:srgbClr val="58595A"/>
                </a:solidFill>
              </a:rPr>
              <a:t>21 conglomerados en 14 departamentos y 2 poblaciones</a:t>
            </a:r>
            <a:r>
              <a:rPr lang="es-CO" sz="1600">
                <a:solidFill>
                  <a:srgbClr val="58595A"/>
                </a:solidFill>
              </a:rPr>
              <a:t>.</a:t>
            </a:r>
          </a:p>
          <a:p>
            <a:pPr algn="l"/>
            <a:endParaRPr lang="es-CO" sz="1600">
              <a:solidFill>
                <a:srgbClr val="58595A"/>
              </a:solidFill>
            </a:endParaRPr>
          </a:p>
          <a:p>
            <a:pPr algn="l"/>
            <a:r>
              <a:rPr lang="es-CO" sz="1600">
                <a:solidFill>
                  <a:srgbClr val="58595A"/>
                </a:solidFill>
              </a:rPr>
              <a:t>Total encuestas:</a:t>
            </a:r>
          </a:p>
          <a:p>
            <a:pPr marL="285750" indent="-285750" algn="l">
              <a:buFont typeface="Arial" panose="020B0604020202020204" pitchFamily="34" charset="0"/>
              <a:buChar char="•"/>
            </a:pPr>
            <a:r>
              <a:rPr lang="es-CO" sz="1600">
                <a:solidFill>
                  <a:srgbClr val="58595A"/>
                </a:solidFill>
              </a:rPr>
              <a:t>P. refugiada y migrante venezolana </a:t>
            </a:r>
            <a:r>
              <a:rPr lang="es-CO" sz="1600" b="1">
                <a:solidFill>
                  <a:srgbClr val="58595A"/>
                </a:solidFill>
              </a:rPr>
              <a:t>3130</a:t>
            </a:r>
          </a:p>
          <a:p>
            <a:pPr marL="285750" indent="-285750" algn="l">
              <a:buFont typeface="Arial" panose="020B0604020202020204" pitchFamily="34" charset="0"/>
              <a:buChar char="•"/>
            </a:pPr>
            <a:r>
              <a:rPr lang="es-CO" sz="1600">
                <a:solidFill>
                  <a:srgbClr val="58595A"/>
                </a:solidFill>
              </a:rPr>
              <a:t>P. colombiana retornada </a:t>
            </a:r>
            <a:r>
              <a:rPr lang="es-CO" sz="1600" b="1">
                <a:solidFill>
                  <a:srgbClr val="58595A"/>
                </a:solidFill>
              </a:rPr>
              <a:t>373</a:t>
            </a:r>
          </a:p>
          <a:p>
            <a:pPr algn="l"/>
            <a:endParaRPr lang="en-US" sz="1600">
              <a:solidFill>
                <a:srgbClr val="58595A"/>
              </a:solidFill>
            </a:endParaRPr>
          </a:p>
        </p:txBody>
      </p:sp>
      <p:graphicFrame>
        <p:nvGraphicFramePr>
          <p:cNvPr id="8" name="Tabla 7">
            <a:extLst>
              <a:ext uri="{FF2B5EF4-FFF2-40B4-BE49-F238E27FC236}">
                <a16:creationId xmlns:a16="http://schemas.microsoft.com/office/drawing/2014/main" id="{0290D18F-E456-4136-D215-2E6D44D1CF10}"/>
              </a:ext>
            </a:extLst>
          </p:cNvPr>
          <p:cNvGraphicFramePr>
            <a:graphicFrameLocks noGrp="1"/>
          </p:cNvGraphicFramePr>
          <p:nvPr/>
        </p:nvGraphicFramePr>
        <p:xfrm>
          <a:off x="4333337" y="9491"/>
          <a:ext cx="7296690" cy="6774124"/>
        </p:xfrm>
        <a:graphic>
          <a:graphicData uri="http://schemas.openxmlformats.org/drawingml/2006/table">
            <a:tbl>
              <a:tblPr/>
              <a:tblGrid>
                <a:gridCol w="1459338">
                  <a:extLst>
                    <a:ext uri="{9D8B030D-6E8A-4147-A177-3AD203B41FA5}">
                      <a16:colId xmlns:a16="http://schemas.microsoft.com/office/drawing/2014/main" val="2152123956"/>
                    </a:ext>
                  </a:extLst>
                </a:gridCol>
                <a:gridCol w="1459338">
                  <a:extLst>
                    <a:ext uri="{9D8B030D-6E8A-4147-A177-3AD203B41FA5}">
                      <a16:colId xmlns:a16="http://schemas.microsoft.com/office/drawing/2014/main" val="34290667"/>
                    </a:ext>
                  </a:extLst>
                </a:gridCol>
                <a:gridCol w="1757233">
                  <a:extLst>
                    <a:ext uri="{9D8B030D-6E8A-4147-A177-3AD203B41FA5}">
                      <a16:colId xmlns:a16="http://schemas.microsoft.com/office/drawing/2014/main" val="4238771918"/>
                    </a:ext>
                  </a:extLst>
                </a:gridCol>
                <a:gridCol w="1161443">
                  <a:extLst>
                    <a:ext uri="{9D8B030D-6E8A-4147-A177-3AD203B41FA5}">
                      <a16:colId xmlns:a16="http://schemas.microsoft.com/office/drawing/2014/main" val="3463343642"/>
                    </a:ext>
                  </a:extLst>
                </a:gridCol>
                <a:gridCol w="1459338">
                  <a:extLst>
                    <a:ext uri="{9D8B030D-6E8A-4147-A177-3AD203B41FA5}">
                      <a16:colId xmlns:a16="http://schemas.microsoft.com/office/drawing/2014/main" val="1715224296"/>
                    </a:ext>
                  </a:extLst>
                </a:gridCol>
              </a:tblGrid>
              <a:tr h="35038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900" b="1" i="0" u="none" strike="noStrike">
                          <a:solidFill>
                            <a:srgbClr val="FFFFFF"/>
                          </a:solidFill>
                          <a:effectLst/>
                          <a:latin typeface="Leelawadee" panose="020B0502040204020203" pitchFamily="34" charset="-34"/>
                          <a:cs typeface="Leelawadee" panose="020B0502040204020203" pitchFamily="34" charset="-34"/>
                        </a:rPr>
                        <a:t>Departamento</a:t>
                      </a:r>
                    </a:p>
                    <a:p>
                      <a:pPr algn="ctr" fontAlgn="ctr"/>
                      <a:endParaRPr lang="es-CO" sz="900" b="1" i="0" u="none" strike="noStrike">
                        <a:solidFill>
                          <a:srgbClr val="FFFFFF"/>
                        </a:solidFill>
                        <a:effectLst/>
                        <a:latin typeface="Leelawadee" panose="020B0502040204020203" pitchFamily="34" charset="-34"/>
                        <a:cs typeface="Leelawadee" panose="020B0502040204020203" pitchFamily="34" charset="-34"/>
                      </a:endParaRPr>
                    </a:p>
                  </a:txBody>
                  <a:tcPr marL="7597" marR="7597" marT="7597" marB="0" anchor="ctr">
                    <a:lnL>
                      <a:noFill/>
                    </a:lnL>
                    <a:lnR w="6350" cap="flat" cmpd="sng" algn="ctr">
                      <a:solidFill>
                        <a:srgbClr val="A6A6A6"/>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rgbClr val="EE5859"/>
                    </a:solidFill>
                  </a:tcPr>
                </a:tc>
                <a:tc>
                  <a:txBody>
                    <a:bodyPr/>
                    <a:lstStyle/>
                    <a:p>
                      <a:pPr algn="ctr" fontAlgn="ctr"/>
                      <a:r>
                        <a:rPr lang="es-CO" sz="900" b="1" i="0" u="none" strike="noStrike">
                          <a:solidFill>
                            <a:srgbClr val="FFFFFF"/>
                          </a:solidFill>
                          <a:effectLst/>
                          <a:latin typeface="Leelawadee" panose="020B0502040204020203" pitchFamily="34" charset="-34"/>
                          <a:cs typeface="Leelawadee" panose="020B0502040204020203" pitchFamily="34" charset="-34"/>
                        </a:rPr>
                        <a:t>Conglomerado</a:t>
                      </a:r>
                    </a:p>
                  </a:txBody>
                  <a:tcPr marL="7597" marR="7597" marT="759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rgbClr val="EE5859"/>
                    </a:solidFill>
                  </a:tcPr>
                </a:tc>
                <a:tc>
                  <a:txBody>
                    <a:bodyPr/>
                    <a:lstStyle/>
                    <a:p>
                      <a:pPr algn="ctr" fontAlgn="ctr"/>
                      <a:r>
                        <a:rPr lang="es-CO" sz="900" b="1" i="0" u="none" strike="noStrike">
                          <a:solidFill>
                            <a:srgbClr val="FFFFFF"/>
                          </a:solidFill>
                          <a:effectLst/>
                          <a:latin typeface="Leelawadee" panose="020B0502040204020203" pitchFamily="34" charset="-34"/>
                          <a:cs typeface="Leelawadee" panose="020B0502040204020203" pitchFamily="34" charset="-34"/>
                        </a:rPr>
                        <a:t>Nombre del municipio</a:t>
                      </a:r>
                    </a:p>
                  </a:txBody>
                  <a:tcPr marL="7597" marR="7597" marT="759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rgbClr val="EE5859"/>
                    </a:solidFill>
                  </a:tcPr>
                </a:tc>
                <a:tc>
                  <a:txBody>
                    <a:bodyPr/>
                    <a:lstStyle/>
                    <a:p>
                      <a:pPr algn="ctr" fontAlgn="ctr"/>
                      <a:r>
                        <a:rPr lang="es-MX" sz="900" b="1" i="0" u="none" strike="noStrike">
                          <a:solidFill>
                            <a:srgbClr val="FFFFFF"/>
                          </a:solidFill>
                          <a:effectLst/>
                          <a:latin typeface="Leelawadee" panose="020B0502040204020203" pitchFamily="34" charset="-34"/>
                          <a:cs typeface="Leelawadee" panose="020B0502040204020203" pitchFamily="34" charset="-34"/>
                        </a:rPr>
                        <a:t># de encuestas de población refugiada y migrante</a:t>
                      </a:r>
                    </a:p>
                  </a:txBody>
                  <a:tcPr marL="7597" marR="7597" marT="7597"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rgbClr val="EE5859"/>
                    </a:solidFill>
                  </a:tcPr>
                </a:tc>
                <a:tc>
                  <a:txBody>
                    <a:bodyPr/>
                    <a:lstStyle/>
                    <a:p>
                      <a:pPr algn="ctr" fontAlgn="ctr"/>
                      <a:endParaRPr lang="es-MX" sz="900" b="1" i="0" u="none" strike="noStrike">
                        <a:solidFill>
                          <a:srgbClr val="FFFFFF"/>
                        </a:solidFill>
                        <a:effectLst/>
                        <a:latin typeface="Leelawadee" panose="020B0502040204020203" pitchFamily="34" charset="-34"/>
                        <a:cs typeface="Leelawadee" panose="020B0502040204020203" pitchFamily="34" charset="-34"/>
                      </a:endParaRPr>
                    </a:p>
                    <a:p>
                      <a:pPr algn="ctr" fontAlgn="ctr"/>
                      <a:r>
                        <a:rPr lang="es-MX" sz="900" b="1" i="0" u="none" strike="noStrike">
                          <a:solidFill>
                            <a:srgbClr val="FFFFFF"/>
                          </a:solidFill>
                          <a:effectLst/>
                          <a:latin typeface="Leelawadee" panose="020B0502040204020203" pitchFamily="34" charset="-34"/>
                          <a:cs typeface="Leelawadee" panose="020B0502040204020203" pitchFamily="34" charset="-34"/>
                        </a:rPr>
                        <a:t># de encuestas de población colombiana retornada</a:t>
                      </a:r>
                      <a:br>
                        <a:rPr lang="es-MX" sz="900" b="1" i="0" u="none" strike="noStrike">
                          <a:solidFill>
                            <a:srgbClr val="FFFFFF"/>
                          </a:solidFill>
                          <a:effectLst/>
                          <a:latin typeface="Leelawadee" panose="020B0502040204020203" pitchFamily="34" charset="-34"/>
                          <a:cs typeface="Leelawadee" panose="020B0502040204020203" pitchFamily="34" charset="-34"/>
                        </a:rPr>
                      </a:br>
                      <a:endParaRPr lang="es-MX" sz="900" b="1" i="0" u="none" strike="noStrike">
                        <a:solidFill>
                          <a:srgbClr val="FFFFFF"/>
                        </a:solidFill>
                        <a:effectLst/>
                        <a:latin typeface="Leelawadee" panose="020B0502040204020203" pitchFamily="34" charset="-34"/>
                        <a:cs typeface="Leelawadee" panose="020B0502040204020203" pitchFamily="34" charset="-34"/>
                      </a:endParaRPr>
                    </a:p>
                  </a:txBody>
                  <a:tcPr marL="7597" marR="7597" marT="7597" marB="0" anchor="ctr">
                    <a:lnL w="6350" cap="flat" cmpd="sng" algn="ctr">
                      <a:solidFill>
                        <a:srgbClr val="A6A6A6"/>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solidFill>
                      <a:srgbClr val="EE5859"/>
                    </a:solidFill>
                  </a:tcPr>
                </a:tc>
                <a:extLst>
                  <a:ext uri="{0D108BD9-81ED-4DB2-BD59-A6C34878D82A}">
                    <a16:rowId xmlns:a16="http://schemas.microsoft.com/office/drawing/2014/main" val="3994910417"/>
                  </a:ext>
                </a:extLst>
              </a:tr>
              <a:tr h="168988">
                <a:tc row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Antioquia</a:t>
                      </a:r>
                    </a:p>
                    <a:p>
                      <a:pPr marL="0" algn="l" defTabSz="914400" rtl="0" eaLnBrk="1" fontAlgn="b" latinLnBrk="0" hangingPunct="1"/>
                      <a:endParaRPr lang="es-CO" sz="900" b="0" i="0" u="none" strike="noStrike" kern="1200">
                        <a:solidFill>
                          <a:srgbClr val="000000"/>
                        </a:solidFill>
                        <a:effectLst/>
                        <a:latin typeface="Leelawadee" panose="020B0502040204020203" pitchFamily="34" charset="-34"/>
                        <a:ea typeface="+mn-ea"/>
                        <a:cs typeface="Leelawadee" panose="020B0502040204020203" pitchFamily="34" charset="-34"/>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Antioquia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b" latinLnBrk="0" hangingPunct="1"/>
                      <a:r>
                        <a:rPr lang="es-CO" sz="1000" b="0" i="0" u="none" strike="noStrike" kern="1200">
                          <a:solidFill>
                            <a:srgbClr val="000000"/>
                          </a:solidFill>
                          <a:effectLst/>
                          <a:latin typeface="Leelawadee" panose="020B0502040204020203" pitchFamily="34" charset="-34"/>
                          <a:ea typeface="+mn-ea"/>
                          <a:cs typeface="Leelawadee" panose="020B0502040204020203" pitchFamily="34" charset="-34"/>
                        </a:rPr>
                        <a:t>Bello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139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98476954"/>
                  </a:ext>
                </a:extLst>
              </a:tr>
              <a:tr h="119526">
                <a:tc vMerge="1">
                  <a:txBody>
                    <a:bodyPr/>
                    <a:lstStyle/>
                    <a:p>
                      <a:endParaRPr lang="es-CO"/>
                    </a:p>
                  </a:txBody>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Medellín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0780806"/>
                  </a:ext>
                </a:extLst>
              </a:tr>
              <a:tr h="168988">
                <a:tc rowSpan="5">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Arauca</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Arauca 1</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Arauca capital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226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96660891"/>
                  </a:ext>
                </a:extLst>
              </a:tr>
              <a:tr h="168988">
                <a:tc vMerge="1">
                  <a:txBody>
                    <a:bodyPr/>
                    <a:lstStyle/>
                    <a:p>
                      <a:endParaRPr lang="es-CO"/>
                    </a:p>
                  </a:txBody>
                  <a:tcPr/>
                </a:tc>
                <a:tc vMerge="1">
                  <a:txBody>
                    <a:bodyPr/>
                    <a:lstStyle/>
                    <a:p>
                      <a:endParaRPr lang="es-CO"/>
                    </a:p>
                  </a:txBody>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Arauquita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5A5A5"/>
                    </a:solidFill>
                  </a:tcPr>
                </a:tc>
                <a:extLst>
                  <a:ext uri="{0D108BD9-81ED-4DB2-BD59-A6C34878D82A}">
                    <a16:rowId xmlns:a16="http://schemas.microsoft.com/office/drawing/2014/main" val="3460144387"/>
                  </a:ext>
                </a:extLst>
              </a:tr>
              <a:tr h="168988">
                <a:tc vMerge="1">
                  <a:txBody>
                    <a:bodyPr/>
                    <a:lstStyle/>
                    <a:p>
                      <a:pPr marL="0" algn="l" defTabSz="914400" rtl="0" eaLnBrk="1" fontAlgn="b" latinLnBrk="0" hangingPunct="1"/>
                      <a:endParaRPr lang="es-CO" sz="1100" b="0" i="0" u="none" strike="noStrike" kern="1200">
                        <a:solidFill>
                          <a:srgbClr val="000000"/>
                        </a:solidFill>
                        <a:effectLst/>
                        <a:latin typeface="Leelawadee" panose="020B0502040204020203" pitchFamily="34" charset="-34"/>
                        <a:ea typeface="+mn-ea"/>
                        <a:cs typeface="Leelawadee" panose="020B0502040204020203" pitchFamily="34" charset="-34"/>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3">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Arauca 2</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Saravena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3">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196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3">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80396074"/>
                  </a:ext>
                </a:extLst>
              </a:tr>
              <a:tr h="168988">
                <a:tc vMerge="1">
                  <a:txBody>
                    <a:bodyPr/>
                    <a:lstStyle/>
                    <a:p>
                      <a:endParaRPr lang="es-CO"/>
                    </a:p>
                  </a:txBody>
                  <a:tcPr/>
                </a:tc>
                <a:tc vMerge="1">
                  <a:txBody>
                    <a:bodyPr/>
                    <a:lstStyle/>
                    <a:p>
                      <a:endParaRPr lang="es-CO"/>
                    </a:p>
                  </a:txBody>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Fortul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95337147"/>
                  </a:ext>
                </a:extLst>
              </a:tr>
              <a:tr h="80546">
                <a:tc vMerge="1">
                  <a:txBody>
                    <a:bodyPr/>
                    <a:lstStyle/>
                    <a:p>
                      <a:endParaRPr lang="es-CO"/>
                    </a:p>
                  </a:txBody>
                  <a:tcPr/>
                </a:tc>
                <a:tc vMerge="1">
                  <a:txBody>
                    <a:bodyPr/>
                    <a:lstStyle/>
                    <a:p>
                      <a:endParaRPr lang="es-CO"/>
                    </a:p>
                  </a:txBody>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Tame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46242065"/>
                  </a:ext>
                </a:extLst>
              </a:tr>
              <a:tr h="168988">
                <a:tc row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Atlántico</a:t>
                      </a:r>
                    </a:p>
                    <a:p>
                      <a:pPr marL="0" algn="l" defTabSz="914400" rtl="0" eaLnBrk="1" fontAlgn="b" latinLnBrk="0" hangingPunct="1"/>
                      <a:endParaRPr lang="es-CO" sz="900" b="0" i="0" u="none" strike="noStrike" kern="1200">
                        <a:solidFill>
                          <a:srgbClr val="000000"/>
                        </a:solidFill>
                        <a:effectLst/>
                        <a:latin typeface="Leelawadee" panose="020B0502040204020203" pitchFamily="34" charset="-34"/>
                        <a:ea typeface="+mn-ea"/>
                        <a:cs typeface="Leelawadee" panose="020B0502040204020203" pitchFamily="34" charset="-34"/>
                      </a:endParaRP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Atlántico</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Soledad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148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34828440"/>
                  </a:ext>
                </a:extLst>
              </a:tr>
              <a:tr h="0">
                <a:tc vMerge="1">
                  <a:txBody>
                    <a:bodyPr/>
                    <a:lstStyle/>
                    <a:p>
                      <a:endParaRPr lang="es-CO"/>
                    </a:p>
                  </a:txBody>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Barranquilla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01351077"/>
                  </a:ext>
                </a:extLst>
              </a:tr>
              <a:tr h="168988">
                <a:tc row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Bogotá</a:t>
                      </a:r>
                    </a:p>
                    <a:p>
                      <a:pPr marL="0" algn="l" defTabSz="914400" rtl="0" eaLnBrk="1" fontAlgn="b" latinLnBrk="0" hangingPunct="1"/>
                      <a:endParaRPr lang="es-CO" sz="900" b="0" i="0" u="none" strike="noStrike" kern="1200">
                        <a:solidFill>
                          <a:srgbClr val="000000"/>
                        </a:solidFill>
                        <a:effectLst/>
                        <a:latin typeface="Leelawadee" panose="020B0502040204020203" pitchFamily="34" charset="-34"/>
                        <a:ea typeface="+mn-ea"/>
                        <a:cs typeface="Leelawadee" panose="020B0502040204020203" pitchFamily="34" charset="-34"/>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Bogotá</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Bogotá</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288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75726474"/>
                  </a:ext>
                </a:extLst>
              </a:tr>
              <a:tr h="44362">
                <a:tc vMerge="1">
                  <a:txBody>
                    <a:bodyPr/>
                    <a:lstStyle/>
                    <a:p>
                      <a:endParaRPr lang="es-CO"/>
                    </a:p>
                  </a:txBody>
                  <a:tcPr/>
                </a:tc>
                <a:tc vMerge="1">
                  <a:txBody>
                    <a:bodyPr/>
                    <a:lstStyle/>
                    <a:p>
                      <a:endParaRPr lang="es-CO"/>
                    </a:p>
                  </a:txBody>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Soacha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04734379"/>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Bolívar</a:t>
                      </a:r>
                    </a:p>
                    <a:p>
                      <a:pPr marL="0" algn="l" defTabSz="914400" rtl="0" eaLnBrk="1" fontAlgn="b" latinLnBrk="0" hangingPunct="1"/>
                      <a:endParaRPr lang="es-CO" sz="900" b="0" i="0" u="none" strike="noStrike" kern="1200">
                        <a:solidFill>
                          <a:srgbClr val="000000"/>
                        </a:solidFill>
                        <a:effectLst/>
                        <a:latin typeface="Leelawadee" panose="020B0502040204020203" pitchFamily="34" charset="-34"/>
                        <a:ea typeface="+mn-ea"/>
                        <a:cs typeface="Leelawadee" panose="020B0502040204020203" pitchFamily="34" charset="-34"/>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Bolívar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Cartagena de Indias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35972489"/>
                  </a:ext>
                </a:extLst>
              </a:tr>
              <a:tr h="168988">
                <a:tc rowSpan="2">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Cesar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Cesar 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Aguachica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269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824706"/>
                  </a:ext>
                </a:extLst>
              </a:tr>
              <a:tr h="0">
                <a:tc vMerge="1">
                  <a:txBody>
                    <a:bodyPr/>
                    <a:lstStyle/>
                    <a:p>
                      <a:pPr marL="0" algn="l" defTabSz="914400" rtl="0" eaLnBrk="1" fontAlgn="b" latinLnBrk="0" hangingPunct="1"/>
                      <a:endParaRPr lang="es-CO" sz="1050" b="0" i="0" u="none" strike="noStrike" kern="1200">
                        <a:solidFill>
                          <a:srgbClr val="000000"/>
                        </a:solidFill>
                        <a:effectLst/>
                        <a:latin typeface="Leelawadee" panose="020B0502040204020203" pitchFamily="34" charset="-34"/>
                        <a:ea typeface="+mn-ea"/>
                        <a:cs typeface="Leelawadee" panose="020B0502040204020203" pitchFamily="34" charset="-34"/>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Cesar 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Valledupar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135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35615405"/>
                  </a:ext>
                </a:extLst>
              </a:tr>
              <a:tr h="168988">
                <a:tc rowSpan="3">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La Guajira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La Guajira 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Uribia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139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1</a:t>
                      </a:r>
                    </a:p>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11027492"/>
                  </a:ext>
                </a:extLst>
              </a:tr>
              <a:tr h="0">
                <a:tc vMerge="1">
                  <a:txBody>
                    <a:bodyPr/>
                    <a:lstStyle/>
                    <a:p>
                      <a:endParaRPr lang="es-CO"/>
                    </a:p>
                  </a:txBody>
                  <a:tcPr/>
                </a:tc>
                <a:tc vMerge="1">
                  <a:txBody>
                    <a:bodyPr/>
                    <a:lstStyle/>
                    <a:p>
                      <a:pPr marL="0" algn="l" defTabSz="914400" rtl="0" eaLnBrk="1" fontAlgn="b" latinLnBrk="0" hangingPunct="1"/>
                      <a:endParaRPr lang="es-CO" sz="1100" b="0" i="0" u="none" strike="noStrike" kern="1200">
                        <a:solidFill>
                          <a:srgbClr val="000000"/>
                        </a:solidFill>
                        <a:effectLst/>
                        <a:latin typeface="Leelawadee" panose="020B0502040204020203" pitchFamily="34" charset="-34"/>
                        <a:ea typeface="+mn-ea"/>
                        <a:cs typeface="Leelawadee" panose="020B0502040204020203" pitchFamily="34" charset="-34"/>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Maicao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pPr marL="0" algn="l" defTabSz="914400" rtl="0" eaLnBrk="1" fontAlgn="b" latinLnBrk="0" hangingPunct="1"/>
                      <a:endParaRPr lang="es-CO" sz="1100" b="0" i="0" u="none" strike="noStrike" kern="1200">
                        <a:solidFill>
                          <a:srgbClr val="000000"/>
                        </a:solidFill>
                        <a:effectLst/>
                        <a:latin typeface="Leelawadee" panose="020B0502040204020203" pitchFamily="34" charset="-34"/>
                        <a:ea typeface="+mn-ea"/>
                        <a:cs typeface="Leelawadee" panose="020B0502040204020203" pitchFamily="34" charset="-34"/>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pPr marL="0" algn="l" defTabSz="914400" rtl="0" eaLnBrk="1" fontAlgn="b" latinLnBrk="0" hangingPunct="1"/>
                      <a:r>
                        <a:rPr lang="es-CO" sz="1100" b="0" i="0" u="none" strike="noStrike" kern="1200">
                          <a:solidFill>
                            <a:srgbClr val="000000"/>
                          </a:solidFill>
                          <a:effectLst/>
                          <a:latin typeface="Leelawadee" panose="020B0502040204020203" pitchFamily="34" charset="-34"/>
                          <a:ea typeface="+mn-ea"/>
                          <a:cs typeface="Leelawadee" panose="020B0502040204020203" pitchFamily="34" charset="-34"/>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13682324"/>
                  </a:ext>
                </a:extLst>
              </a:tr>
              <a:tr h="0">
                <a:tc vMerge="1">
                  <a:txBody>
                    <a:bodyPr/>
                    <a:lstStyle/>
                    <a:p>
                      <a:pPr marL="0" algn="l" defTabSz="914400" rtl="0" eaLnBrk="1" fontAlgn="b" latinLnBrk="0" hangingPunct="1"/>
                      <a:endParaRPr lang="es-CO" sz="1050" b="0" i="0" u="none" strike="noStrike" kern="1200">
                        <a:solidFill>
                          <a:srgbClr val="000000"/>
                        </a:solidFill>
                        <a:effectLst/>
                        <a:latin typeface="Leelawadee" panose="020B0502040204020203" pitchFamily="34" charset="-34"/>
                        <a:ea typeface="+mn-ea"/>
                        <a:cs typeface="Leelawadee" panose="020B0502040204020203" pitchFamily="34" charset="-34"/>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La Guajira 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Riohacha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180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38074079"/>
                  </a:ext>
                </a:extLst>
              </a:tr>
              <a:tr h="168988">
                <a:tc row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Magdalena</a:t>
                      </a:r>
                    </a:p>
                    <a:p>
                      <a:pPr marL="0" algn="l" defTabSz="914400" rtl="0" eaLnBrk="1" fontAlgn="b" latinLnBrk="0" hangingPunct="1"/>
                      <a:endParaRPr lang="es-CO" sz="900" b="0" i="0" u="none" strike="noStrike" kern="1200">
                        <a:solidFill>
                          <a:srgbClr val="000000"/>
                        </a:solidFill>
                        <a:effectLst/>
                        <a:latin typeface="Leelawadee" panose="020B0502040204020203" pitchFamily="34" charset="-34"/>
                        <a:ea typeface="+mn-ea"/>
                        <a:cs typeface="Leelawadee" panose="020B0502040204020203" pitchFamily="34" charset="-34"/>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Magdalena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Ciénaga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37997592"/>
                  </a:ext>
                </a:extLst>
              </a:tr>
              <a:tr h="168988">
                <a:tc vMerge="1">
                  <a:txBody>
                    <a:bodyPr/>
                    <a:lstStyle/>
                    <a:p>
                      <a:endParaRPr lang="es-CO"/>
                    </a:p>
                  </a:txBody>
                  <a:tcPr/>
                </a:tc>
                <a:tc vMerge="1">
                  <a:txBody>
                    <a:bodyPr/>
                    <a:lstStyle/>
                    <a:p>
                      <a:endParaRPr lang="es-CO"/>
                    </a:p>
                  </a:txBody>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Santa Marta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5A5A5"/>
                    </a:solidFill>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5A5A5"/>
                    </a:solidFill>
                  </a:tcPr>
                </a:tc>
                <a:extLst>
                  <a:ext uri="{0D108BD9-81ED-4DB2-BD59-A6C34878D82A}">
                    <a16:rowId xmlns:a16="http://schemas.microsoft.com/office/drawing/2014/main" val="802647553"/>
                  </a:ext>
                </a:extLst>
              </a:tr>
              <a:tr h="168988">
                <a:tc row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Nariño</a:t>
                      </a:r>
                    </a:p>
                    <a:p>
                      <a:pPr marL="0" algn="l" defTabSz="914400" rtl="0" eaLnBrk="1" fontAlgn="b" latinLnBrk="0" hangingPunct="1"/>
                      <a:endParaRPr lang="es-CO" sz="900" b="0" i="0" u="none" strike="noStrike" kern="1200">
                        <a:solidFill>
                          <a:srgbClr val="000000"/>
                        </a:solidFill>
                        <a:effectLst/>
                        <a:latin typeface="Leelawadee" panose="020B0502040204020203" pitchFamily="34" charset="-34"/>
                        <a:ea typeface="+mn-ea"/>
                        <a:cs typeface="Leelawadee" panose="020B0502040204020203" pitchFamily="34" charset="-34"/>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Nariño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Ipiales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237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28292488"/>
                  </a:ext>
                </a:extLst>
              </a:tr>
              <a:tr h="168988">
                <a:tc vMerge="1">
                  <a:txBody>
                    <a:bodyPr/>
                    <a:lstStyle/>
                    <a:p>
                      <a:endParaRPr lang="es-CO"/>
                    </a:p>
                  </a:txBody>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Pasto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64786216"/>
                  </a:ext>
                </a:extLst>
              </a:tr>
              <a:tr h="168988">
                <a:tc rowSpan="7">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Norte de Santander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3">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Norte de Santander 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San José de Cúcuta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3">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256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3">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102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97522890"/>
                  </a:ext>
                </a:extLst>
              </a:tr>
              <a:tr h="168988">
                <a:tc vMerge="1">
                  <a:txBody>
                    <a:bodyPr/>
                    <a:lstStyle/>
                    <a:p>
                      <a:endParaRPr lang="es-CO"/>
                    </a:p>
                  </a:txBody>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Los Patios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874475"/>
                  </a:ext>
                </a:extLst>
              </a:tr>
              <a:tr h="168988">
                <a:tc vMerge="1">
                  <a:txBody>
                    <a:bodyPr/>
                    <a:lstStyle/>
                    <a:p>
                      <a:endParaRPr lang="es-CO"/>
                    </a:p>
                  </a:txBody>
                  <a:tcPr/>
                </a:tc>
                <a:tc vMerge="1">
                  <a:txBody>
                    <a:bodyPr/>
                    <a:lstStyle/>
                    <a:p>
                      <a:endParaRPr lang="es-CO"/>
                    </a:p>
                  </a:txBody>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Villa del Rosario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79205599"/>
                  </a:ext>
                </a:extLst>
              </a:tr>
              <a:tr h="168988">
                <a:tc vMerge="1">
                  <a:txBody>
                    <a:bodyPr/>
                    <a:lstStyle/>
                    <a:p>
                      <a:pPr marL="0" algn="l" defTabSz="914400" rtl="0" eaLnBrk="1" fontAlgn="b" latinLnBrk="0" hangingPunct="1"/>
                      <a:endParaRPr lang="es-CO" sz="1050" b="0" i="0" u="none" strike="noStrike" kern="1200">
                        <a:solidFill>
                          <a:srgbClr val="000000"/>
                        </a:solidFill>
                        <a:effectLst/>
                        <a:latin typeface="Leelawadee" panose="020B0502040204020203" pitchFamily="34" charset="-34"/>
                        <a:ea typeface="+mn-ea"/>
                        <a:cs typeface="Leelawadee" panose="020B0502040204020203" pitchFamily="34" charset="-34"/>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3">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Norte de Santander 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Puerto Santander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3">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150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3">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09605485"/>
                  </a:ext>
                </a:extLst>
              </a:tr>
              <a:tr h="168988">
                <a:tc vMerge="1">
                  <a:txBody>
                    <a:bodyPr/>
                    <a:lstStyle/>
                    <a:p>
                      <a:endParaRPr lang="es-CO"/>
                    </a:p>
                  </a:txBody>
                  <a:tcPr/>
                </a:tc>
                <a:tc vMerge="1">
                  <a:txBody>
                    <a:bodyPr/>
                    <a:lstStyle/>
                    <a:p>
                      <a:endParaRPr lang="es-CO"/>
                    </a:p>
                  </a:txBody>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Tibú</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73789899"/>
                  </a:ext>
                </a:extLst>
              </a:tr>
              <a:tr h="168988">
                <a:tc vMerge="1">
                  <a:txBody>
                    <a:bodyPr/>
                    <a:lstStyle/>
                    <a:p>
                      <a:endParaRPr lang="es-CO"/>
                    </a:p>
                  </a:txBody>
                  <a:tcPr/>
                </a:tc>
                <a:tc vMerge="1">
                  <a:txBody>
                    <a:bodyPr/>
                    <a:lstStyle/>
                    <a:p>
                      <a:pPr marL="0" algn="l" defTabSz="914400" rtl="0" eaLnBrk="1" fontAlgn="b" latinLnBrk="0" hangingPunct="1"/>
                      <a:endParaRPr lang="es-CO" sz="1100" b="0" i="0" u="none" strike="noStrike" kern="1200">
                        <a:solidFill>
                          <a:srgbClr val="000000"/>
                        </a:solidFill>
                        <a:effectLst/>
                        <a:latin typeface="Leelawadee" panose="020B0502040204020203" pitchFamily="34" charset="-34"/>
                        <a:ea typeface="+mn-ea"/>
                        <a:cs typeface="Leelawadee" panose="020B0502040204020203" pitchFamily="34" charset="-34"/>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Ocaña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pPr marL="0" algn="l" defTabSz="914400" rtl="0" eaLnBrk="1" fontAlgn="b" latinLnBrk="0" hangingPunct="1"/>
                      <a:endParaRPr lang="es-CO" sz="1100" b="0" i="0" u="none" strike="noStrike" kern="1200">
                        <a:solidFill>
                          <a:srgbClr val="000000"/>
                        </a:solidFill>
                        <a:effectLst/>
                        <a:latin typeface="Leelawadee" panose="020B0502040204020203" pitchFamily="34" charset="-34"/>
                        <a:ea typeface="+mn-ea"/>
                        <a:cs typeface="Leelawadee" panose="020B0502040204020203" pitchFamily="34" charset="-34"/>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pPr marL="0" algn="l" defTabSz="914400" rtl="0" eaLnBrk="1" fontAlgn="b" latinLnBrk="0" hangingPunct="1"/>
                      <a:endParaRPr lang="es-CO" sz="1100" b="0" i="0" u="none" strike="noStrike" kern="1200">
                        <a:solidFill>
                          <a:srgbClr val="000000"/>
                        </a:solidFill>
                        <a:effectLst/>
                        <a:latin typeface="Leelawadee" panose="020B0502040204020203" pitchFamily="34" charset="-34"/>
                        <a:ea typeface="+mn-ea"/>
                        <a:cs typeface="Leelawadee" panose="020B0502040204020203" pitchFamily="34" charset="-34"/>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38811555"/>
                  </a:ext>
                </a:extLst>
              </a:tr>
              <a:tr h="168988">
                <a:tc vMerge="1">
                  <a:txBody>
                    <a:bodyPr/>
                    <a:lstStyle/>
                    <a:p>
                      <a:pPr marL="0" algn="l" defTabSz="914400" rtl="0" eaLnBrk="1" fontAlgn="b" latinLnBrk="0" hangingPunct="1"/>
                      <a:endParaRPr lang="es-CO" sz="1050" b="0" i="0" u="none" strike="noStrike" kern="1200">
                        <a:solidFill>
                          <a:srgbClr val="000000"/>
                        </a:solidFill>
                        <a:effectLst/>
                        <a:latin typeface="Leelawadee" panose="020B0502040204020203" pitchFamily="34" charset="-34"/>
                        <a:ea typeface="+mn-ea"/>
                        <a:cs typeface="Leelawadee" panose="020B0502040204020203" pitchFamily="34" charset="-34"/>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Norte de Santander 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Pamplona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62243095"/>
                  </a:ext>
                </a:extLst>
              </a:tr>
              <a:tr h="910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Putumayo</a:t>
                      </a:r>
                    </a:p>
                    <a:p>
                      <a:pPr marL="0" algn="l" defTabSz="914400" rtl="0" eaLnBrk="1" fontAlgn="b" latinLnBrk="0" hangingPunct="1"/>
                      <a:endParaRPr lang="es-CO" sz="900" b="0" i="0" u="none" strike="noStrike" kern="1200">
                        <a:solidFill>
                          <a:srgbClr val="000000"/>
                        </a:solidFill>
                        <a:effectLst/>
                        <a:latin typeface="Leelawadee" panose="020B0502040204020203" pitchFamily="34" charset="-34"/>
                        <a:ea typeface="+mn-ea"/>
                        <a:cs typeface="Leelawadee" panose="020B0502040204020203" pitchFamily="34" charset="-34"/>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Putumayo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San Miguel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64253263"/>
                  </a:ext>
                </a:extLst>
              </a:tr>
              <a:tr h="168988">
                <a:tc row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Santander</a:t>
                      </a:r>
                    </a:p>
                    <a:p>
                      <a:pPr marL="0" algn="l" defTabSz="914400" rtl="0" eaLnBrk="1" fontAlgn="b" latinLnBrk="0" hangingPunct="1"/>
                      <a:endParaRPr lang="es-CO" sz="900" b="0" i="0" u="none" strike="noStrike" kern="1200">
                        <a:solidFill>
                          <a:srgbClr val="000000"/>
                        </a:solidFill>
                        <a:effectLst/>
                        <a:latin typeface="Leelawadee" panose="020B0502040204020203" pitchFamily="34" charset="-34"/>
                        <a:ea typeface="+mn-ea"/>
                        <a:cs typeface="Leelawadee" panose="020B0502040204020203" pitchFamily="34" charset="-34"/>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Santander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Floridablanca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281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07910258"/>
                  </a:ext>
                </a:extLst>
              </a:tr>
              <a:tr h="0">
                <a:tc vMerge="1">
                  <a:txBody>
                    <a:bodyPr/>
                    <a:lstStyle/>
                    <a:p>
                      <a:endParaRPr lang="es-CO"/>
                    </a:p>
                  </a:txBody>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Bucaramanga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8055568"/>
                  </a:ext>
                </a:extLst>
              </a:tr>
              <a:tr h="168988">
                <a:tc rowSpan="3">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Valle del Cauca</a:t>
                      </a:r>
                    </a:p>
                    <a:p>
                      <a:pPr marL="0" algn="l" defTabSz="914400" rtl="0" eaLnBrk="1" fontAlgn="b" latinLnBrk="0" hangingPunct="1"/>
                      <a:endParaRPr lang="es-CO" sz="900" b="0" i="0" u="none" strike="noStrike" kern="1200">
                        <a:solidFill>
                          <a:srgbClr val="000000"/>
                        </a:solidFill>
                        <a:effectLst/>
                        <a:latin typeface="Leelawadee" panose="020B0502040204020203" pitchFamily="34" charset="-34"/>
                        <a:ea typeface="+mn-ea"/>
                        <a:cs typeface="Leelawadee" panose="020B0502040204020203" pitchFamily="34" charset="-34"/>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3">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Valle del Cauca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Palmira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3">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109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3">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35233774"/>
                  </a:ext>
                </a:extLst>
              </a:tr>
              <a:tr h="168988">
                <a:tc vMerge="1">
                  <a:txBody>
                    <a:bodyPr/>
                    <a:lstStyle/>
                    <a:p>
                      <a:endParaRPr lang="es-CO"/>
                    </a:p>
                  </a:txBody>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Jamundí</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86223793"/>
                  </a:ext>
                </a:extLst>
              </a:tr>
              <a:tr h="168988">
                <a:tc vMerge="1">
                  <a:txBody>
                    <a:bodyPr/>
                    <a:lstStyle/>
                    <a:p>
                      <a:endParaRPr lang="es-CO"/>
                    </a:p>
                  </a:txBody>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Cali</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C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23064396"/>
                  </a:ext>
                </a:extLst>
              </a:tr>
              <a:tr h="16898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Vichada</a:t>
                      </a:r>
                    </a:p>
                    <a:p>
                      <a:pPr marL="0" algn="l" defTabSz="914400" rtl="0" eaLnBrk="1" fontAlgn="b" latinLnBrk="0" hangingPunct="1"/>
                      <a:endParaRPr lang="es-CO" sz="900" b="0" i="0" u="none" strike="noStrike" kern="1200">
                        <a:solidFill>
                          <a:srgbClr val="000000"/>
                        </a:solidFill>
                        <a:effectLst/>
                        <a:latin typeface="Leelawadee" panose="020B0502040204020203" pitchFamily="34" charset="-34"/>
                        <a:ea typeface="+mn-ea"/>
                        <a:cs typeface="Leelawadee" panose="020B0502040204020203" pitchFamily="34" charset="-34"/>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Vichada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Puerto Carreño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136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l" defTabSz="914400" rtl="0" eaLnBrk="1" fontAlgn="b" latinLnBrk="0" hangingPunct="1"/>
                      <a:r>
                        <a:rPr lang="es-CO" sz="900" b="0" i="0" u="none" strike="noStrike" kern="1200">
                          <a:solidFill>
                            <a:srgbClr val="000000"/>
                          </a:solidFill>
                          <a:effectLst/>
                          <a:latin typeface="Leelawadee" panose="020B0502040204020203" pitchFamily="34" charset="-34"/>
                          <a:ea typeface="+mn-ea"/>
                          <a:cs typeface="Leelawadee" panose="020B0502040204020203" pitchFamily="34" charset="-34"/>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03032226"/>
                  </a:ext>
                </a:extLst>
              </a:tr>
            </a:tbl>
          </a:graphicData>
        </a:graphic>
      </p:graphicFrame>
      <p:sp>
        <p:nvSpPr>
          <p:cNvPr id="4" name="Flecha: pentágono 3">
            <a:extLst>
              <a:ext uri="{FF2B5EF4-FFF2-40B4-BE49-F238E27FC236}">
                <a16:creationId xmlns:a16="http://schemas.microsoft.com/office/drawing/2014/main" id="{865E85A6-8974-5D22-17E1-A053BB840D75}"/>
              </a:ext>
            </a:extLst>
          </p:cNvPr>
          <p:cNvSpPr/>
          <p:nvPr/>
        </p:nvSpPr>
        <p:spPr>
          <a:xfrm>
            <a:off x="1434353" y="1039906"/>
            <a:ext cx="2746584" cy="1852613"/>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sp>
        <p:nvSpPr>
          <p:cNvPr id="3" name="Título 1">
            <a:extLst>
              <a:ext uri="{FF2B5EF4-FFF2-40B4-BE49-F238E27FC236}">
                <a16:creationId xmlns:a16="http://schemas.microsoft.com/office/drawing/2014/main" id="{58908FBB-02D7-10FC-0BE2-7DDDE7699C79}"/>
              </a:ext>
            </a:extLst>
          </p:cNvPr>
          <p:cNvSpPr txBox="1">
            <a:spLocks/>
          </p:cNvSpPr>
          <p:nvPr/>
        </p:nvSpPr>
        <p:spPr>
          <a:xfrm>
            <a:off x="1523999" y="1412959"/>
            <a:ext cx="2291595" cy="1267488"/>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4000" kern="1200" baseline="0">
                <a:solidFill>
                  <a:srgbClr val="EE5859"/>
                </a:solidFill>
                <a:latin typeface="Franklin Gothic Demi" panose="020B0703020102020204" pitchFamily="34" charset="0"/>
                <a:ea typeface="+mj-ea"/>
                <a:cs typeface="+mj-cs"/>
              </a:defRPr>
            </a:lvl1pPr>
          </a:lstStyle>
          <a:p>
            <a:pPr algn="l"/>
            <a:r>
              <a:rPr lang="en-US" sz="2800" b="1" dirty="0">
                <a:solidFill>
                  <a:srgbClr val="FFFFFF"/>
                </a:solidFill>
                <a:latin typeface="Leelawadee" panose="020B0502040204020203" pitchFamily="34" charset="-34"/>
                <a:cs typeface="Leelawadee" panose="020B0502040204020203" pitchFamily="34" charset="-34"/>
              </a:rPr>
              <a:t>COBERTURA PRIORIZADA POR GIFMM</a:t>
            </a:r>
          </a:p>
        </p:txBody>
      </p:sp>
    </p:spTree>
    <p:extLst>
      <p:ext uri="{BB962C8B-B14F-4D97-AF65-F5344CB8AC3E}">
        <p14:creationId xmlns:p14="http://schemas.microsoft.com/office/powerpoint/2010/main" val="3885484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0AFA5-464F-7B93-31E6-8A824005A7D7}"/>
              </a:ext>
            </a:extLst>
          </p:cNvPr>
          <p:cNvSpPr>
            <a:spLocks noGrp="1"/>
          </p:cNvSpPr>
          <p:nvPr>
            <p:ph type="ctrTitle"/>
          </p:nvPr>
        </p:nvSpPr>
        <p:spPr/>
        <p:txBody>
          <a:bodyPr/>
          <a:lstStyle/>
          <a:p>
            <a:r>
              <a:rPr lang="es-MX"/>
              <a:t>Resumen</a:t>
            </a:r>
            <a:endParaRPr lang="es-CO"/>
          </a:p>
        </p:txBody>
      </p:sp>
      <p:sp>
        <p:nvSpPr>
          <p:cNvPr id="4" name="Subtítulo 3">
            <a:extLst>
              <a:ext uri="{FF2B5EF4-FFF2-40B4-BE49-F238E27FC236}">
                <a16:creationId xmlns:a16="http://schemas.microsoft.com/office/drawing/2014/main" id="{8B3C6A13-C1E1-2EFF-32F9-C8FDEF1334BB}"/>
              </a:ext>
            </a:extLst>
          </p:cNvPr>
          <p:cNvSpPr>
            <a:spLocks noGrp="1"/>
          </p:cNvSpPr>
          <p:nvPr>
            <p:ph type="subTitle" idx="1"/>
          </p:nvPr>
        </p:nvSpPr>
        <p:spPr/>
        <p:txBody>
          <a:bodyPr/>
          <a:lstStyle/>
          <a:p>
            <a:pPr algn="ctr"/>
            <a:r>
              <a:rPr lang="es-MX"/>
              <a:t>MENSAJES CLAVE</a:t>
            </a:r>
            <a:endParaRPr lang="es-CO"/>
          </a:p>
        </p:txBody>
      </p:sp>
      <p:sp>
        <p:nvSpPr>
          <p:cNvPr id="5" name="Text Placeholder 1">
            <a:extLst>
              <a:ext uri="{FF2B5EF4-FFF2-40B4-BE49-F238E27FC236}">
                <a16:creationId xmlns:a16="http://schemas.microsoft.com/office/drawing/2014/main" id="{20F0EE41-648C-83EF-DCAD-4A9D78E196BC}"/>
              </a:ext>
            </a:extLst>
          </p:cNvPr>
          <p:cNvSpPr>
            <a:spLocks noGrp="1"/>
          </p:cNvSpPr>
          <p:nvPr/>
        </p:nvSpPr>
        <p:spPr>
          <a:xfrm>
            <a:off x="4202258" y="1872139"/>
            <a:ext cx="7330785" cy="4256723"/>
          </a:xfrm>
          <a:prstGeom prst="rect">
            <a:avLst/>
          </a:prstGeom>
        </p:spPr>
        <p:txBody>
          <a:bodyPr vert="horz" lIns="91440" tIns="45720" rIns="91440" bIns="45720" rtlCol="0" anchor="t">
            <a:noAutofit/>
          </a:bodyPr>
          <a:lstStyle>
            <a:lvl1pPr marL="457200" marR="0" indent="-457200" algn="l" defTabSz="914400" rtl="0" eaLnBrk="1" fontAlgn="auto" latinLnBrk="0" hangingPunct="1">
              <a:lnSpc>
                <a:spcPct val="90000"/>
              </a:lnSpc>
              <a:spcBef>
                <a:spcPts val="1000"/>
              </a:spcBef>
              <a:spcAft>
                <a:spcPts val="0"/>
              </a:spcAft>
              <a:buClrTx/>
              <a:buSzTx/>
              <a:buFont typeface="+mj-lt"/>
              <a:buAutoNum type="arabicPeriod"/>
              <a:tabLst/>
              <a:defRPr sz="2000" b="0" i="0" kern="1200">
                <a:solidFill>
                  <a:srgbClr val="555859"/>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s-CO" sz="1800" b="1" dirty="0">
                <a:solidFill>
                  <a:srgbClr val="58595A"/>
                </a:solidFill>
              </a:rPr>
              <a:t>Tres cuartos (75%) de los hogares de población refugiada y migrante venezolana reportaron tener al menos una necesidad no cubierta </a:t>
            </a:r>
            <a:r>
              <a:rPr lang="es-CO" sz="1800" dirty="0">
                <a:solidFill>
                  <a:srgbClr val="58595A"/>
                </a:solidFill>
              </a:rPr>
              <a:t>en uno o más sectores de interés.</a:t>
            </a:r>
            <a:endParaRPr lang="es-MX" sz="1800" dirty="0">
              <a:solidFill>
                <a:srgbClr val="58595A"/>
              </a:solidFill>
            </a:endParaRPr>
          </a:p>
          <a:p>
            <a:pPr lvl="0"/>
            <a:r>
              <a:rPr lang="es-CO" sz="1800" b="1" dirty="0">
                <a:solidFill>
                  <a:srgbClr val="58595A"/>
                </a:solidFill>
              </a:rPr>
              <a:t>La</a:t>
            </a:r>
            <a:r>
              <a:rPr lang="es-CO" sz="1800" dirty="0">
                <a:solidFill>
                  <a:srgbClr val="58595A"/>
                </a:solidFill>
              </a:rPr>
              <a:t> </a:t>
            </a:r>
            <a:r>
              <a:rPr lang="es-CO" sz="1800" b="1" dirty="0">
                <a:solidFill>
                  <a:srgbClr val="58595A"/>
                </a:solidFill>
              </a:rPr>
              <a:t>población colombiana retornada reportó más de la mitad de los hogares </a:t>
            </a:r>
            <a:r>
              <a:rPr lang="es-CO" sz="1800" dirty="0">
                <a:solidFill>
                  <a:srgbClr val="58595A"/>
                </a:solidFill>
              </a:rPr>
              <a:t>(</a:t>
            </a:r>
            <a:r>
              <a:rPr lang="es-CO" sz="1800" b="1" dirty="0">
                <a:solidFill>
                  <a:srgbClr val="58595A"/>
                </a:solidFill>
              </a:rPr>
              <a:t>68%</a:t>
            </a:r>
            <a:r>
              <a:rPr lang="es-CO" sz="1800" dirty="0">
                <a:solidFill>
                  <a:srgbClr val="58595A"/>
                </a:solidFill>
              </a:rPr>
              <a:t>)</a:t>
            </a:r>
            <a:r>
              <a:rPr lang="es-CO" sz="1800" b="1" dirty="0">
                <a:solidFill>
                  <a:srgbClr val="58595A"/>
                </a:solidFill>
              </a:rPr>
              <a:t> con al menos una necesidad no cubierta.</a:t>
            </a:r>
            <a:endParaRPr lang="es-MX" sz="1800" dirty="0">
              <a:solidFill>
                <a:srgbClr val="58595A"/>
              </a:solidFill>
            </a:endParaRPr>
          </a:p>
          <a:p>
            <a:r>
              <a:rPr lang="es-CO" sz="1800" dirty="0">
                <a:solidFill>
                  <a:srgbClr val="58595A"/>
                </a:solidFill>
              </a:rPr>
              <a:t>A nivel departamental, las proporciones más altas de hogares con al menos una necesidad no cubierta para </a:t>
            </a:r>
            <a:r>
              <a:rPr lang="es-CO" sz="1800" b="1" dirty="0">
                <a:solidFill>
                  <a:srgbClr val="58595A"/>
                </a:solidFill>
              </a:rPr>
              <a:t>población refugiada y migrante venezolana </a:t>
            </a:r>
            <a:r>
              <a:rPr lang="es-CO" sz="1800" dirty="0">
                <a:solidFill>
                  <a:srgbClr val="58595A"/>
                </a:solidFill>
              </a:rPr>
              <a:t>fueron reportadas en </a:t>
            </a:r>
            <a:r>
              <a:rPr lang="es-CO" sz="1800" b="1" dirty="0">
                <a:solidFill>
                  <a:srgbClr val="58595A"/>
                </a:solidFill>
              </a:rPr>
              <a:t>La Guajira 1 (Uribia y Maicao con 97%</a:t>
            </a:r>
            <a:r>
              <a:rPr lang="es-CO" sz="1800" dirty="0">
                <a:solidFill>
                  <a:srgbClr val="58595A"/>
                </a:solidFill>
              </a:rPr>
              <a:t>), </a:t>
            </a:r>
            <a:r>
              <a:rPr lang="es-CO" sz="1800" b="1" dirty="0">
                <a:solidFill>
                  <a:srgbClr val="58595A"/>
                </a:solidFill>
              </a:rPr>
              <a:t>La Guajira 2 (Riohacha con 93%)</a:t>
            </a:r>
            <a:r>
              <a:rPr lang="es-CO" sz="1800" dirty="0">
                <a:solidFill>
                  <a:srgbClr val="58595A"/>
                </a:solidFill>
              </a:rPr>
              <a:t> y </a:t>
            </a:r>
            <a:r>
              <a:rPr lang="es-CO" sz="1800" b="1" dirty="0">
                <a:solidFill>
                  <a:srgbClr val="58595A"/>
                </a:solidFill>
              </a:rPr>
              <a:t>Arauca 2 (Saravena, Fortul y Tame con 89%</a:t>
            </a:r>
            <a:r>
              <a:rPr lang="es-CO" sz="1800" dirty="0">
                <a:solidFill>
                  <a:srgbClr val="58595A"/>
                </a:solidFill>
              </a:rPr>
              <a:t>).</a:t>
            </a:r>
          </a:p>
          <a:p>
            <a:r>
              <a:rPr lang="es-CO" sz="1800" dirty="0">
                <a:solidFill>
                  <a:srgbClr val="58595A"/>
                </a:solidFill>
              </a:rPr>
              <a:t>A nivel departamental, las proporciones más altas de hogares con una o más necesidades no cubiertas para </a:t>
            </a:r>
            <a:r>
              <a:rPr lang="es-CO" sz="1800" b="1" dirty="0">
                <a:solidFill>
                  <a:srgbClr val="58595A"/>
                </a:solidFill>
              </a:rPr>
              <a:t>población colombiana retornada</a:t>
            </a:r>
            <a:r>
              <a:rPr lang="es-CO" sz="1800" dirty="0">
                <a:solidFill>
                  <a:srgbClr val="58595A"/>
                </a:solidFill>
              </a:rPr>
              <a:t> fueron reportadas en </a:t>
            </a:r>
            <a:r>
              <a:rPr lang="es-CO" sz="1800" b="1" dirty="0">
                <a:solidFill>
                  <a:srgbClr val="58595A"/>
                </a:solidFill>
              </a:rPr>
              <a:t>La Guajira </a:t>
            </a:r>
            <a:r>
              <a:rPr lang="es-CO" sz="1800" dirty="0">
                <a:solidFill>
                  <a:srgbClr val="58595A"/>
                </a:solidFill>
              </a:rPr>
              <a:t>(</a:t>
            </a:r>
            <a:r>
              <a:rPr lang="es-CO" sz="1800" b="1" dirty="0">
                <a:solidFill>
                  <a:srgbClr val="58595A"/>
                </a:solidFill>
              </a:rPr>
              <a:t>100%</a:t>
            </a:r>
            <a:r>
              <a:rPr lang="es-CO" sz="1800" dirty="0">
                <a:solidFill>
                  <a:srgbClr val="58595A"/>
                </a:solidFill>
              </a:rPr>
              <a:t>) y </a:t>
            </a:r>
            <a:r>
              <a:rPr lang="es-CO" sz="1800" b="1" dirty="0">
                <a:solidFill>
                  <a:srgbClr val="58595A"/>
                </a:solidFill>
              </a:rPr>
              <a:t>Arauca (89%). </a:t>
            </a:r>
            <a:endParaRPr lang="es-MX" sz="1800" dirty="0">
              <a:solidFill>
                <a:srgbClr val="58595A"/>
              </a:solidFill>
            </a:endParaRPr>
          </a:p>
          <a:p>
            <a:pPr lvl="0"/>
            <a:endParaRPr lang="es-MX" dirty="0"/>
          </a:p>
          <a:p>
            <a:pPr marL="0" indent="0">
              <a:buNone/>
            </a:pPr>
            <a:endParaRPr lang="es-MX" dirty="0"/>
          </a:p>
        </p:txBody>
      </p:sp>
    </p:spTree>
    <p:extLst>
      <p:ext uri="{BB962C8B-B14F-4D97-AF65-F5344CB8AC3E}">
        <p14:creationId xmlns:p14="http://schemas.microsoft.com/office/powerpoint/2010/main" val="2417354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0D6C85E-D7F2-8075-194A-1995CB9C104D}"/>
              </a:ext>
            </a:extLst>
          </p:cNvPr>
          <p:cNvSpPr txBox="1">
            <a:spLocks/>
          </p:cNvSpPr>
          <p:nvPr/>
        </p:nvSpPr>
        <p:spPr>
          <a:xfrm>
            <a:off x="2133879" y="4236720"/>
            <a:ext cx="8423353" cy="1402080"/>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baseline="0">
                <a:solidFill>
                  <a:schemeClr val="bg1"/>
                </a:solidFill>
                <a:latin typeface="Franklin Gothic Demi" panose="020B0703020102020204" pitchFamily="34" charset="0"/>
                <a:ea typeface="+mj-ea"/>
                <a:cs typeface="+mj-cs"/>
              </a:defRPr>
            </a:lvl1pPr>
          </a:lstStyle>
          <a:p>
            <a:r>
              <a:rPr lang="es-MX">
                <a:solidFill>
                  <a:srgbClr val="58595A"/>
                </a:solidFill>
              </a:rPr>
              <a:t>Resultados para la Población refugiada y migrante venezolana</a:t>
            </a:r>
          </a:p>
        </p:txBody>
      </p:sp>
    </p:spTree>
    <p:extLst>
      <p:ext uri="{BB962C8B-B14F-4D97-AF65-F5344CB8AC3E}">
        <p14:creationId xmlns:p14="http://schemas.microsoft.com/office/powerpoint/2010/main" val="2037357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F322CE8E-3616-0CBE-E74E-91052F526773}"/>
              </a:ext>
            </a:extLst>
          </p:cNvPr>
          <p:cNvSpPr txBox="1">
            <a:spLocks/>
          </p:cNvSpPr>
          <p:nvPr/>
        </p:nvSpPr>
        <p:spPr>
          <a:xfrm>
            <a:off x="696061" y="754523"/>
            <a:ext cx="4871590" cy="11935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tx1">
                    <a:lumMod val="85000"/>
                    <a:lumOff val="15000"/>
                  </a:schemeClr>
                </a:solidFill>
                <a:latin typeface="Franklin Gothic Demi" panose="020B0703020102020204" pitchFamily="34" charset="0"/>
                <a:ea typeface="+mj-ea"/>
                <a:cs typeface="+mj-cs"/>
              </a:defRPr>
            </a:lvl1pPr>
          </a:lstStyle>
          <a:p>
            <a:r>
              <a:rPr lang="es-CO"/>
              <a:t>Demografía de los hogares</a:t>
            </a:r>
          </a:p>
        </p:txBody>
      </p:sp>
      <p:sp>
        <p:nvSpPr>
          <p:cNvPr id="7" name="Subtitle 11">
            <a:extLst>
              <a:ext uri="{FF2B5EF4-FFF2-40B4-BE49-F238E27FC236}">
                <a16:creationId xmlns:a16="http://schemas.microsoft.com/office/drawing/2014/main" id="{7460AED2-D8D1-AFFD-BC3D-F3852E0242D7}"/>
              </a:ext>
            </a:extLst>
          </p:cNvPr>
          <p:cNvSpPr txBox="1">
            <a:spLocks/>
          </p:cNvSpPr>
          <p:nvPr/>
        </p:nvSpPr>
        <p:spPr>
          <a:xfrm>
            <a:off x="1473007" y="2634850"/>
            <a:ext cx="3534056" cy="4101375"/>
          </a:xfrm>
          <a:prstGeom prst="rect">
            <a:avLst/>
          </a:prstGeom>
        </p:spPr>
        <p:txBody>
          <a:bodyPr vert="horz" lIns="91440" tIns="45720" rIns="91440" bIns="45720" rtlCol="0" anchor="t">
            <a:normAutofit/>
          </a:bodyPr>
          <a:lstStyle>
            <a:lvl1pPr marL="342900" indent="-342900" algn="l" defTabSz="914400" rtl="0" eaLnBrk="1" latinLnBrk="0" hangingPunct="1">
              <a:lnSpc>
                <a:spcPct val="90000"/>
              </a:lnSpc>
              <a:spcBef>
                <a:spcPts val="500"/>
              </a:spcBef>
              <a:buFont typeface="Arial" panose="020B0604020202020204" pitchFamily="34" charset="0"/>
              <a:buChar char="•"/>
              <a:defRPr sz="1600" b="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es-MX" sz="1500" dirty="0"/>
              <a:t>Promedio de personas por hogar.</a:t>
            </a:r>
          </a:p>
          <a:p>
            <a:pPr marL="0" indent="0">
              <a:buNone/>
            </a:pPr>
            <a:endParaRPr lang="es-MX" sz="1500" dirty="0"/>
          </a:p>
          <a:p>
            <a:pPr marL="0" indent="0">
              <a:buNone/>
            </a:pPr>
            <a:r>
              <a:rPr lang="es-MX" sz="1500" dirty="0">
                <a:latin typeface="Leelawadee"/>
                <a:cs typeface="Leelawadee"/>
              </a:rPr>
              <a:t>de hogares con al menos un miembro de la comunidad LGBTIQ+.</a:t>
            </a:r>
          </a:p>
          <a:p>
            <a:pPr marL="0" indent="0">
              <a:buNone/>
            </a:pPr>
            <a:endParaRPr lang="es-MX" sz="1500" dirty="0"/>
          </a:p>
          <a:p>
            <a:pPr marL="0" indent="0">
              <a:buNone/>
            </a:pPr>
            <a:r>
              <a:rPr lang="es-MX" sz="1500" dirty="0"/>
              <a:t>de los hogares tenían al menos una mujer embarazada.</a:t>
            </a:r>
          </a:p>
          <a:p>
            <a:pPr marL="0" indent="0">
              <a:buNone/>
            </a:pPr>
            <a:endParaRPr lang="es-MX" sz="1500" dirty="0"/>
          </a:p>
          <a:p>
            <a:pPr marL="0" indent="0">
              <a:buNone/>
            </a:pPr>
            <a:r>
              <a:rPr lang="es-MX" sz="1500" dirty="0"/>
              <a:t>Porcentaje de hogares con al menos una persona con algún nivel de  discapacidad.</a:t>
            </a:r>
          </a:p>
          <a:p>
            <a:pPr marL="0" indent="0">
              <a:buNone/>
            </a:pPr>
            <a:endParaRPr lang="es-MX" sz="1500" dirty="0"/>
          </a:p>
          <a:p>
            <a:pPr marL="0" indent="0">
              <a:buNone/>
            </a:pPr>
            <a:r>
              <a:rPr lang="es-MX" sz="1500" dirty="0"/>
              <a:t>Porcentaje de hogares con al menos un niño viviendo fuera del hogar</a:t>
            </a:r>
          </a:p>
        </p:txBody>
      </p:sp>
      <p:sp>
        <p:nvSpPr>
          <p:cNvPr id="8" name="Subtitle 11">
            <a:extLst>
              <a:ext uri="{FF2B5EF4-FFF2-40B4-BE49-F238E27FC236}">
                <a16:creationId xmlns:a16="http://schemas.microsoft.com/office/drawing/2014/main" id="{8BD6FC12-FC01-69FF-49A9-43AFB84DBF77}"/>
              </a:ext>
            </a:extLst>
          </p:cNvPr>
          <p:cNvSpPr txBox="1">
            <a:spLocks/>
          </p:cNvSpPr>
          <p:nvPr/>
        </p:nvSpPr>
        <p:spPr>
          <a:xfrm>
            <a:off x="8788581" y="212166"/>
            <a:ext cx="3457114" cy="450937"/>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500"/>
              </a:spcBef>
              <a:buFont typeface="Arial" panose="020B0604020202020204" pitchFamily="34" charset="0"/>
              <a:buNone/>
              <a:defRPr sz="2000" b="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CO" sz="1400" b="1" err="1">
                <a:solidFill>
                  <a:srgbClr val="58595A"/>
                </a:solidFill>
              </a:rPr>
              <a:t>Auto-identificación</a:t>
            </a:r>
            <a:r>
              <a:rPr lang="es-CO" sz="1400" b="1">
                <a:solidFill>
                  <a:srgbClr val="58595A"/>
                </a:solidFill>
              </a:rPr>
              <a:t> étnica reportada por los hogares:</a:t>
            </a:r>
          </a:p>
        </p:txBody>
      </p:sp>
      <p:sp>
        <p:nvSpPr>
          <p:cNvPr id="10" name="TextBox 23">
            <a:extLst>
              <a:ext uri="{FF2B5EF4-FFF2-40B4-BE49-F238E27FC236}">
                <a16:creationId xmlns:a16="http://schemas.microsoft.com/office/drawing/2014/main" id="{46217686-B78A-3AA7-CE7B-5F2243435A3D}"/>
              </a:ext>
            </a:extLst>
          </p:cNvPr>
          <p:cNvSpPr txBox="1"/>
          <p:nvPr/>
        </p:nvSpPr>
        <p:spPr>
          <a:xfrm>
            <a:off x="803903" y="2520668"/>
            <a:ext cx="772782" cy="461665"/>
          </a:xfrm>
          <a:prstGeom prst="rect">
            <a:avLst/>
          </a:prstGeom>
          <a:noFill/>
        </p:spPr>
        <p:txBody>
          <a:bodyPr wrap="square">
            <a:spAutoFit/>
          </a:bodyPr>
          <a:lstStyle/>
          <a:p>
            <a:r>
              <a:rPr lang="fr-FR" sz="2400" b="1">
                <a:solidFill>
                  <a:schemeClr val="bg1"/>
                </a:solidFill>
                <a:latin typeface="Leelawadee" panose="020B0502040204020203" pitchFamily="34" charset="-34"/>
                <a:cs typeface="Leelawadee" panose="020B0502040204020203" pitchFamily="34" charset="-34"/>
              </a:rPr>
              <a:t>3,4</a:t>
            </a:r>
          </a:p>
        </p:txBody>
      </p:sp>
      <p:sp>
        <p:nvSpPr>
          <p:cNvPr id="11" name="TextBox 24">
            <a:extLst>
              <a:ext uri="{FF2B5EF4-FFF2-40B4-BE49-F238E27FC236}">
                <a16:creationId xmlns:a16="http://schemas.microsoft.com/office/drawing/2014/main" id="{96C829D1-B295-D293-D503-874DBC04CC62}"/>
              </a:ext>
            </a:extLst>
          </p:cNvPr>
          <p:cNvSpPr txBox="1"/>
          <p:nvPr/>
        </p:nvSpPr>
        <p:spPr>
          <a:xfrm>
            <a:off x="803903" y="3156826"/>
            <a:ext cx="919650" cy="461665"/>
          </a:xfrm>
          <a:prstGeom prst="rect">
            <a:avLst/>
          </a:prstGeom>
          <a:noFill/>
        </p:spPr>
        <p:txBody>
          <a:bodyPr wrap="square">
            <a:spAutoFit/>
          </a:bodyPr>
          <a:lstStyle/>
          <a:p>
            <a:r>
              <a:rPr lang="fr-FR" sz="2400" b="1">
                <a:solidFill>
                  <a:schemeClr val="bg1"/>
                </a:solidFill>
                <a:latin typeface="Leelawadee" panose="020B0502040204020203" pitchFamily="34" charset="-34"/>
                <a:cs typeface="Leelawadee" panose="020B0502040204020203" pitchFamily="34" charset="-34"/>
              </a:rPr>
              <a:t>3%</a:t>
            </a:r>
          </a:p>
        </p:txBody>
      </p:sp>
      <p:sp>
        <p:nvSpPr>
          <p:cNvPr id="12" name="TextBox 25">
            <a:extLst>
              <a:ext uri="{FF2B5EF4-FFF2-40B4-BE49-F238E27FC236}">
                <a16:creationId xmlns:a16="http://schemas.microsoft.com/office/drawing/2014/main" id="{0DBA76F7-B2AD-FF8F-0A93-1486978B560F}"/>
              </a:ext>
            </a:extLst>
          </p:cNvPr>
          <p:cNvSpPr txBox="1"/>
          <p:nvPr/>
        </p:nvSpPr>
        <p:spPr>
          <a:xfrm>
            <a:off x="803903" y="3909634"/>
            <a:ext cx="919650" cy="461665"/>
          </a:xfrm>
          <a:prstGeom prst="rect">
            <a:avLst/>
          </a:prstGeom>
          <a:noFill/>
        </p:spPr>
        <p:txBody>
          <a:bodyPr wrap="square" lIns="91440" tIns="45720" rIns="91440" bIns="45720" anchor="t">
            <a:spAutoFit/>
          </a:bodyPr>
          <a:lstStyle/>
          <a:p>
            <a:r>
              <a:rPr lang="fr-FR" sz="2400" b="1">
                <a:solidFill>
                  <a:schemeClr val="bg1"/>
                </a:solidFill>
                <a:latin typeface="Leelawadee"/>
                <a:cs typeface="Leelawadee"/>
              </a:rPr>
              <a:t>5%</a:t>
            </a:r>
          </a:p>
        </p:txBody>
      </p:sp>
      <p:sp>
        <p:nvSpPr>
          <p:cNvPr id="13" name="TextBox 26">
            <a:extLst>
              <a:ext uri="{FF2B5EF4-FFF2-40B4-BE49-F238E27FC236}">
                <a16:creationId xmlns:a16="http://schemas.microsoft.com/office/drawing/2014/main" id="{E00A6F9E-1FF2-4664-1FD8-6921A6B14ECE}"/>
              </a:ext>
            </a:extLst>
          </p:cNvPr>
          <p:cNvSpPr txBox="1"/>
          <p:nvPr/>
        </p:nvSpPr>
        <p:spPr>
          <a:xfrm>
            <a:off x="678630" y="4623128"/>
            <a:ext cx="919650" cy="461665"/>
          </a:xfrm>
          <a:prstGeom prst="rect">
            <a:avLst/>
          </a:prstGeom>
          <a:noFill/>
        </p:spPr>
        <p:txBody>
          <a:bodyPr wrap="square">
            <a:spAutoFit/>
          </a:bodyPr>
          <a:lstStyle/>
          <a:p>
            <a:r>
              <a:rPr lang="fr-FR" sz="2400" b="1">
                <a:solidFill>
                  <a:schemeClr val="bg1"/>
                </a:solidFill>
                <a:latin typeface="Leelawadee" panose="020B0502040204020203" pitchFamily="34" charset="-34"/>
                <a:cs typeface="Leelawadee" panose="020B0502040204020203" pitchFamily="34" charset="-34"/>
              </a:rPr>
              <a:t>17%</a:t>
            </a:r>
          </a:p>
        </p:txBody>
      </p:sp>
      <p:sp>
        <p:nvSpPr>
          <p:cNvPr id="14" name="Subtitle 11">
            <a:extLst>
              <a:ext uri="{FF2B5EF4-FFF2-40B4-BE49-F238E27FC236}">
                <a16:creationId xmlns:a16="http://schemas.microsoft.com/office/drawing/2014/main" id="{A71A7A2A-1C7D-CBD6-0941-36D45A15891E}"/>
              </a:ext>
            </a:extLst>
          </p:cNvPr>
          <p:cNvSpPr txBox="1">
            <a:spLocks/>
          </p:cNvSpPr>
          <p:nvPr/>
        </p:nvSpPr>
        <p:spPr>
          <a:xfrm>
            <a:off x="5939822" y="204842"/>
            <a:ext cx="5136372" cy="381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500"/>
              </a:spcBef>
              <a:buFont typeface="Arial" panose="020B0604020202020204" pitchFamily="34" charset="0"/>
              <a:buNone/>
              <a:defRPr sz="2000" b="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MX" sz="1400" b="1">
                <a:solidFill>
                  <a:srgbClr val="58595A"/>
                </a:solidFill>
              </a:rPr>
              <a:t>Distribución etaria:</a:t>
            </a:r>
          </a:p>
        </p:txBody>
      </p:sp>
      <p:graphicFrame>
        <p:nvGraphicFramePr>
          <p:cNvPr id="2" name="Gráfico 1">
            <a:extLst>
              <a:ext uri="{FF2B5EF4-FFF2-40B4-BE49-F238E27FC236}">
                <a16:creationId xmlns:a16="http://schemas.microsoft.com/office/drawing/2014/main" id="{56C72FE2-B336-7B37-DD26-2A9F6D54308F}"/>
              </a:ext>
            </a:extLst>
          </p:cNvPr>
          <p:cNvGraphicFramePr>
            <a:graphicFrameLocks/>
          </p:cNvGraphicFramePr>
          <p:nvPr/>
        </p:nvGraphicFramePr>
        <p:xfrm>
          <a:off x="5294279" y="644494"/>
          <a:ext cx="3534056" cy="230980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28">
            <a:extLst>
              <a:ext uri="{FF2B5EF4-FFF2-40B4-BE49-F238E27FC236}">
                <a16:creationId xmlns:a16="http://schemas.microsoft.com/office/drawing/2014/main" id="{9167AD6C-DD03-9A7E-1BC3-FA4FC9FBAD4E}"/>
              </a:ext>
            </a:extLst>
          </p:cNvPr>
          <p:cNvSpPr txBox="1"/>
          <p:nvPr/>
        </p:nvSpPr>
        <p:spPr>
          <a:xfrm>
            <a:off x="5236365" y="2585706"/>
            <a:ext cx="7023935" cy="523220"/>
          </a:xfrm>
          <a:prstGeom prst="rect">
            <a:avLst/>
          </a:prstGeom>
          <a:noFill/>
        </p:spPr>
        <p:txBody>
          <a:bodyPr wrap="square">
            <a:spAutoFit/>
          </a:bodyPr>
          <a:lstStyle/>
          <a:p>
            <a:r>
              <a:rPr lang="es-MX" sz="1400" b="1">
                <a:solidFill>
                  <a:srgbClr val="58595A"/>
                </a:solidFill>
                <a:latin typeface="Leelawadee" panose="020B0502040204020203" pitchFamily="34" charset="-34"/>
                <a:cs typeface="Leelawadee" panose="020B0502040204020203" pitchFamily="34" charset="-34"/>
              </a:rPr>
              <a:t>% de hogares que han sido afectados por un desastre natural durante el último año:</a:t>
            </a:r>
          </a:p>
        </p:txBody>
      </p:sp>
      <p:graphicFrame>
        <p:nvGraphicFramePr>
          <p:cNvPr id="26" name="Gráfico 25">
            <a:extLst>
              <a:ext uri="{FF2B5EF4-FFF2-40B4-BE49-F238E27FC236}">
                <a16:creationId xmlns:a16="http://schemas.microsoft.com/office/drawing/2014/main" id="{0F729418-51E1-E289-DBCA-B47813913DE0}"/>
              </a:ext>
            </a:extLst>
          </p:cNvPr>
          <p:cNvGraphicFramePr>
            <a:graphicFrameLocks/>
          </p:cNvGraphicFramePr>
          <p:nvPr>
            <p:extLst>
              <p:ext uri="{D42A27DB-BD31-4B8C-83A1-F6EECF244321}">
                <p14:modId xmlns:p14="http://schemas.microsoft.com/office/powerpoint/2010/main" val="1029249985"/>
              </p:ext>
            </p:extLst>
          </p:nvPr>
        </p:nvGraphicFramePr>
        <p:xfrm>
          <a:off x="5410567" y="3267326"/>
          <a:ext cx="3873392" cy="1015663"/>
        </p:xfrm>
        <a:graphic>
          <a:graphicData uri="http://schemas.openxmlformats.org/drawingml/2006/chart">
            <c:chart xmlns:c="http://schemas.openxmlformats.org/drawingml/2006/chart" xmlns:r="http://schemas.openxmlformats.org/officeDocument/2006/relationships" r:id="rId4"/>
          </a:graphicData>
        </a:graphic>
      </p:graphicFrame>
      <p:sp>
        <p:nvSpPr>
          <p:cNvPr id="28" name="CuadroTexto 27">
            <a:extLst>
              <a:ext uri="{FF2B5EF4-FFF2-40B4-BE49-F238E27FC236}">
                <a16:creationId xmlns:a16="http://schemas.microsoft.com/office/drawing/2014/main" id="{68B297D0-96F5-7E46-3CF6-DCB90366A68B}"/>
              </a:ext>
            </a:extLst>
          </p:cNvPr>
          <p:cNvSpPr txBox="1"/>
          <p:nvPr/>
        </p:nvSpPr>
        <p:spPr>
          <a:xfrm>
            <a:off x="9438995" y="3119868"/>
            <a:ext cx="2466791" cy="1015663"/>
          </a:xfrm>
          <a:prstGeom prst="rect">
            <a:avLst/>
          </a:prstGeom>
          <a:noFill/>
        </p:spPr>
        <p:txBody>
          <a:bodyPr wrap="square">
            <a:spAutoFit/>
          </a:bodyPr>
          <a:lstStyle/>
          <a:p>
            <a:pPr algn="just"/>
            <a:r>
              <a:rPr lang="es-MX" sz="1200">
                <a:solidFill>
                  <a:srgbClr val="58595A"/>
                </a:solidFill>
                <a:latin typeface="Leelawadee" panose="020B0502040204020203" pitchFamily="34" charset="-34"/>
                <a:cs typeface="Leelawadee" panose="020B0502040204020203" pitchFamily="34" charset="-34"/>
              </a:rPr>
              <a:t>Atlántico fue el departamento donde los hogares reportaron haber sido afectados en un porcentaje más elevados con 27%. </a:t>
            </a:r>
            <a:endParaRPr lang="es-CO" sz="1200">
              <a:solidFill>
                <a:srgbClr val="58595A"/>
              </a:solidFill>
            </a:endParaRPr>
          </a:p>
        </p:txBody>
      </p:sp>
      <p:sp>
        <p:nvSpPr>
          <p:cNvPr id="30" name="TextBox 56">
            <a:extLst>
              <a:ext uri="{FF2B5EF4-FFF2-40B4-BE49-F238E27FC236}">
                <a16:creationId xmlns:a16="http://schemas.microsoft.com/office/drawing/2014/main" id="{A9F13B74-8DC6-F244-A0A1-33F9855A595E}"/>
              </a:ext>
            </a:extLst>
          </p:cNvPr>
          <p:cNvSpPr txBox="1"/>
          <p:nvPr/>
        </p:nvSpPr>
        <p:spPr>
          <a:xfrm>
            <a:off x="5363210" y="4341641"/>
            <a:ext cx="6770244" cy="523220"/>
          </a:xfrm>
          <a:prstGeom prst="rect">
            <a:avLst/>
          </a:prstGeom>
          <a:noFill/>
        </p:spPr>
        <p:txBody>
          <a:bodyPr wrap="square">
            <a:spAutoFit/>
          </a:bodyPr>
          <a:lstStyle/>
          <a:p>
            <a:r>
              <a:rPr lang="es-MX" sz="1400" b="1">
                <a:solidFill>
                  <a:srgbClr val="58595A"/>
                </a:solidFill>
                <a:latin typeface="Leelawadee" panose="020B0502040204020203" pitchFamily="34" charset="-34"/>
                <a:cs typeface="Leelawadee" panose="020B0502040204020203" pitchFamily="34" charset="-34"/>
              </a:rPr>
              <a:t>Principales tipos de desastres reportados por hogares que han sido afectados en el último año:</a:t>
            </a:r>
          </a:p>
        </p:txBody>
      </p:sp>
      <p:graphicFrame>
        <p:nvGraphicFramePr>
          <p:cNvPr id="32" name="Gráfico 31">
            <a:extLst>
              <a:ext uri="{FF2B5EF4-FFF2-40B4-BE49-F238E27FC236}">
                <a16:creationId xmlns:a16="http://schemas.microsoft.com/office/drawing/2014/main" id="{EAFD022F-8D02-40A0-D0BC-4EA332734F6A}"/>
              </a:ext>
            </a:extLst>
          </p:cNvPr>
          <p:cNvGraphicFramePr>
            <a:graphicFrameLocks/>
          </p:cNvGraphicFramePr>
          <p:nvPr>
            <p:extLst>
              <p:ext uri="{D42A27DB-BD31-4B8C-83A1-F6EECF244321}">
                <p14:modId xmlns:p14="http://schemas.microsoft.com/office/powerpoint/2010/main" val="1352275824"/>
              </p:ext>
            </p:extLst>
          </p:nvPr>
        </p:nvGraphicFramePr>
        <p:xfrm>
          <a:off x="5888299" y="4988227"/>
          <a:ext cx="5720065" cy="1469953"/>
        </p:xfrm>
        <a:graphic>
          <a:graphicData uri="http://schemas.openxmlformats.org/drawingml/2006/chart">
            <c:chart xmlns:c="http://schemas.openxmlformats.org/drawingml/2006/chart" xmlns:r="http://schemas.openxmlformats.org/officeDocument/2006/relationships" r:id="rId5"/>
          </a:graphicData>
        </a:graphic>
      </p:graphicFrame>
      <p:sp>
        <p:nvSpPr>
          <p:cNvPr id="34" name="TextBox 26">
            <a:extLst>
              <a:ext uri="{FF2B5EF4-FFF2-40B4-BE49-F238E27FC236}">
                <a16:creationId xmlns:a16="http://schemas.microsoft.com/office/drawing/2014/main" id="{2FAF272C-BC94-954A-74DA-AEC172E77A8F}"/>
              </a:ext>
            </a:extLst>
          </p:cNvPr>
          <p:cNvSpPr txBox="1"/>
          <p:nvPr/>
        </p:nvSpPr>
        <p:spPr>
          <a:xfrm>
            <a:off x="696061" y="5602471"/>
            <a:ext cx="919650" cy="461665"/>
          </a:xfrm>
          <a:prstGeom prst="rect">
            <a:avLst/>
          </a:prstGeom>
          <a:noFill/>
        </p:spPr>
        <p:txBody>
          <a:bodyPr wrap="square">
            <a:spAutoFit/>
          </a:bodyPr>
          <a:lstStyle/>
          <a:p>
            <a:r>
              <a:rPr lang="fr-FR" sz="2400" b="1">
                <a:solidFill>
                  <a:schemeClr val="bg1"/>
                </a:solidFill>
                <a:latin typeface="Leelawadee" panose="020B0502040204020203" pitchFamily="34" charset="-34"/>
                <a:cs typeface="Leelawadee" panose="020B0502040204020203" pitchFamily="34" charset="-34"/>
              </a:rPr>
              <a:t>14%</a:t>
            </a:r>
          </a:p>
        </p:txBody>
      </p:sp>
      <p:graphicFrame>
        <p:nvGraphicFramePr>
          <p:cNvPr id="3" name="Gráfico 2">
            <a:extLst>
              <a:ext uri="{FF2B5EF4-FFF2-40B4-BE49-F238E27FC236}">
                <a16:creationId xmlns:a16="http://schemas.microsoft.com/office/drawing/2014/main" id="{00000000-0008-0000-0000-000008000000}"/>
              </a:ext>
            </a:extLst>
          </p:cNvPr>
          <p:cNvGraphicFramePr>
            <a:graphicFrameLocks/>
          </p:cNvGraphicFramePr>
          <p:nvPr/>
        </p:nvGraphicFramePr>
        <p:xfrm>
          <a:off x="8451985" y="577147"/>
          <a:ext cx="3634171" cy="207382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94802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63687" y="763502"/>
            <a:ext cx="4597399" cy="1193559"/>
          </a:xfrm>
        </p:spPr>
        <p:txBody>
          <a:bodyPr/>
          <a:lstStyle/>
          <a:p>
            <a:r>
              <a:rPr lang="fr-FR" sz="3400" err="1"/>
              <a:t>Tendencias</a:t>
            </a:r>
            <a:r>
              <a:rPr lang="fr-FR" sz="3400"/>
              <a:t> de </a:t>
            </a:r>
            <a:r>
              <a:rPr lang="fr-FR" sz="3400" err="1"/>
              <a:t>desplazamiento</a:t>
            </a:r>
            <a:endParaRPr lang="fr-FR" sz="3400"/>
          </a:p>
        </p:txBody>
      </p:sp>
      <p:sp>
        <p:nvSpPr>
          <p:cNvPr id="23" name="TextBox 22">
            <a:extLst>
              <a:ext uri="{FF2B5EF4-FFF2-40B4-BE49-F238E27FC236}">
                <a16:creationId xmlns:a16="http://schemas.microsoft.com/office/drawing/2014/main" id="{F5728695-7FE2-DB8B-52C0-54B7A2B80F10}"/>
              </a:ext>
            </a:extLst>
          </p:cNvPr>
          <p:cNvSpPr txBox="1"/>
          <p:nvPr/>
        </p:nvSpPr>
        <p:spPr>
          <a:xfrm>
            <a:off x="5161088" y="424948"/>
            <a:ext cx="6688011" cy="584775"/>
          </a:xfrm>
          <a:prstGeom prst="rect">
            <a:avLst/>
          </a:prstGeom>
          <a:noFill/>
        </p:spPr>
        <p:txBody>
          <a:bodyPr wrap="square">
            <a:spAutoFit/>
          </a:bodyPr>
          <a:lstStyle/>
          <a:p>
            <a:r>
              <a:rPr lang="es-MX" sz="1600" b="1">
                <a:solidFill>
                  <a:srgbClr val="58595A"/>
                </a:solidFill>
                <a:latin typeface="Leelawadee" panose="020B0502040204020203" pitchFamily="34" charset="-34"/>
                <a:cs typeface="Leelawadee" panose="020B0502040204020203" pitchFamily="34" charset="-34"/>
              </a:rPr>
              <a:t>% de hogares que reportaron haber sido desplazados en los últimos 3 años:</a:t>
            </a:r>
          </a:p>
        </p:txBody>
      </p:sp>
      <p:sp>
        <p:nvSpPr>
          <p:cNvPr id="30" name="TextBox 29">
            <a:extLst>
              <a:ext uri="{FF2B5EF4-FFF2-40B4-BE49-F238E27FC236}">
                <a16:creationId xmlns:a16="http://schemas.microsoft.com/office/drawing/2014/main" id="{299D113B-253C-E053-1E10-209DCBFCDCDC}"/>
              </a:ext>
            </a:extLst>
          </p:cNvPr>
          <p:cNvSpPr txBox="1"/>
          <p:nvPr/>
        </p:nvSpPr>
        <p:spPr>
          <a:xfrm>
            <a:off x="1427210" y="3600039"/>
            <a:ext cx="3428123" cy="2862322"/>
          </a:xfrm>
          <a:prstGeom prst="rect">
            <a:avLst/>
          </a:prstGeom>
          <a:noFill/>
        </p:spPr>
        <p:txBody>
          <a:bodyPr wrap="square">
            <a:spAutoFit/>
          </a:bodyPr>
          <a:lstStyle/>
          <a:p>
            <a:r>
              <a:rPr lang="es-MX" sz="1500">
                <a:solidFill>
                  <a:srgbClr val="58595A"/>
                </a:solidFill>
                <a:latin typeface="Leelawadee" panose="020B0502040204020203" pitchFamily="34" charset="-34"/>
                <a:cs typeface="Leelawadee" panose="020B0502040204020203" pitchFamily="34" charset="-34"/>
              </a:rPr>
              <a:t>de los hogares reportó que su ingreso al país se realizó de forma irregular. </a:t>
            </a:r>
          </a:p>
          <a:p>
            <a:endParaRPr lang="es-MX" sz="1500">
              <a:solidFill>
                <a:srgbClr val="58595A"/>
              </a:solidFill>
              <a:latin typeface="Leelawadee" panose="020B0502040204020203" pitchFamily="34" charset="-34"/>
              <a:cs typeface="Leelawadee" panose="020B0502040204020203" pitchFamily="34" charset="-34"/>
            </a:endParaRPr>
          </a:p>
          <a:p>
            <a:endParaRPr lang="es-MX" sz="1500">
              <a:solidFill>
                <a:srgbClr val="58595A"/>
              </a:solidFill>
              <a:latin typeface="Leelawadee" panose="020B0502040204020203" pitchFamily="34" charset="-34"/>
              <a:cs typeface="Leelawadee" panose="020B0502040204020203" pitchFamily="34" charset="-34"/>
            </a:endParaRPr>
          </a:p>
          <a:p>
            <a:pPr algn="just"/>
            <a:r>
              <a:rPr lang="es-MX" sz="1500">
                <a:solidFill>
                  <a:srgbClr val="58595A"/>
                </a:solidFill>
                <a:latin typeface="Leelawadee" panose="020B0502040204020203" pitchFamily="34" charset="-34"/>
                <a:cs typeface="Leelawadee" panose="020B0502040204020203" pitchFamily="34" charset="-34"/>
              </a:rPr>
              <a:t>de los hogares ingresaron al país por el departamento de Norte de Santander</a:t>
            </a:r>
          </a:p>
          <a:p>
            <a:pPr algn="just"/>
            <a:endParaRPr lang="es-MX" sz="1500">
              <a:solidFill>
                <a:srgbClr val="58595A"/>
              </a:solidFill>
              <a:latin typeface="Leelawadee" panose="020B0502040204020203" pitchFamily="34" charset="-34"/>
              <a:cs typeface="Leelawadee" panose="020B0502040204020203" pitchFamily="34" charset="-34"/>
            </a:endParaRPr>
          </a:p>
          <a:p>
            <a:pPr algn="just"/>
            <a:endParaRPr lang="es-MX" sz="1500">
              <a:solidFill>
                <a:srgbClr val="58595A"/>
              </a:solidFill>
              <a:latin typeface="Leelawadee" panose="020B0502040204020203" pitchFamily="34" charset="-34"/>
              <a:cs typeface="Leelawadee" panose="020B0502040204020203" pitchFamily="34" charset="-34"/>
            </a:endParaRPr>
          </a:p>
          <a:p>
            <a:pPr algn="just"/>
            <a:r>
              <a:rPr lang="es-MX" sz="1500">
                <a:solidFill>
                  <a:srgbClr val="58595A"/>
                </a:solidFill>
                <a:latin typeface="Leelawadee" panose="020B0502040204020203" pitchFamily="34" charset="-34"/>
                <a:cs typeface="Leelawadee" panose="020B0502040204020203" pitchFamily="34" charset="-34"/>
              </a:rPr>
              <a:t>de los hogares utilizaron el bus como medio de transporte para ingresar al país. </a:t>
            </a:r>
          </a:p>
        </p:txBody>
      </p:sp>
      <p:sp>
        <p:nvSpPr>
          <p:cNvPr id="32" name="TextBox 31">
            <a:extLst>
              <a:ext uri="{FF2B5EF4-FFF2-40B4-BE49-F238E27FC236}">
                <a16:creationId xmlns:a16="http://schemas.microsoft.com/office/drawing/2014/main" id="{BA9DD295-DD90-E573-BF0A-40871CC301C1}"/>
              </a:ext>
            </a:extLst>
          </p:cNvPr>
          <p:cNvSpPr txBox="1"/>
          <p:nvPr/>
        </p:nvSpPr>
        <p:spPr>
          <a:xfrm>
            <a:off x="1427210" y="2586194"/>
            <a:ext cx="3428123" cy="1015663"/>
          </a:xfrm>
          <a:prstGeom prst="rect">
            <a:avLst/>
          </a:prstGeom>
          <a:noFill/>
        </p:spPr>
        <p:txBody>
          <a:bodyPr wrap="square">
            <a:spAutoFit/>
          </a:bodyPr>
          <a:lstStyle/>
          <a:p>
            <a:r>
              <a:rPr lang="es-MX" sz="1500">
                <a:solidFill>
                  <a:srgbClr val="58595A"/>
                </a:solidFill>
                <a:latin typeface="Leelawadee" panose="020B0502040204020203" pitchFamily="34" charset="-34"/>
                <a:cs typeface="Leelawadee" panose="020B0502040204020203" pitchFamily="34" charset="-34"/>
              </a:rPr>
              <a:t>de los hogares se vieron obligados a desplazarse dentro de Colombia en los últimos 3 años.  </a:t>
            </a:r>
          </a:p>
          <a:p>
            <a:endParaRPr lang="es-MX" sz="1500">
              <a:solidFill>
                <a:srgbClr val="58595A"/>
              </a:solidFill>
              <a:latin typeface="Leelawadee" panose="020B0502040204020203" pitchFamily="34" charset="-34"/>
              <a:cs typeface="Leelawadee" panose="020B0502040204020203" pitchFamily="34" charset="-34"/>
            </a:endParaRPr>
          </a:p>
        </p:txBody>
      </p:sp>
      <p:sp>
        <p:nvSpPr>
          <p:cNvPr id="2" name="TextBox 23">
            <a:extLst>
              <a:ext uri="{FF2B5EF4-FFF2-40B4-BE49-F238E27FC236}">
                <a16:creationId xmlns:a16="http://schemas.microsoft.com/office/drawing/2014/main" id="{B0BB509F-43F0-BBE5-694D-38904E2CFD47}"/>
              </a:ext>
            </a:extLst>
          </p:cNvPr>
          <p:cNvSpPr txBox="1"/>
          <p:nvPr/>
        </p:nvSpPr>
        <p:spPr>
          <a:xfrm>
            <a:off x="558180" y="2574051"/>
            <a:ext cx="919650" cy="519975"/>
          </a:xfrm>
          <a:prstGeom prst="rect">
            <a:avLst/>
          </a:prstGeom>
          <a:noFill/>
        </p:spPr>
        <p:txBody>
          <a:bodyPr wrap="square">
            <a:spAutoFit/>
          </a:bodyPr>
          <a:lstStyle/>
          <a:p>
            <a:r>
              <a:rPr lang="fr-FR" sz="2800" b="1">
                <a:solidFill>
                  <a:schemeClr val="bg1"/>
                </a:solidFill>
                <a:latin typeface="Leelawadee" panose="020B0502040204020203" pitchFamily="34" charset="-34"/>
                <a:cs typeface="Leelawadee" panose="020B0502040204020203" pitchFamily="34" charset="-34"/>
              </a:rPr>
              <a:t>11%</a:t>
            </a:r>
          </a:p>
        </p:txBody>
      </p:sp>
      <p:sp>
        <p:nvSpPr>
          <p:cNvPr id="4" name="TextBox 24">
            <a:extLst>
              <a:ext uri="{FF2B5EF4-FFF2-40B4-BE49-F238E27FC236}">
                <a16:creationId xmlns:a16="http://schemas.microsoft.com/office/drawing/2014/main" id="{8A765B53-8709-4E9F-6B8E-776FA23C4998}"/>
              </a:ext>
            </a:extLst>
          </p:cNvPr>
          <p:cNvSpPr txBox="1"/>
          <p:nvPr/>
        </p:nvSpPr>
        <p:spPr>
          <a:xfrm>
            <a:off x="560385" y="3580470"/>
            <a:ext cx="919650" cy="519975"/>
          </a:xfrm>
          <a:prstGeom prst="rect">
            <a:avLst/>
          </a:prstGeom>
          <a:noFill/>
        </p:spPr>
        <p:txBody>
          <a:bodyPr wrap="square">
            <a:spAutoFit/>
          </a:bodyPr>
          <a:lstStyle/>
          <a:p>
            <a:r>
              <a:rPr lang="fr-FR" sz="2800" b="1">
                <a:solidFill>
                  <a:schemeClr val="bg1"/>
                </a:solidFill>
                <a:latin typeface="Leelawadee" panose="020B0502040204020203" pitchFamily="34" charset="-34"/>
                <a:cs typeface="Leelawadee" panose="020B0502040204020203" pitchFamily="34" charset="-34"/>
              </a:rPr>
              <a:t>62%</a:t>
            </a:r>
          </a:p>
        </p:txBody>
      </p:sp>
      <p:sp>
        <p:nvSpPr>
          <p:cNvPr id="9" name="TextBox 86">
            <a:extLst>
              <a:ext uri="{FF2B5EF4-FFF2-40B4-BE49-F238E27FC236}">
                <a16:creationId xmlns:a16="http://schemas.microsoft.com/office/drawing/2014/main" id="{3C524C22-5BFA-268C-3B11-ADBFBE552331}"/>
              </a:ext>
            </a:extLst>
          </p:cNvPr>
          <p:cNvSpPr txBox="1"/>
          <p:nvPr/>
        </p:nvSpPr>
        <p:spPr>
          <a:xfrm>
            <a:off x="6489455" y="3269448"/>
            <a:ext cx="4928904" cy="830997"/>
          </a:xfrm>
          <a:prstGeom prst="rect">
            <a:avLst/>
          </a:prstGeom>
          <a:noFill/>
        </p:spPr>
        <p:txBody>
          <a:bodyPr wrap="square">
            <a:spAutoFit/>
          </a:bodyPr>
          <a:lstStyle/>
          <a:p>
            <a:r>
              <a:rPr lang="es-MX" sz="1500">
                <a:solidFill>
                  <a:srgbClr val="58595A"/>
                </a:solidFill>
                <a:latin typeface="Leelawadee" panose="020B0502040204020203" pitchFamily="34" charset="-34"/>
                <a:cs typeface="Leelawadee" panose="020B0502040204020203" pitchFamily="34" charset="-34"/>
              </a:rPr>
              <a:t>de los hogares reportaron encontrarse habitando en el mismo municipio en los 12 meses previos a la encuesta. </a:t>
            </a:r>
          </a:p>
          <a:p>
            <a:endParaRPr lang="es-MX" sz="1600">
              <a:solidFill>
                <a:srgbClr val="58595A"/>
              </a:solidFill>
              <a:latin typeface="Leelawadee" panose="020B0502040204020203" pitchFamily="34" charset="-34"/>
              <a:cs typeface="Leelawadee" panose="020B0502040204020203" pitchFamily="34" charset="-34"/>
            </a:endParaRPr>
          </a:p>
        </p:txBody>
      </p:sp>
      <p:sp>
        <p:nvSpPr>
          <p:cNvPr id="11" name="CuadroTexto 10">
            <a:extLst>
              <a:ext uri="{FF2B5EF4-FFF2-40B4-BE49-F238E27FC236}">
                <a16:creationId xmlns:a16="http://schemas.microsoft.com/office/drawing/2014/main" id="{9CFE9DE7-95D6-F2F5-10C5-7154ECCF582E}"/>
              </a:ext>
            </a:extLst>
          </p:cNvPr>
          <p:cNvSpPr txBox="1"/>
          <p:nvPr/>
        </p:nvSpPr>
        <p:spPr>
          <a:xfrm>
            <a:off x="6489455" y="4222966"/>
            <a:ext cx="5387000" cy="1246495"/>
          </a:xfrm>
          <a:prstGeom prst="rect">
            <a:avLst/>
          </a:prstGeom>
          <a:noFill/>
        </p:spPr>
        <p:txBody>
          <a:bodyPr wrap="square">
            <a:spAutoFit/>
          </a:bodyPr>
          <a:lstStyle/>
          <a:p>
            <a:r>
              <a:rPr lang="es-MX" sz="1500">
                <a:solidFill>
                  <a:srgbClr val="58595A"/>
                </a:solidFill>
                <a:latin typeface="Leelawadee" panose="020B0502040204020203" pitchFamily="34" charset="-34"/>
                <a:cs typeface="Leelawadee" panose="020B0502040204020203" pitchFamily="34" charset="-34"/>
              </a:rPr>
              <a:t>de los hogares reportó no tener intención de moverse  del lugar de realización de la encuesta en el mes siguiente a la recolección de los datos. El 5% mencionó tener la intención de retornar a Venezuela. </a:t>
            </a:r>
          </a:p>
          <a:p>
            <a:endParaRPr lang="es-MX" sz="1500">
              <a:solidFill>
                <a:srgbClr val="58595A"/>
              </a:solidFill>
              <a:latin typeface="Leelawadee" panose="020B0502040204020203" pitchFamily="34" charset="-34"/>
              <a:cs typeface="Leelawadee" panose="020B0502040204020203" pitchFamily="34" charset="-34"/>
            </a:endParaRPr>
          </a:p>
        </p:txBody>
      </p:sp>
      <p:sp>
        <p:nvSpPr>
          <p:cNvPr id="13" name="TextBox 23">
            <a:extLst>
              <a:ext uri="{FF2B5EF4-FFF2-40B4-BE49-F238E27FC236}">
                <a16:creationId xmlns:a16="http://schemas.microsoft.com/office/drawing/2014/main" id="{3EE33DAF-C937-62BF-D4FE-A6DDDEA1B7E8}"/>
              </a:ext>
            </a:extLst>
          </p:cNvPr>
          <p:cNvSpPr txBox="1"/>
          <p:nvPr/>
        </p:nvSpPr>
        <p:spPr>
          <a:xfrm>
            <a:off x="5547488" y="3269448"/>
            <a:ext cx="919650" cy="519975"/>
          </a:xfrm>
          <a:prstGeom prst="rect">
            <a:avLst/>
          </a:prstGeom>
          <a:noFill/>
        </p:spPr>
        <p:txBody>
          <a:bodyPr wrap="square">
            <a:spAutoFit/>
          </a:bodyPr>
          <a:lstStyle/>
          <a:p>
            <a:r>
              <a:rPr lang="fr-FR" sz="2800" b="1">
                <a:solidFill>
                  <a:srgbClr val="EE5859"/>
                </a:solidFill>
                <a:latin typeface="Leelawadee" panose="020B0502040204020203" pitchFamily="34" charset="-34"/>
                <a:cs typeface="Leelawadee" panose="020B0502040204020203" pitchFamily="34" charset="-34"/>
              </a:rPr>
              <a:t>88%</a:t>
            </a:r>
          </a:p>
        </p:txBody>
      </p:sp>
      <p:sp>
        <p:nvSpPr>
          <p:cNvPr id="15" name="TextBox 23">
            <a:extLst>
              <a:ext uri="{FF2B5EF4-FFF2-40B4-BE49-F238E27FC236}">
                <a16:creationId xmlns:a16="http://schemas.microsoft.com/office/drawing/2014/main" id="{FE50B2F6-B4A0-52B4-68B5-7AF8D1BF0DF8}"/>
              </a:ext>
            </a:extLst>
          </p:cNvPr>
          <p:cNvSpPr txBox="1"/>
          <p:nvPr/>
        </p:nvSpPr>
        <p:spPr>
          <a:xfrm>
            <a:off x="5547488" y="4222966"/>
            <a:ext cx="919650" cy="519975"/>
          </a:xfrm>
          <a:prstGeom prst="rect">
            <a:avLst/>
          </a:prstGeom>
          <a:noFill/>
        </p:spPr>
        <p:txBody>
          <a:bodyPr wrap="square">
            <a:spAutoFit/>
          </a:bodyPr>
          <a:lstStyle/>
          <a:p>
            <a:r>
              <a:rPr lang="fr-FR" sz="2800" b="1">
                <a:solidFill>
                  <a:srgbClr val="EE5859"/>
                </a:solidFill>
                <a:latin typeface="Leelawadee" panose="020B0502040204020203" pitchFamily="34" charset="-34"/>
                <a:cs typeface="Leelawadee" panose="020B0502040204020203" pitchFamily="34" charset="-34"/>
              </a:rPr>
              <a:t>85%</a:t>
            </a:r>
          </a:p>
        </p:txBody>
      </p:sp>
      <p:sp>
        <p:nvSpPr>
          <p:cNvPr id="5" name="TextBox 24">
            <a:extLst>
              <a:ext uri="{FF2B5EF4-FFF2-40B4-BE49-F238E27FC236}">
                <a16:creationId xmlns:a16="http://schemas.microsoft.com/office/drawing/2014/main" id="{1DBC93EF-F63D-BA24-FCCD-A7BFC7F2D145}"/>
              </a:ext>
            </a:extLst>
          </p:cNvPr>
          <p:cNvSpPr txBox="1"/>
          <p:nvPr/>
        </p:nvSpPr>
        <p:spPr>
          <a:xfrm>
            <a:off x="558180" y="4491509"/>
            <a:ext cx="919650" cy="523220"/>
          </a:xfrm>
          <a:prstGeom prst="rect">
            <a:avLst/>
          </a:prstGeom>
          <a:noFill/>
        </p:spPr>
        <p:txBody>
          <a:bodyPr wrap="square">
            <a:spAutoFit/>
          </a:bodyPr>
          <a:lstStyle/>
          <a:p>
            <a:r>
              <a:rPr lang="fr-FR" sz="2800" b="1">
                <a:solidFill>
                  <a:schemeClr val="bg1"/>
                </a:solidFill>
                <a:latin typeface="Leelawadee" panose="020B0502040204020203" pitchFamily="34" charset="-34"/>
                <a:cs typeface="Leelawadee" panose="020B0502040204020203" pitchFamily="34" charset="-34"/>
              </a:rPr>
              <a:t>53%</a:t>
            </a:r>
          </a:p>
        </p:txBody>
      </p:sp>
      <p:sp>
        <p:nvSpPr>
          <p:cNvPr id="10" name="TextBox 24">
            <a:extLst>
              <a:ext uri="{FF2B5EF4-FFF2-40B4-BE49-F238E27FC236}">
                <a16:creationId xmlns:a16="http://schemas.microsoft.com/office/drawing/2014/main" id="{839CD2C3-A5C6-5E8E-84C9-A73AE741198D}"/>
              </a:ext>
            </a:extLst>
          </p:cNvPr>
          <p:cNvSpPr txBox="1"/>
          <p:nvPr/>
        </p:nvSpPr>
        <p:spPr>
          <a:xfrm>
            <a:off x="558180" y="5636203"/>
            <a:ext cx="919650" cy="523220"/>
          </a:xfrm>
          <a:prstGeom prst="rect">
            <a:avLst/>
          </a:prstGeom>
          <a:noFill/>
        </p:spPr>
        <p:txBody>
          <a:bodyPr wrap="square">
            <a:spAutoFit/>
          </a:bodyPr>
          <a:lstStyle/>
          <a:p>
            <a:r>
              <a:rPr lang="fr-FR" sz="2800" b="1">
                <a:solidFill>
                  <a:schemeClr val="bg1"/>
                </a:solidFill>
                <a:latin typeface="Leelawadee" panose="020B0502040204020203" pitchFamily="34" charset="-34"/>
                <a:cs typeface="Leelawadee" panose="020B0502040204020203" pitchFamily="34" charset="-34"/>
              </a:rPr>
              <a:t>67%</a:t>
            </a:r>
          </a:p>
        </p:txBody>
      </p:sp>
      <p:graphicFrame>
        <p:nvGraphicFramePr>
          <p:cNvPr id="3" name="Gráfico 2">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1291427123"/>
              </p:ext>
            </p:extLst>
          </p:nvPr>
        </p:nvGraphicFramePr>
        <p:xfrm>
          <a:off x="5432130" y="866175"/>
          <a:ext cx="5986229" cy="2280752"/>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a:extLst>
              <a:ext uri="{FF2B5EF4-FFF2-40B4-BE49-F238E27FC236}">
                <a16:creationId xmlns:a16="http://schemas.microsoft.com/office/drawing/2014/main" id="{10A0601B-DE32-3699-F293-D3999ADFCBF0}"/>
              </a:ext>
            </a:extLst>
          </p:cNvPr>
          <p:cNvSpPr txBox="1"/>
          <p:nvPr/>
        </p:nvSpPr>
        <p:spPr>
          <a:xfrm>
            <a:off x="5520132" y="5469461"/>
            <a:ext cx="6328967" cy="1015663"/>
          </a:xfrm>
          <a:prstGeom prst="rect">
            <a:avLst/>
          </a:prstGeom>
          <a:noFill/>
        </p:spPr>
        <p:txBody>
          <a:bodyPr wrap="square">
            <a:spAutoFit/>
          </a:bodyPr>
          <a:lstStyle/>
          <a:p>
            <a:r>
              <a:rPr lang="es-MX" sz="1500">
                <a:solidFill>
                  <a:srgbClr val="58595A"/>
                </a:solidFill>
                <a:latin typeface="Leelawadee" panose="020B0502040204020203" pitchFamily="34" charset="-34"/>
                <a:cs typeface="Leelawadee" panose="020B0502040204020203" pitchFamily="34" charset="-34"/>
              </a:rPr>
              <a:t>Entre las razones principales para retornar se encuentran:</a:t>
            </a:r>
          </a:p>
          <a:p>
            <a:pPr marL="285750" indent="-285750">
              <a:buFont typeface="Arial" panose="020B0604020202020204" pitchFamily="34" charset="0"/>
              <a:buChar char="•"/>
            </a:pPr>
            <a:r>
              <a:rPr lang="es-MX" sz="1500">
                <a:solidFill>
                  <a:srgbClr val="58595A"/>
                </a:solidFill>
                <a:latin typeface="Leelawadee" panose="020B0502040204020203" pitchFamily="34" charset="-34"/>
                <a:cs typeface="Leelawadee" panose="020B0502040204020203" pitchFamily="34" charset="-34"/>
              </a:rPr>
              <a:t>El aumento en los precios de bienes y servicios para abastecer las necesidades básicas (33%).</a:t>
            </a:r>
          </a:p>
          <a:p>
            <a:pPr marL="285750" indent="-285750">
              <a:buFont typeface="Arial" panose="020B0604020202020204" pitchFamily="34" charset="0"/>
              <a:buChar char="•"/>
            </a:pPr>
            <a:r>
              <a:rPr lang="es-MX" sz="1500">
                <a:solidFill>
                  <a:srgbClr val="58595A"/>
                </a:solidFill>
                <a:latin typeface="Leelawadee" panose="020B0502040204020203" pitchFamily="34" charset="-34"/>
                <a:cs typeface="Leelawadee" panose="020B0502040204020203" pitchFamily="34" charset="-34"/>
              </a:rPr>
              <a:t>Falta de acceso o acceso reducido a ingresos en Colombia (33%).</a:t>
            </a:r>
          </a:p>
        </p:txBody>
      </p:sp>
    </p:spTree>
    <p:extLst>
      <p:ext uri="{BB962C8B-B14F-4D97-AF65-F5344CB8AC3E}">
        <p14:creationId xmlns:p14="http://schemas.microsoft.com/office/powerpoint/2010/main" val="1083731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F322CE8E-3616-0CBE-E74E-91052F526773}"/>
              </a:ext>
            </a:extLst>
          </p:cNvPr>
          <p:cNvSpPr txBox="1">
            <a:spLocks/>
          </p:cNvSpPr>
          <p:nvPr/>
        </p:nvSpPr>
        <p:spPr>
          <a:xfrm>
            <a:off x="319632" y="626656"/>
            <a:ext cx="4871590" cy="11935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tx1">
                    <a:lumMod val="85000"/>
                    <a:lumOff val="15000"/>
                  </a:schemeClr>
                </a:solidFill>
                <a:latin typeface="Franklin Gothic Demi" panose="020B0703020102020204" pitchFamily="34" charset="0"/>
                <a:ea typeface="+mj-ea"/>
                <a:cs typeface="+mj-cs"/>
              </a:defRPr>
            </a:lvl1pPr>
          </a:lstStyle>
          <a:p>
            <a:r>
              <a:rPr lang="es-CO" sz="3200" dirty="0"/>
              <a:t>ÍNDICE DE NECESIDADES MULTISECTORIALES (MSNI)</a:t>
            </a:r>
          </a:p>
        </p:txBody>
      </p:sp>
      <p:sp>
        <p:nvSpPr>
          <p:cNvPr id="7" name="Subtitle 11">
            <a:extLst>
              <a:ext uri="{FF2B5EF4-FFF2-40B4-BE49-F238E27FC236}">
                <a16:creationId xmlns:a16="http://schemas.microsoft.com/office/drawing/2014/main" id="{7460AED2-D8D1-AFFD-BC3D-F3852E0242D7}"/>
              </a:ext>
            </a:extLst>
          </p:cNvPr>
          <p:cNvSpPr txBox="1">
            <a:spLocks/>
          </p:cNvSpPr>
          <p:nvPr/>
        </p:nvSpPr>
        <p:spPr>
          <a:xfrm>
            <a:off x="1522606" y="2481951"/>
            <a:ext cx="3668616" cy="1520209"/>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500"/>
              </a:spcBef>
              <a:buFont typeface="Arial" panose="020B0604020202020204" pitchFamily="34" charset="0"/>
              <a:buChar char="•"/>
              <a:defRPr sz="1600" b="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es-MX" sz="1400">
                <a:solidFill>
                  <a:srgbClr val="58595A"/>
                </a:solidFill>
              </a:rPr>
              <a:t>De los hogares reportaron tener al menos una necesidad no cubierta. </a:t>
            </a:r>
          </a:p>
          <a:p>
            <a:pPr marL="0" indent="0">
              <a:buNone/>
            </a:pPr>
            <a:endParaRPr lang="es-MX" sz="1400">
              <a:solidFill>
                <a:srgbClr val="58595A"/>
              </a:solidFill>
            </a:endParaRPr>
          </a:p>
          <a:p>
            <a:pPr marL="0" indent="0">
              <a:buNone/>
            </a:pPr>
            <a:endParaRPr lang="es-MX" sz="1400"/>
          </a:p>
          <a:p>
            <a:endParaRPr lang="es-MX" sz="1400"/>
          </a:p>
        </p:txBody>
      </p:sp>
      <p:sp>
        <p:nvSpPr>
          <p:cNvPr id="10" name="TextBox 23">
            <a:extLst>
              <a:ext uri="{FF2B5EF4-FFF2-40B4-BE49-F238E27FC236}">
                <a16:creationId xmlns:a16="http://schemas.microsoft.com/office/drawing/2014/main" id="{46217686-B78A-3AA7-CE7B-5F2243435A3D}"/>
              </a:ext>
            </a:extLst>
          </p:cNvPr>
          <p:cNvSpPr txBox="1"/>
          <p:nvPr/>
        </p:nvSpPr>
        <p:spPr>
          <a:xfrm>
            <a:off x="602956" y="2452775"/>
            <a:ext cx="919650" cy="519975"/>
          </a:xfrm>
          <a:prstGeom prst="rect">
            <a:avLst/>
          </a:prstGeom>
          <a:noFill/>
        </p:spPr>
        <p:txBody>
          <a:bodyPr wrap="square">
            <a:spAutoFit/>
          </a:bodyPr>
          <a:lstStyle/>
          <a:p>
            <a:r>
              <a:rPr lang="fr-FR" sz="2800" b="1">
                <a:solidFill>
                  <a:schemeClr val="bg1"/>
                </a:solidFill>
                <a:latin typeface="Leelawadee" panose="020B0502040204020203" pitchFamily="34" charset="-34"/>
                <a:cs typeface="Leelawadee" panose="020B0502040204020203" pitchFamily="34" charset="-34"/>
              </a:rPr>
              <a:t>75%</a:t>
            </a:r>
          </a:p>
        </p:txBody>
      </p:sp>
      <p:sp>
        <p:nvSpPr>
          <p:cNvPr id="37" name="CuadroTexto 36">
            <a:extLst>
              <a:ext uri="{FF2B5EF4-FFF2-40B4-BE49-F238E27FC236}">
                <a16:creationId xmlns:a16="http://schemas.microsoft.com/office/drawing/2014/main" id="{CC26CF28-A47C-BDFB-CC0F-6960F3733091}"/>
              </a:ext>
            </a:extLst>
          </p:cNvPr>
          <p:cNvSpPr txBox="1"/>
          <p:nvPr/>
        </p:nvSpPr>
        <p:spPr>
          <a:xfrm>
            <a:off x="779310" y="3492265"/>
            <a:ext cx="3952233" cy="584775"/>
          </a:xfrm>
          <a:prstGeom prst="rect">
            <a:avLst/>
          </a:prstGeom>
          <a:noFill/>
        </p:spPr>
        <p:txBody>
          <a:bodyPr wrap="square" rtlCol="0">
            <a:spAutoFit/>
          </a:bodyPr>
          <a:lstStyle/>
          <a:p>
            <a:pPr algn="ctr"/>
            <a:r>
              <a:rPr lang="es-MX" sz="1600" b="1">
                <a:solidFill>
                  <a:srgbClr val="58595A"/>
                </a:solidFill>
                <a:latin typeface="Franklin Gothic Book" panose="020B0503020102020204" pitchFamily="34" charset="0"/>
              </a:rPr>
              <a:t>% de hogares por nivel de severidad del MSNI</a:t>
            </a:r>
            <a:endParaRPr lang="es-CO" sz="1600" b="1">
              <a:solidFill>
                <a:srgbClr val="58595A"/>
              </a:solidFill>
              <a:latin typeface="Franklin Gothic Book" panose="020B0503020102020204" pitchFamily="34" charset="0"/>
            </a:endParaRPr>
          </a:p>
        </p:txBody>
      </p:sp>
      <p:graphicFrame>
        <p:nvGraphicFramePr>
          <p:cNvPr id="13" name="Gráfico 12">
            <a:extLst>
              <a:ext uri="{FF2B5EF4-FFF2-40B4-BE49-F238E27FC236}">
                <a16:creationId xmlns:a16="http://schemas.microsoft.com/office/drawing/2014/main" id="{FC60AF77-DEA0-421C-883C-39A46BD52559}"/>
              </a:ext>
            </a:extLst>
          </p:cNvPr>
          <p:cNvGraphicFramePr>
            <a:graphicFrameLocks/>
          </p:cNvGraphicFramePr>
          <p:nvPr/>
        </p:nvGraphicFramePr>
        <p:xfrm>
          <a:off x="483923" y="4115534"/>
          <a:ext cx="4386459" cy="1332365"/>
        </p:xfrm>
        <a:graphic>
          <a:graphicData uri="http://schemas.openxmlformats.org/drawingml/2006/chart">
            <c:chart xmlns:c="http://schemas.openxmlformats.org/drawingml/2006/chart" xmlns:r="http://schemas.openxmlformats.org/officeDocument/2006/relationships" r:id="rId3"/>
          </a:graphicData>
        </a:graphic>
      </p:graphicFrame>
      <p:pic>
        <p:nvPicPr>
          <p:cNvPr id="3" name="Imagen 2" descr="Mapa&#10;&#10;Descripción generada automáticamente">
            <a:extLst>
              <a:ext uri="{FF2B5EF4-FFF2-40B4-BE49-F238E27FC236}">
                <a16:creationId xmlns:a16="http://schemas.microsoft.com/office/drawing/2014/main" id="{997EBC55-D3F8-5BC1-8F49-1B4A9D34B2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8219" y="128016"/>
            <a:ext cx="6123639" cy="6033995"/>
          </a:xfrm>
          <a:prstGeom prst="rect">
            <a:avLst/>
          </a:prstGeom>
        </p:spPr>
      </p:pic>
      <p:pic>
        <p:nvPicPr>
          <p:cNvPr id="8" name="Imagen 7">
            <a:extLst>
              <a:ext uri="{FF2B5EF4-FFF2-40B4-BE49-F238E27FC236}">
                <a16:creationId xmlns:a16="http://schemas.microsoft.com/office/drawing/2014/main" id="{8D1D6095-914A-C978-A8BB-959AC41220D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0714"/>
          <a:stretch/>
        </p:blipFill>
        <p:spPr>
          <a:xfrm>
            <a:off x="5567255" y="6287382"/>
            <a:ext cx="6035518" cy="123073"/>
          </a:xfrm>
          <a:prstGeom prst="rect">
            <a:avLst/>
          </a:prstGeom>
        </p:spPr>
      </p:pic>
      <p:pic>
        <p:nvPicPr>
          <p:cNvPr id="9" name="Imagen 8">
            <a:extLst>
              <a:ext uri="{FF2B5EF4-FFF2-40B4-BE49-F238E27FC236}">
                <a16:creationId xmlns:a16="http://schemas.microsoft.com/office/drawing/2014/main" id="{E8BD31DF-A8DD-6BBE-E3BD-1007752ECE8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2049"/>
          <a:stretch/>
        </p:blipFill>
        <p:spPr>
          <a:xfrm>
            <a:off x="5567255" y="6533181"/>
            <a:ext cx="6036748" cy="123098"/>
          </a:xfrm>
          <a:prstGeom prst="rect">
            <a:avLst/>
          </a:prstGeom>
        </p:spPr>
      </p:pic>
    </p:spTree>
    <p:extLst>
      <p:ext uri="{BB962C8B-B14F-4D97-AF65-F5344CB8AC3E}">
        <p14:creationId xmlns:p14="http://schemas.microsoft.com/office/powerpoint/2010/main" val="3022820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1">
            <a:extLst>
              <a:ext uri="{FF2B5EF4-FFF2-40B4-BE49-F238E27FC236}">
                <a16:creationId xmlns:a16="http://schemas.microsoft.com/office/drawing/2014/main" id="{402EFF59-6912-B1FF-220A-8904115476A6}"/>
              </a:ext>
            </a:extLst>
          </p:cNvPr>
          <p:cNvSpPr txBox="1">
            <a:spLocks/>
          </p:cNvSpPr>
          <p:nvPr/>
        </p:nvSpPr>
        <p:spPr>
          <a:xfrm>
            <a:off x="624271" y="2623673"/>
            <a:ext cx="4242020" cy="109068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lnSpc>
                <a:spcPct val="90000"/>
              </a:lnSpc>
              <a:spcBef>
                <a:spcPts val="500"/>
              </a:spcBef>
              <a:buFont typeface="Arial" panose="020B0604020202020204" pitchFamily="34" charset="0"/>
              <a:buChar char="•"/>
              <a:defRPr sz="1600" b="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just">
              <a:buNone/>
            </a:pPr>
            <a:r>
              <a:rPr lang="es-MX" sz="1600" dirty="0">
                <a:solidFill>
                  <a:srgbClr val="585757"/>
                </a:solidFill>
              </a:rPr>
              <a:t>D</a:t>
            </a:r>
            <a:r>
              <a:rPr lang="es-MX" sz="1600" b="0" i="0" u="none" strike="noStrike" baseline="0" dirty="0">
                <a:solidFill>
                  <a:srgbClr val="585757"/>
                </a:solidFill>
              </a:rPr>
              <a:t>e los hogares de Población refugiada y migrante venezolana que reportaron tener necesidades multisectoriales no cubiertas, el </a:t>
            </a:r>
            <a:r>
              <a:rPr lang="es-MX" sz="1600" b="1" i="0" u="none" strike="noStrike" baseline="0" dirty="0">
                <a:solidFill>
                  <a:srgbClr val="EE5859"/>
                </a:solidFill>
              </a:rPr>
              <a:t>91% </a:t>
            </a:r>
            <a:r>
              <a:rPr lang="es-MX" sz="1600" b="0" i="0" u="none" strike="noStrike" baseline="0" dirty="0">
                <a:solidFill>
                  <a:srgbClr val="585757"/>
                </a:solidFill>
              </a:rPr>
              <a:t>reportó tener  al menos una </a:t>
            </a:r>
            <a:r>
              <a:rPr lang="es-CO" sz="1600" b="0" i="0" u="none" strike="noStrike" baseline="0" dirty="0">
                <a:solidFill>
                  <a:srgbClr val="585757"/>
                </a:solidFill>
              </a:rPr>
              <a:t>vulnerabilidad prexistente*.</a:t>
            </a:r>
            <a:endParaRPr lang="es-MX" sz="1600" dirty="0">
              <a:solidFill>
                <a:srgbClr val="58595A"/>
              </a:solidFill>
            </a:endParaRPr>
          </a:p>
          <a:p>
            <a:pPr marL="0" indent="0">
              <a:buNone/>
            </a:pPr>
            <a:endParaRPr lang="es-MX" sz="1500" dirty="0"/>
          </a:p>
          <a:p>
            <a:endParaRPr lang="es-MX" sz="1400" dirty="0"/>
          </a:p>
        </p:txBody>
      </p:sp>
      <p:sp>
        <p:nvSpPr>
          <p:cNvPr id="17" name="Título 16">
            <a:extLst>
              <a:ext uri="{FF2B5EF4-FFF2-40B4-BE49-F238E27FC236}">
                <a16:creationId xmlns:a16="http://schemas.microsoft.com/office/drawing/2014/main" id="{F6493362-D4C5-9C69-AE2A-015C3B698984}"/>
              </a:ext>
            </a:extLst>
          </p:cNvPr>
          <p:cNvSpPr>
            <a:spLocks noGrp="1"/>
          </p:cNvSpPr>
          <p:nvPr>
            <p:ph type="ctrTitle"/>
          </p:nvPr>
        </p:nvSpPr>
        <p:spPr>
          <a:xfrm>
            <a:off x="564931" y="850591"/>
            <a:ext cx="4301359" cy="1093824"/>
          </a:xfrm>
        </p:spPr>
        <p:txBody>
          <a:bodyPr/>
          <a:lstStyle/>
          <a:p>
            <a:r>
              <a:rPr lang="es-CO"/>
              <a:t>INTERRELACIÓN DE NECESIDADES</a:t>
            </a:r>
          </a:p>
        </p:txBody>
      </p:sp>
      <p:pic>
        <p:nvPicPr>
          <p:cNvPr id="20" name="Imagen 19">
            <a:extLst>
              <a:ext uri="{FF2B5EF4-FFF2-40B4-BE49-F238E27FC236}">
                <a16:creationId xmlns:a16="http://schemas.microsoft.com/office/drawing/2014/main" id="{5D07FC36-903B-F031-44B0-C892F473287F}"/>
              </a:ext>
            </a:extLst>
          </p:cNvPr>
          <p:cNvPicPr>
            <a:picLocks noChangeAspect="1"/>
          </p:cNvPicPr>
          <p:nvPr/>
        </p:nvPicPr>
        <p:blipFill>
          <a:blip r:embed="rId3"/>
          <a:stretch>
            <a:fillRect/>
          </a:stretch>
        </p:blipFill>
        <p:spPr>
          <a:xfrm>
            <a:off x="5380892" y="1542334"/>
            <a:ext cx="6246177" cy="3773332"/>
          </a:xfrm>
          <a:prstGeom prst="rect">
            <a:avLst/>
          </a:prstGeom>
        </p:spPr>
      </p:pic>
      <p:sp>
        <p:nvSpPr>
          <p:cNvPr id="22" name="CuadroTexto 21">
            <a:extLst>
              <a:ext uri="{FF2B5EF4-FFF2-40B4-BE49-F238E27FC236}">
                <a16:creationId xmlns:a16="http://schemas.microsoft.com/office/drawing/2014/main" id="{EB51182F-6B04-6F81-1AA8-0CFEF6154A15}"/>
              </a:ext>
            </a:extLst>
          </p:cNvPr>
          <p:cNvSpPr txBox="1"/>
          <p:nvPr/>
        </p:nvSpPr>
        <p:spPr>
          <a:xfrm>
            <a:off x="5271683" y="5633306"/>
            <a:ext cx="6647048" cy="954107"/>
          </a:xfrm>
          <a:prstGeom prst="rect">
            <a:avLst/>
          </a:prstGeom>
          <a:noFill/>
        </p:spPr>
        <p:txBody>
          <a:bodyPr wrap="square">
            <a:spAutoFit/>
          </a:bodyPr>
          <a:lstStyle/>
          <a:p>
            <a:pPr algn="just"/>
            <a:r>
              <a:rPr lang="es-MX" sz="1400" b="0" i="0" u="none" strike="noStrike" baseline="0" dirty="0">
                <a:solidFill>
                  <a:srgbClr val="585757"/>
                </a:solidFill>
                <a:latin typeface="Leelawadee" panose="020B0502040204020203" pitchFamily="34" charset="-34"/>
                <a:cs typeface="Leelawadee" panose="020B0502040204020203" pitchFamily="34" charset="-34"/>
              </a:rPr>
              <a:t>La figura muestra las combinaciones más comunes de necesidades sectoriales no cubiertas entre los hogares que tienen necesidades multisectoriales (MSNI&gt;3). Cada hogar tiene un perfil de necesidades único por lo que los porcentajes no pueden sumar más de 100%.</a:t>
            </a:r>
            <a:endParaRPr lang="es-CO" sz="1400" dirty="0">
              <a:latin typeface="Leelawadee" panose="020B0502040204020203" pitchFamily="34" charset="-34"/>
              <a:cs typeface="Leelawadee" panose="020B0502040204020203" pitchFamily="34" charset="-34"/>
            </a:endParaRPr>
          </a:p>
        </p:txBody>
      </p:sp>
      <p:sp>
        <p:nvSpPr>
          <p:cNvPr id="23" name="CuadroTexto 22">
            <a:extLst>
              <a:ext uri="{FF2B5EF4-FFF2-40B4-BE49-F238E27FC236}">
                <a16:creationId xmlns:a16="http://schemas.microsoft.com/office/drawing/2014/main" id="{D42E6982-27CE-7189-9075-D21A0A2557A9}"/>
              </a:ext>
            </a:extLst>
          </p:cNvPr>
          <p:cNvSpPr txBox="1"/>
          <p:nvPr/>
        </p:nvSpPr>
        <p:spPr>
          <a:xfrm>
            <a:off x="5271682" y="558203"/>
            <a:ext cx="6782171" cy="584775"/>
          </a:xfrm>
          <a:prstGeom prst="rect">
            <a:avLst/>
          </a:prstGeom>
          <a:noFill/>
        </p:spPr>
        <p:txBody>
          <a:bodyPr wrap="square" rtlCol="0">
            <a:spAutoFit/>
          </a:bodyPr>
          <a:lstStyle/>
          <a:p>
            <a:r>
              <a:rPr lang="es-MX" sz="1600" b="1">
                <a:solidFill>
                  <a:srgbClr val="58595A"/>
                </a:solidFill>
                <a:latin typeface="Franklin Gothic Book" panose="020B0503020102020204" pitchFamily="34" charset="0"/>
              </a:rPr>
              <a:t>Combinaciones más comunes de LSG entre los hogares de Población refugiada y migrante con necesidades multisectoriales:</a:t>
            </a:r>
            <a:endParaRPr lang="es-CO" sz="1600" b="1">
              <a:solidFill>
                <a:srgbClr val="58595A"/>
              </a:solidFill>
              <a:latin typeface="Franklin Gothic Book" panose="020B0503020102020204" pitchFamily="34" charset="0"/>
            </a:endParaRPr>
          </a:p>
        </p:txBody>
      </p:sp>
      <p:sp>
        <p:nvSpPr>
          <p:cNvPr id="24" name="Subtitle 11">
            <a:extLst>
              <a:ext uri="{FF2B5EF4-FFF2-40B4-BE49-F238E27FC236}">
                <a16:creationId xmlns:a16="http://schemas.microsoft.com/office/drawing/2014/main" id="{4482329E-7BAD-B92D-9619-94393F6946BB}"/>
              </a:ext>
            </a:extLst>
          </p:cNvPr>
          <p:cNvSpPr txBox="1">
            <a:spLocks/>
          </p:cNvSpPr>
          <p:nvPr/>
        </p:nvSpPr>
        <p:spPr>
          <a:xfrm>
            <a:off x="470338" y="6587413"/>
            <a:ext cx="4635062" cy="270587"/>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500"/>
              </a:spcBef>
              <a:buFont typeface="Arial" panose="020B0604020202020204" pitchFamily="34" charset="0"/>
              <a:buChar char="•"/>
              <a:defRPr sz="1600" b="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just">
              <a:buNone/>
            </a:pPr>
            <a:r>
              <a:rPr lang="es-CO" sz="900" b="0" i="0" u="none" strike="noStrike" baseline="0" dirty="0">
                <a:solidFill>
                  <a:srgbClr val="585757"/>
                </a:solidFill>
              </a:rPr>
              <a:t>* Para más información acerca de vulnerabilidades prexistentes, ver la diapositiva 32 .</a:t>
            </a:r>
            <a:endParaRPr lang="es-MX" sz="900" dirty="0">
              <a:solidFill>
                <a:srgbClr val="58595A"/>
              </a:solidFill>
            </a:endParaRPr>
          </a:p>
          <a:p>
            <a:pPr marL="0" indent="0">
              <a:buNone/>
            </a:pPr>
            <a:endParaRPr lang="es-MX" sz="900" dirty="0"/>
          </a:p>
          <a:p>
            <a:endParaRPr lang="es-MX" sz="900" dirty="0"/>
          </a:p>
        </p:txBody>
      </p:sp>
      <p:graphicFrame>
        <p:nvGraphicFramePr>
          <p:cNvPr id="25" name="Tabla 25">
            <a:extLst>
              <a:ext uri="{FF2B5EF4-FFF2-40B4-BE49-F238E27FC236}">
                <a16:creationId xmlns:a16="http://schemas.microsoft.com/office/drawing/2014/main" id="{EB0B4805-1CB1-7899-1E3D-477F7D0F59C0}"/>
              </a:ext>
            </a:extLst>
          </p:cNvPr>
          <p:cNvGraphicFramePr>
            <a:graphicFrameLocks noGrp="1"/>
          </p:cNvGraphicFramePr>
          <p:nvPr/>
        </p:nvGraphicFramePr>
        <p:xfrm>
          <a:off x="624270" y="5025777"/>
          <a:ext cx="4182680" cy="778889"/>
        </p:xfrm>
        <a:graphic>
          <a:graphicData uri="http://schemas.openxmlformats.org/drawingml/2006/table">
            <a:tbl>
              <a:tblPr firstRow="1" bandRow="1">
                <a:tableStyleId>{1FECB4D8-DB02-4DC6-A0A2-4F2EBAE1DC90}</a:tableStyleId>
              </a:tblPr>
              <a:tblGrid>
                <a:gridCol w="522835">
                  <a:extLst>
                    <a:ext uri="{9D8B030D-6E8A-4147-A177-3AD203B41FA5}">
                      <a16:colId xmlns:a16="http://schemas.microsoft.com/office/drawing/2014/main" val="3851604204"/>
                    </a:ext>
                  </a:extLst>
                </a:gridCol>
                <a:gridCol w="522835">
                  <a:extLst>
                    <a:ext uri="{9D8B030D-6E8A-4147-A177-3AD203B41FA5}">
                      <a16:colId xmlns:a16="http://schemas.microsoft.com/office/drawing/2014/main" val="2511312251"/>
                    </a:ext>
                  </a:extLst>
                </a:gridCol>
                <a:gridCol w="522835">
                  <a:extLst>
                    <a:ext uri="{9D8B030D-6E8A-4147-A177-3AD203B41FA5}">
                      <a16:colId xmlns:a16="http://schemas.microsoft.com/office/drawing/2014/main" val="3691947395"/>
                    </a:ext>
                  </a:extLst>
                </a:gridCol>
                <a:gridCol w="522835">
                  <a:extLst>
                    <a:ext uri="{9D8B030D-6E8A-4147-A177-3AD203B41FA5}">
                      <a16:colId xmlns:a16="http://schemas.microsoft.com/office/drawing/2014/main" val="1578155629"/>
                    </a:ext>
                  </a:extLst>
                </a:gridCol>
                <a:gridCol w="522835">
                  <a:extLst>
                    <a:ext uri="{9D8B030D-6E8A-4147-A177-3AD203B41FA5}">
                      <a16:colId xmlns:a16="http://schemas.microsoft.com/office/drawing/2014/main" val="3227786747"/>
                    </a:ext>
                  </a:extLst>
                </a:gridCol>
                <a:gridCol w="522835">
                  <a:extLst>
                    <a:ext uri="{9D8B030D-6E8A-4147-A177-3AD203B41FA5}">
                      <a16:colId xmlns:a16="http://schemas.microsoft.com/office/drawing/2014/main" val="3080987871"/>
                    </a:ext>
                  </a:extLst>
                </a:gridCol>
                <a:gridCol w="522835">
                  <a:extLst>
                    <a:ext uri="{9D8B030D-6E8A-4147-A177-3AD203B41FA5}">
                      <a16:colId xmlns:a16="http://schemas.microsoft.com/office/drawing/2014/main" val="90412500"/>
                    </a:ext>
                  </a:extLst>
                </a:gridCol>
                <a:gridCol w="522835">
                  <a:extLst>
                    <a:ext uri="{9D8B030D-6E8A-4147-A177-3AD203B41FA5}">
                      <a16:colId xmlns:a16="http://schemas.microsoft.com/office/drawing/2014/main" val="4042605718"/>
                    </a:ext>
                  </a:extLst>
                </a:gridCol>
              </a:tblGrid>
              <a:tr h="313136">
                <a:tc>
                  <a:txBody>
                    <a:bodyPr/>
                    <a:lstStyle/>
                    <a:p>
                      <a:pPr algn="ctr"/>
                      <a:r>
                        <a:rPr lang="es-CO" sz="1600">
                          <a:latin typeface="Leelawadee" panose="020B0502040204020203" pitchFamily="34" charset="-34"/>
                          <a:cs typeface="Leelawadee" panose="020B0502040204020203" pitchFamily="34" charset="-34"/>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600">
                          <a:latin typeface="Leelawadee" panose="020B0502040204020203" pitchFamily="34" charset="-34"/>
                          <a:cs typeface="Leelawadee" panose="020B0502040204020203" pitchFamily="34" charset="-34"/>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600">
                          <a:latin typeface="Leelawadee" panose="020B0502040204020203" pitchFamily="34" charset="-34"/>
                          <a:cs typeface="Leelawadee" panose="020B0502040204020203" pitchFamily="34" charset="-34"/>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600">
                          <a:latin typeface="Leelawadee" panose="020B0502040204020203" pitchFamily="34" charset="-34"/>
                          <a:cs typeface="Leelawadee" panose="020B0502040204020203" pitchFamily="34" charset="-34"/>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600">
                          <a:latin typeface="Leelawadee" panose="020B0502040204020203" pitchFamily="34" charset="-34"/>
                          <a:cs typeface="Leelawadee" panose="020B0502040204020203" pitchFamily="34" charset="-34"/>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600">
                          <a:latin typeface="Leelawadee" panose="020B0502040204020203" pitchFamily="34" charset="-34"/>
                          <a:cs typeface="Leelawadee" panose="020B0502040204020203" pitchFamily="34" charset="-34"/>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600">
                          <a:latin typeface="Leelawadee" panose="020B0502040204020203" pitchFamily="34" charset="-34"/>
                          <a:cs typeface="Leelawadee" panose="020B0502040204020203" pitchFamily="34" charset="-34"/>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600">
                          <a:latin typeface="Leelawadee" panose="020B0502040204020203" pitchFamily="34" charset="-34"/>
                          <a:cs typeface="Leelawadee" panose="020B0502040204020203" pitchFamily="34" charset="-34"/>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6412229"/>
                  </a:ext>
                </a:extLst>
              </a:tr>
              <a:tr h="443609">
                <a:tc>
                  <a:txBody>
                    <a:bodyPr/>
                    <a:lstStyle/>
                    <a:p>
                      <a:r>
                        <a:rPr lang="es-CO" sz="1400">
                          <a:latin typeface="Leelawadee" panose="020B0502040204020203" pitchFamily="34" charset="-34"/>
                          <a:cs typeface="Leelawadee" panose="020B0502040204020203" pitchFamily="34" charset="-34"/>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CO" sz="1400">
                          <a:latin typeface="Leelawadee" panose="020B0502040204020203" pitchFamily="34" charset="-34"/>
                          <a:cs typeface="Leelawadee" panose="020B0502040204020203" pitchFamily="34" charset="-34"/>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ACAC"/>
                    </a:solidFill>
                  </a:tcPr>
                </a:tc>
                <a:tc>
                  <a:txBody>
                    <a:bodyPr/>
                    <a:lstStyle/>
                    <a:p>
                      <a:r>
                        <a:rPr lang="es-CO" sz="1400">
                          <a:latin typeface="Leelawadee" panose="020B0502040204020203" pitchFamily="34" charset="-34"/>
                          <a:cs typeface="Leelawadee" panose="020B0502040204020203" pitchFamily="34" charset="-34"/>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5D6"/>
                    </a:solidFill>
                  </a:tcPr>
                </a:tc>
                <a:tc>
                  <a:txBody>
                    <a:bodyPr/>
                    <a:lstStyle/>
                    <a:p>
                      <a:r>
                        <a:rPr lang="es-CO" sz="1400">
                          <a:latin typeface="Leelawadee" panose="020B0502040204020203" pitchFamily="34" charset="-34"/>
                          <a:cs typeface="Leelawadee" panose="020B0502040204020203" pitchFamily="34" charset="-34"/>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CO" sz="1400">
                          <a:latin typeface="Leelawadee" panose="020B0502040204020203" pitchFamily="34" charset="-34"/>
                          <a:cs typeface="Leelawadee" panose="020B0502040204020203" pitchFamily="34" charset="-34"/>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CO" sz="1400">
                          <a:latin typeface="Leelawadee" panose="020B0502040204020203" pitchFamily="34" charset="-34"/>
                          <a:cs typeface="Leelawadee" panose="020B0502040204020203" pitchFamily="34" charset="-34"/>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CO" sz="1400">
                          <a:latin typeface="Leelawadee" panose="020B0502040204020203" pitchFamily="34" charset="-34"/>
                          <a:cs typeface="Leelawadee" panose="020B0502040204020203" pitchFamily="34" charset="-34"/>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CO" sz="1400">
                          <a:latin typeface="Leelawadee" panose="020B0502040204020203" pitchFamily="34" charset="-34"/>
                          <a:cs typeface="Leelawadee" panose="020B0502040204020203" pitchFamily="34" charset="-34"/>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3380797"/>
                  </a:ext>
                </a:extLst>
              </a:tr>
            </a:tbl>
          </a:graphicData>
        </a:graphic>
      </p:graphicFrame>
      <p:sp>
        <p:nvSpPr>
          <p:cNvPr id="26" name="CuadroTexto 25">
            <a:extLst>
              <a:ext uri="{FF2B5EF4-FFF2-40B4-BE49-F238E27FC236}">
                <a16:creationId xmlns:a16="http://schemas.microsoft.com/office/drawing/2014/main" id="{FF18E84E-EBEE-FAA9-E0FA-612C4B5BDAF5}"/>
              </a:ext>
            </a:extLst>
          </p:cNvPr>
          <p:cNvSpPr txBox="1"/>
          <p:nvPr/>
        </p:nvSpPr>
        <p:spPr>
          <a:xfrm>
            <a:off x="564931" y="3978112"/>
            <a:ext cx="4301359" cy="830997"/>
          </a:xfrm>
          <a:prstGeom prst="rect">
            <a:avLst/>
          </a:prstGeom>
          <a:noFill/>
        </p:spPr>
        <p:txBody>
          <a:bodyPr wrap="square" rtlCol="0">
            <a:spAutoFit/>
          </a:bodyPr>
          <a:lstStyle/>
          <a:p>
            <a:pPr algn="ctr"/>
            <a:r>
              <a:rPr lang="es-MX" sz="1600" b="1" dirty="0">
                <a:solidFill>
                  <a:srgbClr val="58595A"/>
                </a:solidFill>
                <a:latin typeface="Franklin Gothic Book" panose="020B0503020102020204" pitchFamily="34" charset="0"/>
              </a:rPr>
              <a:t>% de hogares por el número sectores en donde se identificó al menos alguna necesidad sectorial no cubierta (LSG)</a:t>
            </a:r>
            <a:endParaRPr lang="es-CO" sz="1600" b="1" dirty="0">
              <a:solidFill>
                <a:srgbClr val="58595A"/>
              </a:solidFill>
              <a:latin typeface="Franklin Gothic Book" panose="020B0503020102020204" pitchFamily="34" charset="0"/>
            </a:endParaRPr>
          </a:p>
        </p:txBody>
      </p:sp>
    </p:spTree>
    <p:extLst>
      <p:ext uri="{BB962C8B-B14F-4D97-AF65-F5344CB8AC3E}">
        <p14:creationId xmlns:p14="http://schemas.microsoft.com/office/powerpoint/2010/main" val="856613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890237-6E37-8F86-989A-E6021EF67693}"/>
              </a:ext>
            </a:extLst>
          </p:cNvPr>
          <p:cNvSpPr>
            <a:spLocks noGrp="1"/>
          </p:cNvSpPr>
          <p:nvPr>
            <p:ph type="ctrTitle"/>
          </p:nvPr>
        </p:nvSpPr>
        <p:spPr/>
        <p:txBody>
          <a:bodyPr/>
          <a:lstStyle/>
          <a:p>
            <a:r>
              <a:rPr lang="es-MX" sz="1800" dirty="0"/>
              <a:t>Proporción</a:t>
            </a:r>
            <a:r>
              <a:rPr lang="es-MX" sz="2000" dirty="0"/>
              <a:t> de hogares  que reportaron LSG, por sector</a:t>
            </a:r>
            <a:endParaRPr lang="es-CO" sz="2000" dirty="0"/>
          </a:p>
        </p:txBody>
      </p:sp>
      <p:graphicFrame>
        <p:nvGraphicFramePr>
          <p:cNvPr id="4" name="Gráfico 3">
            <a:extLst>
              <a:ext uri="{FF2B5EF4-FFF2-40B4-BE49-F238E27FC236}">
                <a16:creationId xmlns:a16="http://schemas.microsoft.com/office/drawing/2014/main" id="{5FC89770-72D7-E22D-D5D6-168CAACD3CE9}"/>
              </a:ext>
            </a:extLst>
          </p:cNvPr>
          <p:cNvGraphicFramePr>
            <a:graphicFrameLocks/>
          </p:cNvGraphicFramePr>
          <p:nvPr>
            <p:extLst>
              <p:ext uri="{D42A27DB-BD31-4B8C-83A1-F6EECF244321}">
                <p14:modId xmlns:p14="http://schemas.microsoft.com/office/powerpoint/2010/main" val="2199557035"/>
              </p:ext>
            </p:extLst>
          </p:nvPr>
        </p:nvGraphicFramePr>
        <p:xfrm>
          <a:off x="3781424" y="866775"/>
          <a:ext cx="8162926"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039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0D6C85E-D7F2-8075-194A-1995CB9C104D}"/>
              </a:ext>
            </a:extLst>
          </p:cNvPr>
          <p:cNvSpPr txBox="1">
            <a:spLocks/>
          </p:cNvSpPr>
          <p:nvPr/>
        </p:nvSpPr>
        <p:spPr>
          <a:xfrm>
            <a:off x="2019579" y="4798695"/>
            <a:ext cx="8423353" cy="140208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baseline="0">
                <a:solidFill>
                  <a:schemeClr val="bg1"/>
                </a:solidFill>
                <a:latin typeface="Franklin Gothic Demi" panose="020B0703020102020204" pitchFamily="34" charset="0"/>
                <a:ea typeface="+mj-ea"/>
                <a:cs typeface="+mj-cs"/>
              </a:defRPr>
            </a:lvl1pPr>
          </a:lstStyle>
          <a:p>
            <a:r>
              <a:rPr lang="es-MX">
                <a:solidFill>
                  <a:srgbClr val="58595A"/>
                </a:solidFill>
              </a:rPr>
              <a:t>MEDIOS DE VIDA</a:t>
            </a:r>
          </a:p>
        </p:txBody>
      </p:sp>
      <p:grpSp>
        <p:nvGrpSpPr>
          <p:cNvPr id="7" name="Gráfico 4">
            <a:extLst>
              <a:ext uri="{FF2B5EF4-FFF2-40B4-BE49-F238E27FC236}">
                <a16:creationId xmlns:a16="http://schemas.microsoft.com/office/drawing/2014/main" id="{F4053648-42F5-0B7D-2E7D-BB33E5894F9D}"/>
              </a:ext>
            </a:extLst>
          </p:cNvPr>
          <p:cNvGrpSpPr/>
          <p:nvPr/>
        </p:nvGrpSpPr>
        <p:grpSpPr>
          <a:xfrm>
            <a:off x="5813397" y="4251184"/>
            <a:ext cx="835715" cy="871959"/>
            <a:chOff x="5678140" y="4289685"/>
            <a:chExt cx="835715" cy="871959"/>
          </a:xfrm>
          <a:solidFill>
            <a:srgbClr val="58595A"/>
          </a:solidFill>
        </p:grpSpPr>
        <p:sp>
          <p:nvSpPr>
            <p:cNvPr id="8" name="Forma libre: forma 7">
              <a:extLst>
                <a:ext uri="{FF2B5EF4-FFF2-40B4-BE49-F238E27FC236}">
                  <a16:creationId xmlns:a16="http://schemas.microsoft.com/office/drawing/2014/main" id="{CCA3836D-66D3-754B-037F-40EF7A1D97F5}"/>
                </a:ext>
              </a:extLst>
            </p:cNvPr>
            <p:cNvSpPr/>
            <p:nvPr/>
          </p:nvSpPr>
          <p:spPr>
            <a:xfrm>
              <a:off x="5792103" y="4742570"/>
              <a:ext cx="721752" cy="327970"/>
            </a:xfrm>
            <a:custGeom>
              <a:avLst/>
              <a:gdLst>
                <a:gd name="connsiteX0" fmla="*/ 705608 w 721752"/>
                <a:gd name="connsiteY0" fmla="*/ 0 h 327970"/>
                <a:gd name="connsiteX1" fmla="*/ 16145 w 721752"/>
                <a:gd name="connsiteY1" fmla="*/ 0 h 327970"/>
                <a:gd name="connsiteX2" fmla="*/ 0 w 721752"/>
                <a:gd name="connsiteY2" fmla="*/ 15670 h 327970"/>
                <a:gd name="connsiteX3" fmla="*/ 0 w 721752"/>
                <a:gd name="connsiteY3" fmla="*/ 54662 h 327970"/>
                <a:gd name="connsiteX4" fmla="*/ 646728 w 721752"/>
                <a:gd name="connsiteY4" fmla="*/ 54662 h 327970"/>
                <a:gd name="connsiteX5" fmla="*/ 664772 w 721752"/>
                <a:gd name="connsiteY5" fmla="*/ 71714 h 327970"/>
                <a:gd name="connsiteX6" fmla="*/ 664772 w 721752"/>
                <a:gd name="connsiteY6" fmla="*/ 71971 h 327970"/>
                <a:gd name="connsiteX7" fmla="*/ 664772 w 721752"/>
                <a:gd name="connsiteY7" fmla="*/ 327970 h 327970"/>
                <a:gd name="connsiteX8" fmla="*/ 705608 w 721752"/>
                <a:gd name="connsiteY8" fmla="*/ 327970 h 327970"/>
                <a:gd name="connsiteX9" fmla="*/ 721752 w 721752"/>
                <a:gd name="connsiteY9" fmla="*/ 312483 h 327970"/>
                <a:gd name="connsiteX10" fmla="*/ 721752 w 721752"/>
                <a:gd name="connsiteY10" fmla="*/ 15670 h 327970"/>
                <a:gd name="connsiteX11" fmla="*/ 705608 w 721752"/>
                <a:gd name="connsiteY11" fmla="*/ 0 h 32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752" h="327970">
                  <a:moveTo>
                    <a:pt x="705608" y="0"/>
                  </a:moveTo>
                  <a:lnTo>
                    <a:pt x="16145" y="0"/>
                  </a:lnTo>
                  <a:cubicBezTo>
                    <a:pt x="7189" y="80"/>
                    <a:pt x="-21" y="7079"/>
                    <a:pt x="0" y="15670"/>
                  </a:cubicBezTo>
                  <a:lnTo>
                    <a:pt x="0" y="54662"/>
                  </a:lnTo>
                  <a:lnTo>
                    <a:pt x="646728" y="54662"/>
                  </a:lnTo>
                  <a:cubicBezTo>
                    <a:pt x="656620" y="54591"/>
                    <a:pt x="664698" y="62227"/>
                    <a:pt x="664772" y="71714"/>
                  </a:cubicBezTo>
                  <a:cubicBezTo>
                    <a:pt x="664772" y="71800"/>
                    <a:pt x="664772" y="71886"/>
                    <a:pt x="664772" y="71971"/>
                  </a:cubicBezTo>
                  <a:lnTo>
                    <a:pt x="664772" y="327970"/>
                  </a:lnTo>
                  <a:lnTo>
                    <a:pt x="705608" y="327970"/>
                  </a:lnTo>
                  <a:cubicBezTo>
                    <a:pt x="714523" y="327970"/>
                    <a:pt x="721752" y="321036"/>
                    <a:pt x="721752" y="312483"/>
                  </a:cubicBezTo>
                  <a:lnTo>
                    <a:pt x="721752" y="15670"/>
                  </a:lnTo>
                  <a:cubicBezTo>
                    <a:pt x="721773" y="7079"/>
                    <a:pt x="714563" y="80"/>
                    <a:pt x="705608" y="0"/>
                  </a:cubicBezTo>
                  <a:close/>
                </a:path>
              </a:pathLst>
            </a:custGeom>
            <a:grpFill/>
            <a:ln w="18834" cap="flat">
              <a:noFill/>
              <a:prstDash val="solid"/>
              <a:miter/>
            </a:ln>
          </p:spPr>
          <p:txBody>
            <a:bodyPr rtlCol="0" anchor="ctr"/>
            <a:lstStyle/>
            <a:p>
              <a:endParaRPr lang="es-CO"/>
            </a:p>
          </p:txBody>
        </p:sp>
        <p:sp>
          <p:nvSpPr>
            <p:cNvPr id="10" name="Forma libre: forma 9">
              <a:extLst>
                <a:ext uri="{FF2B5EF4-FFF2-40B4-BE49-F238E27FC236}">
                  <a16:creationId xmlns:a16="http://schemas.microsoft.com/office/drawing/2014/main" id="{AABE6D5D-DF0B-C4B8-4C4A-42BAF7AB6A6A}"/>
                </a:ext>
              </a:extLst>
            </p:cNvPr>
            <p:cNvSpPr/>
            <p:nvPr/>
          </p:nvSpPr>
          <p:spPr>
            <a:xfrm>
              <a:off x="5678140" y="4289685"/>
              <a:ext cx="835714" cy="871959"/>
            </a:xfrm>
            <a:custGeom>
              <a:avLst/>
              <a:gdLst>
                <a:gd name="connsiteX0" fmla="*/ 724603 w 835714"/>
                <a:gd name="connsiteY0" fmla="*/ 543989 h 871959"/>
                <a:gd name="connsiteX1" fmla="*/ 35140 w 835714"/>
                <a:gd name="connsiteY1" fmla="*/ 543989 h 871959"/>
                <a:gd name="connsiteX2" fmla="*/ 18996 w 835714"/>
                <a:gd name="connsiteY2" fmla="*/ 559476 h 871959"/>
                <a:gd name="connsiteX3" fmla="*/ 18996 w 835714"/>
                <a:gd name="connsiteY3" fmla="*/ 856289 h 871959"/>
                <a:gd name="connsiteX4" fmla="*/ 35140 w 835714"/>
                <a:gd name="connsiteY4" fmla="*/ 871959 h 871959"/>
                <a:gd name="connsiteX5" fmla="*/ 724603 w 835714"/>
                <a:gd name="connsiteY5" fmla="*/ 871959 h 871959"/>
                <a:gd name="connsiteX6" fmla="*/ 740748 w 835714"/>
                <a:gd name="connsiteY6" fmla="*/ 856289 h 871959"/>
                <a:gd name="connsiteX7" fmla="*/ 740748 w 835714"/>
                <a:gd name="connsiteY7" fmla="*/ 559476 h 871959"/>
                <a:gd name="connsiteX8" fmla="*/ 724603 w 835714"/>
                <a:gd name="connsiteY8" fmla="*/ 543989 h 871959"/>
                <a:gd name="connsiteX9" fmla="*/ 132956 w 835714"/>
                <a:gd name="connsiteY9" fmla="*/ 744415 h 871959"/>
                <a:gd name="connsiteX10" fmla="*/ 94969 w 835714"/>
                <a:gd name="connsiteY10" fmla="*/ 707974 h 871959"/>
                <a:gd name="connsiteX11" fmla="*/ 132956 w 835714"/>
                <a:gd name="connsiteY11" fmla="*/ 671533 h 871959"/>
                <a:gd name="connsiteX12" fmla="*/ 170943 w 835714"/>
                <a:gd name="connsiteY12" fmla="*/ 707974 h 871959"/>
                <a:gd name="connsiteX13" fmla="*/ 132956 w 835714"/>
                <a:gd name="connsiteY13" fmla="*/ 744415 h 871959"/>
                <a:gd name="connsiteX14" fmla="*/ 379872 w 835714"/>
                <a:gd name="connsiteY14" fmla="*/ 817297 h 871959"/>
                <a:gd name="connsiteX15" fmla="*/ 265911 w 835714"/>
                <a:gd name="connsiteY15" fmla="*/ 707974 h 871959"/>
                <a:gd name="connsiteX16" fmla="*/ 379872 w 835714"/>
                <a:gd name="connsiteY16" fmla="*/ 598650 h 871959"/>
                <a:gd name="connsiteX17" fmla="*/ 493832 w 835714"/>
                <a:gd name="connsiteY17" fmla="*/ 707974 h 871959"/>
                <a:gd name="connsiteX18" fmla="*/ 379872 w 835714"/>
                <a:gd name="connsiteY18" fmla="*/ 817297 h 871959"/>
                <a:gd name="connsiteX19" fmla="*/ 626787 w 835714"/>
                <a:gd name="connsiteY19" fmla="*/ 744415 h 871959"/>
                <a:gd name="connsiteX20" fmla="*/ 588800 w 835714"/>
                <a:gd name="connsiteY20" fmla="*/ 707974 h 871959"/>
                <a:gd name="connsiteX21" fmla="*/ 626787 w 835714"/>
                <a:gd name="connsiteY21" fmla="*/ 671533 h 871959"/>
                <a:gd name="connsiteX22" fmla="*/ 664774 w 835714"/>
                <a:gd name="connsiteY22" fmla="*/ 707974 h 871959"/>
                <a:gd name="connsiteX23" fmla="*/ 626787 w 835714"/>
                <a:gd name="connsiteY23" fmla="*/ 744415 h 871959"/>
                <a:gd name="connsiteX24" fmla="*/ 358751 w 835714"/>
                <a:gd name="connsiteY24" fmla="*/ 220100 h 871959"/>
                <a:gd name="connsiteX25" fmla="*/ 311514 w 835714"/>
                <a:gd name="connsiteY25" fmla="*/ 207946 h 871959"/>
                <a:gd name="connsiteX26" fmla="*/ 195198 w 835714"/>
                <a:gd name="connsiteY26" fmla="*/ 272356 h 871959"/>
                <a:gd name="connsiteX27" fmla="*/ 191855 w 835714"/>
                <a:gd name="connsiteY27" fmla="*/ 284345 h 871959"/>
                <a:gd name="connsiteX28" fmla="*/ 239092 w 835714"/>
                <a:gd name="connsiteY28" fmla="*/ 296498 h 871959"/>
                <a:gd name="connsiteX29" fmla="*/ 355404 w 835714"/>
                <a:gd name="connsiteY29" fmla="*/ 232081 h 871959"/>
                <a:gd name="connsiteX30" fmla="*/ 355408 w 835714"/>
                <a:gd name="connsiteY30" fmla="*/ 232070 h 871959"/>
                <a:gd name="connsiteX31" fmla="*/ 348209 w 835714"/>
                <a:gd name="connsiteY31" fmla="*/ 324540 h 871959"/>
                <a:gd name="connsiteX32" fmla="*/ 395446 w 835714"/>
                <a:gd name="connsiteY32" fmla="*/ 336675 h 871959"/>
                <a:gd name="connsiteX33" fmla="*/ 511762 w 835714"/>
                <a:gd name="connsiteY33" fmla="*/ 272265 h 871959"/>
                <a:gd name="connsiteX34" fmla="*/ 515105 w 835714"/>
                <a:gd name="connsiteY34" fmla="*/ 260276 h 871959"/>
                <a:gd name="connsiteX35" fmla="*/ 467868 w 835714"/>
                <a:gd name="connsiteY35" fmla="*/ 248123 h 871959"/>
                <a:gd name="connsiteX36" fmla="*/ 351556 w 835714"/>
                <a:gd name="connsiteY36" fmla="*/ 312540 h 871959"/>
                <a:gd name="connsiteX37" fmla="*/ 351552 w 835714"/>
                <a:gd name="connsiteY37" fmla="*/ 312551 h 871959"/>
                <a:gd name="connsiteX38" fmla="*/ 504545 w 835714"/>
                <a:gd name="connsiteY38" fmla="*/ 364735 h 871959"/>
                <a:gd name="connsiteX39" fmla="*/ 551801 w 835714"/>
                <a:gd name="connsiteY39" fmla="*/ 376869 h 871959"/>
                <a:gd name="connsiteX40" fmla="*/ 668117 w 835714"/>
                <a:gd name="connsiteY40" fmla="*/ 312460 h 871959"/>
                <a:gd name="connsiteX41" fmla="*/ 671460 w 835714"/>
                <a:gd name="connsiteY41" fmla="*/ 300471 h 871959"/>
                <a:gd name="connsiteX42" fmla="*/ 624204 w 835714"/>
                <a:gd name="connsiteY42" fmla="*/ 288317 h 871959"/>
                <a:gd name="connsiteX43" fmla="*/ 507907 w 835714"/>
                <a:gd name="connsiteY43" fmla="*/ 352745 h 871959"/>
                <a:gd name="connsiteX44" fmla="*/ 325474 w 835714"/>
                <a:gd name="connsiteY44" fmla="*/ 157949 h 871959"/>
                <a:gd name="connsiteX45" fmla="*/ 372730 w 835714"/>
                <a:gd name="connsiteY45" fmla="*/ 170084 h 871959"/>
                <a:gd name="connsiteX46" fmla="*/ 376073 w 835714"/>
                <a:gd name="connsiteY46" fmla="*/ 158095 h 871959"/>
                <a:gd name="connsiteX47" fmla="*/ 308923 w 835714"/>
                <a:gd name="connsiteY47" fmla="*/ 46515 h 871959"/>
                <a:gd name="connsiteX48" fmla="*/ 308912 w 835714"/>
                <a:gd name="connsiteY48" fmla="*/ 46512 h 871959"/>
                <a:gd name="connsiteX49" fmla="*/ 261675 w 835714"/>
                <a:gd name="connsiteY49" fmla="*/ 34377 h 871959"/>
                <a:gd name="connsiteX50" fmla="*/ 258332 w 835714"/>
                <a:gd name="connsiteY50" fmla="*/ 46366 h 871959"/>
                <a:gd name="connsiteX51" fmla="*/ 325474 w 835714"/>
                <a:gd name="connsiteY51" fmla="*/ 157949 h 871959"/>
                <a:gd name="connsiteX52" fmla="*/ 481829 w 835714"/>
                <a:gd name="connsiteY52" fmla="*/ 198126 h 871959"/>
                <a:gd name="connsiteX53" fmla="*/ 529065 w 835714"/>
                <a:gd name="connsiteY53" fmla="*/ 210279 h 871959"/>
                <a:gd name="connsiteX54" fmla="*/ 532427 w 835714"/>
                <a:gd name="connsiteY54" fmla="*/ 198289 h 871959"/>
                <a:gd name="connsiteX55" fmla="*/ 465278 w 835714"/>
                <a:gd name="connsiteY55" fmla="*/ 86710 h 871959"/>
                <a:gd name="connsiteX56" fmla="*/ 465266 w 835714"/>
                <a:gd name="connsiteY56" fmla="*/ 86707 h 871959"/>
                <a:gd name="connsiteX57" fmla="*/ 418030 w 835714"/>
                <a:gd name="connsiteY57" fmla="*/ 74554 h 871959"/>
                <a:gd name="connsiteX58" fmla="*/ 414668 w 835714"/>
                <a:gd name="connsiteY58" fmla="*/ 86561 h 871959"/>
                <a:gd name="connsiteX59" fmla="*/ 481829 w 835714"/>
                <a:gd name="connsiteY59" fmla="*/ 198126 h 871959"/>
                <a:gd name="connsiteX60" fmla="*/ 638183 w 835714"/>
                <a:gd name="connsiteY60" fmla="*/ 238320 h 871959"/>
                <a:gd name="connsiteX61" fmla="*/ 685420 w 835714"/>
                <a:gd name="connsiteY61" fmla="*/ 250473 h 871959"/>
                <a:gd name="connsiteX62" fmla="*/ 688763 w 835714"/>
                <a:gd name="connsiteY62" fmla="*/ 238466 h 871959"/>
                <a:gd name="connsiteX63" fmla="*/ 621621 w 835714"/>
                <a:gd name="connsiteY63" fmla="*/ 126901 h 871959"/>
                <a:gd name="connsiteX64" fmla="*/ 574384 w 835714"/>
                <a:gd name="connsiteY64" fmla="*/ 114748 h 871959"/>
                <a:gd name="connsiteX65" fmla="*/ 571022 w 835714"/>
                <a:gd name="connsiteY65" fmla="*/ 126737 h 871959"/>
                <a:gd name="connsiteX66" fmla="*/ 638172 w 835714"/>
                <a:gd name="connsiteY66" fmla="*/ 238316 h 871959"/>
                <a:gd name="connsiteX67" fmla="*/ 638183 w 835714"/>
                <a:gd name="connsiteY67" fmla="*/ 238320 h 871959"/>
                <a:gd name="connsiteX68" fmla="*/ 834784 w 835714"/>
                <a:gd name="connsiteY68" fmla="*/ 315648 h 871959"/>
                <a:gd name="connsiteX69" fmla="*/ 815734 w 835714"/>
                <a:gd name="connsiteY69" fmla="*/ 283950 h 871959"/>
                <a:gd name="connsiteX70" fmla="*/ 815715 w 835714"/>
                <a:gd name="connsiteY70" fmla="*/ 283944 h 871959"/>
                <a:gd name="connsiteX71" fmla="*/ 720178 w 835714"/>
                <a:gd name="connsiteY71" fmla="*/ 259401 h 871959"/>
                <a:gd name="connsiteX72" fmla="*/ 706199 w 835714"/>
                <a:gd name="connsiteY72" fmla="*/ 309399 h 871959"/>
                <a:gd name="connsiteX73" fmla="*/ 801736 w 835714"/>
                <a:gd name="connsiteY73" fmla="*/ 333960 h 871959"/>
                <a:gd name="connsiteX74" fmla="*/ 834777 w 835714"/>
                <a:gd name="connsiteY74" fmla="*/ 315677 h 871959"/>
                <a:gd name="connsiteX75" fmla="*/ 834784 w 835714"/>
                <a:gd name="connsiteY75" fmla="*/ 315648 h 871959"/>
                <a:gd name="connsiteX76" fmla="*/ 75520 w 835714"/>
                <a:gd name="connsiteY76" fmla="*/ 200859 h 871959"/>
                <a:gd name="connsiteX77" fmla="*/ 42481 w 835714"/>
                <a:gd name="connsiteY77" fmla="*/ 219161 h 871959"/>
                <a:gd name="connsiteX78" fmla="*/ 61560 w 835714"/>
                <a:gd name="connsiteY78" fmla="*/ 250856 h 871959"/>
                <a:gd name="connsiteX79" fmla="*/ 131057 w 835714"/>
                <a:gd name="connsiteY79" fmla="*/ 268712 h 871959"/>
                <a:gd name="connsiteX80" fmla="*/ 164331 w 835714"/>
                <a:gd name="connsiteY80" fmla="*/ 250825 h 871959"/>
                <a:gd name="connsiteX81" fmla="*/ 145685 w 835714"/>
                <a:gd name="connsiteY81" fmla="*/ 218904 h 871959"/>
                <a:gd name="connsiteX82" fmla="*/ 145017 w 835714"/>
                <a:gd name="connsiteY82" fmla="*/ 218733 h 871959"/>
                <a:gd name="connsiteX83" fmla="*/ 117420 w 835714"/>
                <a:gd name="connsiteY83" fmla="*/ 50885 h 871959"/>
                <a:gd name="connsiteX84" fmla="*/ 186917 w 835714"/>
                <a:gd name="connsiteY84" fmla="*/ 68741 h 871959"/>
                <a:gd name="connsiteX85" fmla="*/ 219956 w 835714"/>
                <a:gd name="connsiteY85" fmla="*/ 50439 h 871959"/>
                <a:gd name="connsiteX86" fmla="*/ 200877 w 835714"/>
                <a:gd name="connsiteY86" fmla="*/ 18744 h 871959"/>
                <a:gd name="connsiteX87" fmla="*/ 131380 w 835714"/>
                <a:gd name="connsiteY87" fmla="*/ 888 h 871959"/>
                <a:gd name="connsiteX88" fmla="*/ 98341 w 835714"/>
                <a:gd name="connsiteY88" fmla="*/ 19190 h 871959"/>
                <a:gd name="connsiteX89" fmla="*/ 117420 w 835714"/>
                <a:gd name="connsiteY89" fmla="*/ 50885 h 871959"/>
                <a:gd name="connsiteX90" fmla="*/ 211096 w 835714"/>
                <a:gd name="connsiteY90" fmla="*/ 182128 h 871959"/>
                <a:gd name="connsiteX91" fmla="*/ 244135 w 835714"/>
                <a:gd name="connsiteY91" fmla="*/ 163825 h 871959"/>
                <a:gd name="connsiteX92" fmla="*/ 225056 w 835714"/>
                <a:gd name="connsiteY92" fmla="*/ 132131 h 871959"/>
                <a:gd name="connsiteX93" fmla="*/ 34000 w 835714"/>
                <a:gd name="connsiteY93" fmla="*/ 83008 h 871959"/>
                <a:gd name="connsiteX94" fmla="*/ 933 w 835714"/>
                <a:gd name="connsiteY94" fmla="*/ 101283 h 871959"/>
                <a:gd name="connsiteX95" fmla="*/ 19983 w 835714"/>
                <a:gd name="connsiteY95" fmla="*/ 133005 h 87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35714" h="871959">
                  <a:moveTo>
                    <a:pt x="724603" y="543989"/>
                  </a:moveTo>
                  <a:lnTo>
                    <a:pt x="35140" y="543989"/>
                  </a:lnTo>
                  <a:cubicBezTo>
                    <a:pt x="26224" y="543989"/>
                    <a:pt x="18996" y="550923"/>
                    <a:pt x="18996" y="559476"/>
                  </a:cubicBezTo>
                  <a:lnTo>
                    <a:pt x="18996" y="856289"/>
                  </a:lnTo>
                  <a:cubicBezTo>
                    <a:pt x="18974" y="864880"/>
                    <a:pt x="26184" y="871879"/>
                    <a:pt x="35140" y="871959"/>
                  </a:cubicBezTo>
                  <a:lnTo>
                    <a:pt x="724603" y="871959"/>
                  </a:lnTo>
                  <a:cubicBezTo>
                    <a:pt x="733559" y="871879"/>
                    <a:pt x="740769" y="864880"/>
                    <a:pt x="740748" y="856289"/>
                  </a:cubicBezTo>
                  <a:lnTo>
                    <a:pt x="740748" y="559476"/>
                  </a:lnTo>
                  <a:cubicBezTo>
                    <a:pt x="740748" y="550923"/>
                    <a:pt x="733519" y="543989"/>
                    <a:pt x="724603" y="543989"/>
                  </a:cubicBezTo>
                  <a:close/>
                  <a:moveTo>
                    <a:pt x="132956" y="744415"/>
                  </a:moveTo>
                  <a:cubicBezTo>
                    <a:pt x="111977" y="744415"/>
                    <a:pt x="94969" y="728100"/>
                    <a:pt x="94969" y="707974"/>
                  </a:cubicBezTo>
                  <a:cubicBezTo>
                    <a:pt x="94969" y="687847"/>
                    <a:pt x="111977" y="671533"/>
                    <a:pt x="132956" y="671533"/>
                  </a:cubicBezTo>
                  <a:cubicBezTo>
                    <a:pt x="153936" y="671533"/>
                    <a:pt x="170943" y="687847"/>
                    <a:pt x="170943" y="707974"/>
                  </a:cubicBezTo>
                  <a:cubicBezTo>
                    <a:pt x="170881" y="728075"/>
                    <a:pt x="153910" y="744355"/>
                    <a:pt x="132956" y="744415"/>
                  </a:cubicBezTo>
                  <a:close/>
                  <a:moveTo>
                    <a:pt x="379872" y="817297"/>
                  </a:moveTo>
                  <a:cubicBezTo>
                    <a:pt x="316933" y="817297"/>
                    <a:pt x="265911" y="768351"/>
                    <a:pt x="265911" y="707974"/>
                  </a:cubicBezTo>
                  <a:cubicBezTo>
                    <a:pt x="265911" y="647596"/>
                    <a:pt x="316933" y="598650"/>
                    <a:pt x="379872" y="598650"/>
                  </a:cubicBezTo>
                  <a:cubicBezTo>
                    <a:pt x="442810" y="598650"/>
                    <a:pt x="493832" y="647596"/>
                    <a:pt x="493832" y="707974"/>
                  </a:cubicBezTo>
                  <a:cubicBezTo>
                    <a:pt x="493779" y="768331"/>
                    <a:pt x="442789" y="817246"/>
                    <a:pt x="379872" y="817297"/>
                  </a:cubicBezTo>
                  <a:close/>
                  <a:moveTo>
                    <a:pt x="626787" y="744415"/>
                  </a:moveTo>
                  <a:cubicBezTo>
                    <a:pt x="605807" y="744415"/>
                    <a:pt x="588800" y="728100"/>
                    <a:pt x="588800" y="707974"/>
                  </a:cubicBezTo>
                  <a:cubicBezTo>
                    <a:pt x="588800" y="687847"/>
                    <a:pt x="605807" y="671533"/>
                    <a:pt x="626787" y="671533"/>
                  </a:cubicBezTo>
                  <a:cubicBezTo>
                    <a:pt x="647767" y="671533"/>
                    <a:pt x="664774" y="687847"/>
                    <a:pt x="664774" y="707974"/>
                  </a:cubicBezTo>
                  <a:cubicBezTo>
                    <a:pt x="664711" y="728075"/>
                    <a:pt x="647740" y="744355"/>
                    <a:pt x="626787" y="744415"/>
                  </a:cubicBezTo>
                  <a:close/>
                  <a:moveTo>
                    <a:pt x="358751" y="220100"/>
                  </a:moveTo>
                  <a:lnTo>
                    <a:pt x="311514" y="207946"/>
                  </a:lnTo>
                  <a:cubicBezTo>
                    <a:pt x="260853" y="194921"/>
                    <a:pt x="208776" y="223756"/>
                    <a:pt x="195198" y="272356"/>
                  </a:cubicBezTo>
                  <a:lnTo>
                    <a:pt x="191855" y="284345"/>
                  </a:lnTo>
                  <a:lnTo>
                    <a:pt x="239092" y="296498"/>
                  </a:lnTo>
                  <a:cubicBezTo>
                    <a:pt x="289753" y="309523"/>
                    <a:pt x="341828" y="280683"/>
                    <a:pt x="355404" y="232081"/>
                  </a:cubicBezTo>
                  <a:cubicBezTo>
                    <a:pt x="355406" y="232078"/>
                    <a:pt x="355406" y="232074"/>
                    <a:pt x="355408" y="232070"/>
                  </a:cubicBezTo>
                  <a:close/>
                  <a:moveTo>
                    <a:pt x="348209" y="324540"/>
                  </a:moveTo>
                  <a:lnTo>
                    <a:pt x="395446" y="336675"/>
                  </a:lnTo>
                  <a:cubicBezTo>
                    <a:pt x="446108" y="349701"/>
                    <a:pt x="498184" y="320865"/>
                    <a:pt x="511762" y="272265"/>
                  </a:cubicBezTo>
                  <a:lnTo>
                    <a:pt x="515105" y="260276"/>
                  </a:lnTo>
                  <a:lnTo>
                    <a:pt x="467868" y="248123"/>
                  </a:lnTo>
                  <a:cubicBezTo>
                    <a:pt x="417207" y="235099"/>
                    <a:pt x="365133" y="263938"/>
                    <a:pt x="351556" y="312540"/>
                  </a:cubicBezTo>
                  <a:cubicBezTo>
                    <a:pt x="351554" y="312544"/>
                    <a:pt x="351554" y="312547"/>
                    <a:pt x="351552" y="312551"/>
                  </a:cubicBezTo>
                  <a:close/>
                  <a:moveTo>
                    <a:pt x="504545" y="364735"/>
                  </a:moveTo>
                  <a:lnTo>
                    <a:pt x="551801" y="376869"/>
                  </a:lnTo>
                  <a:cubicBezTo>
                    <a:pt x="602462" y="389895"/>
                    <a:pt x="654538" y="361059"/>
                    <a:pt x="668117" y="312460"/>
                  </a:cubicBezTo>
                  <a:lnTo>
                    <a:pt x="671460" y="300471"/>
                  </a:lnTo>
                  <a:lnTo>
                    <a:pt x="624204" y="288317"/>
                  </a:lnTo>
                  <a:cubicBezTo>
                    <a:pt x="573544" y="275304"/>
                    <a:pt x="521477" y="304147"/>
                    <a:pt x="507907" y="352745"/>
                  </a:cubicBezTo>
                  <a:close/>
                  <a:moveTo>
                    <a:pt x="325474" y="157949"/>
                  </a:moveTo>
                  <a:lnTo>
                    <a:pt x="372730" y="170084"/>
                  </a:lnTo>
                  <a:lnTo>
                    <a:pt x="376073" y="158095"/>
                  </a:lnTo>
                  <a:cubicBezTo>
                    <a:pt x="389649" y="109495"/>
                    <a:pt x="359587" y="59539"/>
                    <a:pt x="308923" y="46515"/>
                  </a:cubicBezTo>
                  <a:cubicBezTo>
                    <a:pt x="308920" y="46514"/>
                    <a:pt x="308916" y="46513"/>
                    <a:pt x="308912" y="46512"/>
                  </a:cubicBezTo>
                  <a:lnTo>
                    <a:pt x="261675" y="34377"/>
                  </a:lnTo>
                  <a:lnTo>
                    <a:pt x="258332" y="46366"/>
                  </a:lnTo>
                  <a:cubicBezTo>
                    <a:pt x="244754" y="94965"/>
                    <a:pt x="274813" y="144922"/>
                    <a:pt x="325474" y="157949"/>
                  </a:cubicBezTo>
                  <a:close/>
                  <a:moveTo>
                    <a:pt x="481829" y="198126"/>
                  </a:moveTo>
                  <a:lnTo>
                    <a:pt x="529065" y="210279"/>
                  </a:lnTo>
                  <a:lnTo>
                    <a:pt x="532427" y="198289"/>
                  </a:lnTo>
                  <a:cubicBezTo>
                    <a:pt x="546004" y="149690"/>
                    <a:pt x="515941" y="99734"/>
                    <a:pt x="465278" y="86710"/>
                  </a:cubicBezTo>
                  <a:cubicBezTo>
                    <a:pt x="465274" y="86709"/>
                    <a:pt x="465270" y="86708"/>
                    <a:pt x="465266" y="86707"/>
                  </a:cubicBezTo>
                  <a:lnTo>
                    <a:pt x="418030" y="74554"/>
                  </a:lnTo>
                  <a:lnTo>
                    <a:pt x="414668" y="86561"/>
                  </a:lnTo>
                  <a:cubicBezTo>
                    <a:pt x="401103" y="135160"/>
                    <a:pt x="431169" y="185107"/>
                    <a:pt x="481829" y="198126"/>
                  </a:cubicBezTo>
                  <a:close/>
                  <a:moveTo>
                    <a:pt x="638183" y="238320"/>
                  </a:moveTo>
                  <a:lnTo>
                    <a:pt x="685420" y="250473"/>
                  </a:lnTo>
                  <a:lnTo>
                    <a:pt x="688763" y="238466"/>
                  </a:lnTo>
                  <a:cubicBezTo>
                    <a:pt x="702330" y="189873"/>
                    <a:pt x="672272" y="139928"/>
                    <a:pt x="621621" y="126901"/>
                  </a:cubicBezTo>
                  <a:lnTo>
                    <a:pt x="574384" y="114748"/>
                  </a:lnTo>
                  <a:lnTo>
                    <a:pt x="571022" y="126737"/>
                  </a:lnTo>
                  <a:cubicBezTo>
                    <a:pt x="557445" y="175337"/>
                    <a:pt x="587508" y="225292"/>
                    <a:pt x="638172" y="238316"/>
                  </a:cubicBezTo>
                  <a:cubicBezTo>
                    <a:pt x="638175" y="238318"/>
                    <a:pt x="638179" y="238318"/>
                    <a:pt x="638183" y="238320"/>
                  </a:cubicBezTo>
                  <a:close/>
                  <a:moveTo>
                    <a:pt x="834784" y="315648"/>
                  </a:moveTo>
                  <a:cubicBezTo>
                    <a:pt x="838648" y="301848"/>
                    <a:pt x="830120" y="287656"/>
                    <a:pt x="815734" y="283950"/>
                  </a:cubicBezTo>
                  <a:cubicBezTo>
                    <a:pt x="815726" y="283948"/>
                    <a:pt x="815721" y="283946"/>
                    <a:pt x="815715" y="283944"/>
                  </a:cubicBezTo>
                  <a:lnTo>
                    <a:pt x="720178" y="259401"/>
                  </a:lnTo>
                  <a:lnTo>
                    <a:pt x="706199" y="309399"/>
                  </a:lnTo>
                  <a:lnTo>
                    <a:pt x="801736" y="333960"/>
                  </a:lnTo>
                  <a:cubicBezTo>
                    <a:pt x="816121" y="337664"/>
                    <a:pt x="830915" y="329480"/>
                    <a:pt x="834777" y="315677"/>
                  </a:cubicBezTo>
                  <a:cubicBezTo>
                    <a:pt x="834779" y="315668"/>
                    <a:pt x="834783" y="315657"/>
                    <a:pt x="834784" y="315648"/>
                  </a:cubicBezTo>
                  <a:close/>
                  <a:moveTo>
                    <a:pt x="75520" y="200859"/>
                  </a:moveTo>
                  <a:cubicBezTo>
                    <a:pt x="61128" y="197160"/>
                    <a:pt x="46336" y="205355"/>
                    <a:pt x="42481" y="219161"/>
                  </a:cubicBezTo>
                  <a:cubicBezTo>
                    <a:pt x="38626" y="232967"/>
                    <a:pt x="47168" y="247157"/>
                    <a:pt x="61560" y="250856"/>
                  </a:cubicBezTo>
                  <a:lnTo>
                    <a:pt x="131057" y="268712"/>
                  </a:lnTo>
                  <a:cubicBezTo>
                    <a:pt x="145394" y="272588"/>
                    <a:pt x="160292" y="264580"/>
                    <a:pt x="164331" y="250825"/>
                  </a:cubicBezTo>
                  <a:cubicBezTo>
                    <a:pt x="168371" y="237070"/>
                    <a:pt x="160023" y="222780"/>
                    <a:pt x="145685" y="218904"/>
                  </a:cubicBezTo>
                  <a:cubicBezTo>
                    <a:pt x="145463" y="218844"/>
                    <a:pt x="145241" y="218788"/>
                    <a:pt x="145017" y="218733"/>
                  </a:cubicBezTo>
                  <a:close/>
                  <a:moveTo>
                    <a:pt x="117420" y="50885"/>
                  </a:moveTo>
                  <a:lnTo>
                    <a:pt x="186917" y="68741"/>
                  </a:lnTo>
                  <a:cubicBezTo>
                    <a:pt x="201308" y="72439"/>
                    <a:pt x="216100" y="64245"/>
                    <a:pt x="219956" y="50439"/>
                  </a:cubicBezTo>
                  <a:cubicBezTo>
                    <a:pt x="223812" y="36632"/>
                    <a:pt x="215268" y="22442"/>
                    <a:pt x="200877" y="18744"/>
                  </a:cubicBezTo>
                  <a:lnTo>
                    <a:pt x="131380" y="888"/>
                  </a:lnTo>
                  <a:cubicBezTo>
                    <a:pt x="116988" y="-2810"/>
                    <a:pt x="102196" y="5384"/>
                    <a:pt x="98341" y="19190"/>
                  </a:cubicBezTo>
                  <a:cubicBezTo>
                    <a:pt x="94486" y="32997"/>
                    <a:pt x="103028" y="47187"/>
                    <a:pt x="117420" y="50885"/>
                  </a:cubicBezTo>
                  <a:close/>
                  <a:moveTo>
                    <a:pt x="211096" y="182128"/>
                  </a:moveTo>
                  <a:cubicBezTo>
                    <a:pt x="225487" y="185827"/>
                    <a:pt x="240279" y="177632"/>
                    <a:pt x="244135" y="163825"/>
                  </a:cubicBezTo>
                  <a:cubicBezTo>
                    <a:pt x="247990" y="150019"/>
                    <a:pt x="239447" y="135829"/>
                    <a:pt x="225056" y="132131"/>
                  </a:cubicBezTo>
                  <a:lnTo>
                    <a:pt x="34000" y="83008"/>
                  </a:lnTo>
                  <a:cubicBezTo>
                    <a:pt x="19608" y="79295"/>
                    <a:pt x="4803" y="87477"/>
                    <a:pt x="933" y="101283"/>
                  </a:cubicBezTo>
                  <a:cubicBezTo>
                    <a:pt x="-2938" y="115090"/>
                    <a:pt x="5591" y="129292"/>
                    <a:pt x="19983" y="133005"/>
                  </a:cubicBezTo>
                  <a:close/>
                </a:path>
              </a:pathLst>
            </a:custGeom>
            <a:grpFill/>
            <a:ln w="18834" cap="flat">
              <a:noFill/>
              <a:prstDash val="solid"/>
              <a:miter/>
            </a:ln>
          </p:spPr>
          <p:txBody>
            <a:bodyPr rtlCol="0" anchor="ctr"/>
            <a:lstStyle/>
            <a:p>
              <a:endParaRPr lang="es-CO"/>
            </a:p>
          </p:txBody>
        </p:sp>
      </p:grpSp>
    </p:spTree>
    <p:extLst>
      <p:ext uri="{BB962C8B-B14F-4D97-AF65-F5344CB8AC3E}">
        <p14:creationId xmlns:p14="http://schemas.microsoft.com/office/powerpoint/2010/main" val="1511736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F322CE8E-3616-0CBE-E74E-91052F526773}"/>
              </a:ext>
            </a:extLst>
          </p:cNvPr>
          <p:cNvSpPr txBox="1">
            <a:spLocks/>
          </p:cNvSpPr>
          <p:nvPr/>
        </p:nvSpPr>
        <p:spPr>
          <a:xfrm>
            <a:off x="213594" y="626905"/>
            <a:ext cx="4871590" cy="11935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tx1">
                    <a:lumMod val="85000"/>
                    <a:lumOff val="15000"/>
                  </a:schemeClr>
                </a:solidFill>
                <a:latin typeface="Franklin Gothic Demi" panose="020B0703020102020204" pitchFamily="34" charset="0"/>
                <a:ea typeface="+mj-ea"/>
                <a:cs typeface="+mj-cs"/>
              </a:defRPr>
            </a:lvl1pPr>
          </a:lstStyle>
          <a:p>
            <a:r>
              <a:rPr lang="es-CO" sz="4800"/>
              <a:t>LSG de Medios de Vida</a:t>
            </a:r>
          </a:p>
        </p:txBody>
      </p:sp>
      <p:sp>
        <p:nvSpPr>
          <p:cNvPr id="7" name="Subtitle 11">
            <a:extLst>
              <a:ext uri="{FF2B5EF4-FFF2-40B4-BE49-F238E27FC236}">
                <a16:creationId xmlns:a16="http://schemas.microsoft.com/office/drawing/2014/main" id="{7460AED2-D8D1-AFFD-BC3D-F3852E0242D7}"/>
              </a:ext>
            </a:extLst>
          </p:cNvPr>
          <p:cNvSpPr txBox="1">
            <a:spLocks/>
          </p:cNvSpPr>
          <p:nvPr/>
        </p:nvSpPr>
        <p:spPr>
          <a:xfrm>
            <a:off x="1483950" y="2132941"/>
            <a:ext cx="3403044" cy="1193559"/>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500"/>
              </a:spcBef>
              <a:buFont typeface="Arial" panose="020B0604020202020204" pitchFamily="34" charset="0"/>
              <a:buChar char="•"/>
              <a:defRPr sz="1600" b="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just">
              <a:buNone/>
            </a:pPr>
            <a:r>
              <a:rPr lang="es-MX" sz="1400">
                <a:solidFill>
                  <a:srgbClr val="58595A"/>
                </a:solidFill>
              </a:rPr>
              <a:t>De los hogares reportaron tener una necesidad sectorial no cubierta (LSG) en Medios de Vida.</a:t>
            </a:r>
          </a:p>
          <a:p>
            <a:pPr marL="0" indent="0">
              <a:buNone/>
            </a:pPr>
            <a:endParaRPr lang="es-MX" sz="1400">
              <a:solidFill>
                <a:srgbClr val="58595A"/>
              </a:solidFill>
            </a:endParaRPr>
          </a:p>
          <a:p>
            <a:pPr marL="0" indent="0">
              <a:buNone/>
            </a:pPr>
            <a:endParaRPr lang="es-MX" sz="1400"/>
          </a:p>
          <a:p>
            <a:endParaRPr lang="es-MX" sz="1400"/>
          </a:p>
        </p:txBody>
      </p:sp>
      <p:sp>
        <p:nvSpPr>
          <p:cNvPr id="10" name="TextBox 23">
            <a:extLst>
              <a:ext uri="{FF2B5EF4-FFF2-40B4-BE49-F238E27FC236}">
                <a16:creationId xmlns:a16="http://schemas.microsoft.com/office/drawing/2014/main" id="{46217686-B78A-3AA7-CE7B-5F2243435A3D}"/>
              </a:ext>
            </a:extLst>
          </p:cNvPr>
          <p:cNvSpPr txBox="1"/>
          <p:nvPr/>
        </p:nvSpPr>
        <p:spPr>
          <a:xfrm>
            <a:off x="589030" y="2085814"/>
            <a:ext cx="919650" cy="519975"/>
          </a:xfrm>
          <a:prstGeom prst="rect">
            <a:avLst/>
          </a:prstGeom>
          <a:noFill/>
        </p:spPr>
        <p:txBody>
          <a:bodyPr wrap="square">
            <a:spAutoFit/>
          </a:bodyPr>
          <a:lstStyle/>
          <a:p>
            <a:r>
              <a:rPr lang="fr-FR" sz="2800" b="1">
                <a:solidFill>
                  <a:schemeClr val="bg1"/>
                </a:solidFill>
                <a:latin typeface="Leelawadee" panose="020B0502040204020203" pitchFamily="34" charset="-34"/>
                <a:cs typeface="Leelawadee" panose="020B0502040204020203" pitchFamily="34" charset="-34"/>
              </a:rPr>
              <a:t>42%</a:t>
            </a:r>
          </a:p>
        </p:txBody>
      </p:sp>
      <p:sp>
        <p:nvSpPr>
          <p:cNvPr id="37" name="CuadroTexto 36">
            <a:extLst>
              <a:ext uri="{FF2B5EF4-FFF2-40B4-BE49-F238E27FC236}">
                <a16:creationId xmlns:a16="http://schemas.microsoft.com/office/drawing/2014/main" id="{CC26CF28-A47C-BDFB-CC0F-6960F3733091}"/>
              </a:ext>
            </a:extLst>
          </p:cNvPr>
          <p:cNvSpPr txBox="1"/>
          <p:nvPr/>
        </p:nvSpPr>
        <p:spPr>
          <a:xfrm>
            <a:off x="728188" y="3034112"/>
            <a:ext cx="3991942" cy="584775"/>
          </a:xfrm>
          <a:prstGeom prst="rect">
            <a:avLst/>
          </a:prstGeom>
          <a:noFill/>
        </p:spPr>
        <p:txBody>
          <a:bodyPr wrap="square" rtlCol="0">
            <a:spAutoFit/>
          </a:bodyPr>
          <a:lstStyle/>
          <a:p>
            <a:pPr algn="ctr"/>
            <a:r>
              <a:rPr lang="es-MX" sz="1600" b="1">
                <a:solidFill>
                  <a:srgbClr val="58595A"/>
                </a:solidFill>
                <a:latin typeface="Franklin Gothic Book" panose="020B0503020102020204" pitchFamily="34" charset="0"/>
              </a:rPr>
              <a:t>% de hogares que reportaron una LSG en Medios de vida por nivel de severidad</a:t>
            </a:r>
            <a:endParaRPr lang="es-CO" sz="1600" b="1">
              <a:solidFill>
                <a:srgbClr val="58595A"/>
              </a:solidFill>
              <a:latin typeface="Franklin Gothic Book" panose="020B0503020102020204" pitchFamily="34" charset="0"/>
            </a:endParaRPr>
          </a:p>
        </p:txBody>
      </p:sp>
      <p:sp>
        <p:nvSpPr>
          <p:cNvPr id="31" name="CuadroTexto 30">
            <a:extLst>
              <a:ext uri="{FF2B5EF4-FFF2-40B4-BE49-F238E27FC236}">
                <a16:creationId xmlns:a16="http://schemas.microsoft.com/office/drawing/2014/main" id="{0AE49EBD-7CFC-0836-7553-D331CE266003}"/>
              </a:ext>
            </a:extLst>
          </p:cNvPr>
          <p:cNvSpPr txBox="1"/>
          <p:nvPr/>
        </p:nvSpPr>
        <p:spPr>
          <a:xfrm>
            <a:off x="645481" y="5374867"/>
            <a:ext cx="838469" cy="400110"/>
          </a:xfrm>
          <a:prstGeom prst="rect">
            <a:avLst/>
          </a:prstGeom>
          <a:noFill/>
        </p:spPr>
        <p:txBody>
          <a:bodyPr wrap="square" rtlCol="0">
            <a:spAutoFit/>
          </a:bodyPr>
          <a:lstStyle/>
          <a:p>
            <a:r>
              <a:rPr lang="es-CO" sz="2000">
                <a:solidFill>
                  <a:srgbClr val="EE5859"/>
                </a:solidFill>
                <a:latin typeface="Leelawadee" panose="020B0502040204020203" pitchFamily="34" charset="-34"/>
                <a:cs typeface="Leelawadee" panose="020B0502040204020203" pitchFamily="34" charset="-34"/>
              </a:rPr>
              <a:t>57%</a:t>
            </a:r>
          </a:p>
        </p:txBody>
      </p:sp>
      <p:sp>
        <p:nvSpPr>
          <p:cNvPr id="36" name="Marcador de texto 2">
            <a:extLst>
              <a:ext uri="{FF2B5EF4-FFF2-40B4-BE49-F238E27FC236}">
                <a16:creationId xmlns:a16="http://schemas.microsoft.com/office/drawing/2014/main" id="{2F1A010B-37E9-53E4-7BC2-B177C0F4E623}"/>
              </a:ext>
            </a:extLst>
          </p:cNvPr>
          <p:cNvSpPr txBox="1">
            <a:spLocks/>
          </p:cNvSpPr>
          <p:nvPr/>
        </p:nvSpPr>
        <p:spPr>
          <a:xfrm>
            <a:off x="1268472" y="5374867"/>
            <a:ext cx="3691378" cy="655161"/>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Font typeface="+mj-lt"/>
              <a:buAutoNum type="arabicPeriod"/>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800100" indent="-342900" algn="l" defTabSz="914400" rtl="0" eaLnBrk="1" latinLnBrk="0" hangingPunct="1">
              <a:lnSpc>
                <a:spcPct val="90000"/>
              </a:lnSpc>
              <a:spcBef>
                <a:spcPts val="500"/>
              </a:spcBef>
              <a:buFont typeface="+mj-lt"/>
              <a:buAutoNum type="arabicPeriod"/>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2pPr>
            <a:lvl3pPr marL="1257300" indent="-342900" algn="l" defTabSz="914400" rtl="0" eaLnBrk="1" latinLnBrk="0" hangingPunct="1">
              <a:lnSpc>
                <a:spcPct val="90000"/>
              </a:lnSpc>
              <a:spcBef>
                <a:spcPts val="500"/>
              </a:spcBef>
              <a:buFont typeface="+mj-lt"/>
              <a:buAutoNum type="arabicPeriod"/>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3pPr>
            <a:lvl4pPr marL="1714500" indent="-342900" algn="l" defTabSz="914400" rtl="0" eaLnBrk="1" latinLnBrk="0" hangingPunct="1">
              <a:lnSpc>
                <a:spcPct val="90000"/>
              </a:lnSpc>
              <a:spcBef>
                <a:spcPts val="500"/>
              </a:spcBef>
              <a:buFont typeface="+mj-lt"/>
              <a:buAutoNum type="arabicPeriod"/>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4pPr>
            <a:lvl5pPr marL="2171700" indent="-342900" algn="l" defTabSz="914400" rtl="0" eaLnBrk="1" latinLnBrk="0" hangingPunct="1">
              <a:lnSpc>
                <a:spcPct val="90000"/>
              </a:lnSpc>
              <a:spcBef>
                <a:spcPts val="500"/>
              </a:spcBef>
              <a:buFont typeface="+mj-lt"/>
              <a:buAutoNum type="arabicPeriod"/>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mj-lt"/>
              <a:buNone/>
            </a:pPr>
            <a:r>
              <a:rPr lang="es-CO" sz="1400">
                <a:solidFill>
                  <a:srgbClr val="58595A"/>
                </a:solidFill>
              </a:rPr>
              <a:t>De los hogares reportaron haber tenido dificultades para comprar productos de base en los siete días previos a la recolección de datos. </a:t>
            </a:r>
          </a:p>
          <a:p>
            <a:pPr marL="542925" indent="0" algn="just">
              <a:buFont typeface="+mj-lt"/>
              <a:buNone/>
            </a:pPr>
            <a:r>
              <a:rPr lang="es-CO" sz="1400">
                <a:solidFill>
                  <a:srgbClr val="58595A"/>
                </a:solidFill>
              </a:rPr>
              <a:t> </a:t>
            </a:r>
          </a:p>
          <a:p>
            <a:pPr marL="542925" indent="0" algn="just">
              <a:buFont typeface="+mj-lt"/>
              <a:buNone/>
            </a:pPr>
            <a:endParaRPr lang="es-CO" sz="1400">
              <a:solidFill>
                <a:srgbClr val="58595A"/>
              </a:solidFill>
            </a:endParaRPr>
          </a:p>
          <a:p>
            <a:pPr marL="0" indent="0" algn="just">
              <a:buFont typeface="+mj-lt"/>
              <a:buNone/>
            </a:pPr>
            <a:endParaRPr lang="es-CO" sz="1400" b="1">
              <a:solidFill>
                <a:srgbClr val="58595A"/>
              </a:solidFill>
            </a:endParaRPr>
          </a:p>
        </p:txBody>
      </p:sp>
      <p:graphicFrame>
        <p:nvGraphicFramePr>
          <p:cNvPr id="38" name="Gráfico 37">
            <a:extLst>
              <a:ext uri="{FF2B5EF4-FFF2-40B4-BE49-F238E27FC236}">
                <a16:creationId xmlns:a16="http://schemas.microsoft.com/office/drawing/2014/main" id="{5C87DF4D-5634-DB64-819D-38578FD16A69}"/>
              </a:ext>
            </a:extLst>
          </p:cNvPr>
          <p:cNvGraphicFramePr>
            <a:graphicFrameLocks/>
          </p:cNvGraphicFramePr>
          <p:nvPr/>
        </p:nvGraphicFramePr>
        <p:xfrm>
          <a:off x="589030" y="3699653"/>
          <a:ext cx="4502115" cy="1337884"/>
        </p:xfrm>
        <a:graphic>
          <a:graphicData uri="http://schemas.openxmlformats.org/drawingml/2006/chart">
            <c:chart xmlns:c="http://schemas.openxmlformats.org/drawingml/2006/chart" xmlns:r="http://schemas.openxmlformats.org/officeDocument/2006/relationships" r:id="rId3"/>
          </a:graphicData>
        </a:graphic>
      </p:graphicFrame>
      <p:cxnSp>
        <p:nvCxnSpPr>
          <p:cNvPr id="2" name="Conector recto 1">
            <a:extLst>
              <a:ext uri="{FF2B5EF4-FFF2-40B4-BE49-F238E27FC236}">
                <a16:creationId xmlns:a16="http://schemas.microsoft.com/office/drawing/2014/main" id="{42C4BC02-3D64-D3EC-263D-BD59A1D02141}"/>
              </a:ext>
            </a:extLst>
          </p:cNvPr>
          <p:cNvCxnSpPr>
            <a:cxnSpLocks/>
          </p:cNvCxnSpPr>
          <p:nvPr/>
        </p:nvCxnSpPr>
        <p:spPr>
          <a:xfrm>
            <a:off x="556747" y="5146235"/>
            <a:ext cx="4163383" cy="0"/>
          </a:xfrm>
          <a:prstGeom prst="line">
            <a:avLst/>
          </a:prstGeom>
          <a:ln>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id="{4CB4AEAA-F59C-F0A6-3593-5DDF16E06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0714"/>
          <a:stretch/>
        </p:blipFill>
        <p:spPr>
          <a:xfrm>
            <a:off x="5710757" y="6220486"/>
            <a:ext cx="6035518" cy="123073"/>
          </a:xfrm>
          <a:prstGeom prst="rect">
            <a:avLst/>
          </a:prstGeom>
        </p:spPr>
      </p:pic>
      <p:pic>
        <p:nvPicPr>
          <p:cNvPr id="13" name="Imagen 12">
            <a:extLst>
              <a:ext uri="{FF2B5EF4-FFF2-40B4-BE49-F238E27FC236}">
                <a16:creationId xmlns:a16="http://schemas.microsoft.com/office/drawing/2014/main" id="{ECFB410F-D3E3-336D-28AC-79A1DF03F3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2049"/>
          <a:stretch/>
        </p:blipFill>
        <p:spPr>
          <a:xfrm>
            <a:off x="5710757" y="6466285"/>
            <a:ext cx="6036748" cy="123098"/>
          </a:xfrm>
          <a:prstGeom prst="rect">
            <a:avLst/>
          </a:prstGeom>
        </p:spPr>
      </p:pic>
      <p:pic>
        <p:nvPicPr>
          <p:cNvPr id="14" name="Imagen 13" descr="Mapa&#10;&#10;Descripción generada automáticamente">
            <a:extLst>
              <a:ext uri="{FF2B5EF4-FFF2-40B4-BE49-F238E27FC236}">
                <a16:creationId xmlns:a16="http://schemas.microsoft.com/office/drawing/2014/main" id="{FBC4850B-159B-2C8C-35F8-660B2A940B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612" y="80320"/>
            <a:ext cx="6038100" cy="5949708"/>
          </a:xfrm>
          <a:prstGeom prst="rect">
            <a:avLst/>
          </a:prstGeom>
        </p:spPr>
      </p:pic>
    </p:spTree>
    <p:extLst>
      <p:ext uri="{BB962C8B-B14F-4D97-AF65-F5344CB8AC3E}">
        <p14:creationId xmlns:p14="http://schemas.microsoft.com/office/powerpoint/2010/main" val="2001000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sz="7200"/>
              <a:t>AGENDA</a:t>
            </a:r>
            <a:endParaRPr lang="en-US" sz="7200"/>
          </a:p>
        </p:txBody>
      </p:sp>
      <p:sp>
        <p:nvSpPr>
          <p:cNvPr id="5" name="Subtitle 4"/>
          <p:cNvSpPr>
            <a:spLocks noGrp="1"/>
          </p:cNvSpPr>
          <p:nvPr>
            <p:ph type="subTitle" idx="1"/>
          </p:nvPr>
        </p:nvSpPr>
        <p:spPr>
          <a:xfrm>
            <a:off x="589280" y="4223218"/>
            <a:ext cx="4944928" cy="2433188"/>
          </a:xfrm>
        </p:spPr>
        <p:txBody>
          <a:bodyPr>
            <a:normAutofit fontScale="92500" lnSpcReduction="10000"/>
          </a:bodyPr>
          <a:lstStyle/>
          <a:p>
            <a:pPr marL="457200" indent="-457200" algn="l">
              <a:buFont typeface="+mj-lt"/>
              <a:buAutoNum type="arabicPeriod"/>
            </a:pPr>
            <a:r>
              <a:rPr lang="fr-FR" sz="1400" dirty="0" err="1"/>
              <a:t>Estructura</a:t>
            </a:r>
            <a:r>
              <a:rPr lang="fr-FR" sz="1400" dirty="0"/>
              <a:t> de </a:t>
            </a:r>
            <a:r>
              <a:rPr lang="fr-FR" sz="1400" dirty="0" err="1"/>
              <a:t>coordinación</a:t>
            </a:r>
            <a:endParaRPr lang="fr-FR" sz="1400" dirty="0"/>
          </a:p>
          <a:p>
            <a:pPr marL="457200" indent="-457200" algn="l">
              <a:buFont typeface="+mj-lt"/>
              <a:buAutoNum type="arabicPeriod"/>
            </a:pPr>
            <a:r>
              <a:rPr lang="fr-FR" sz="1400" dirty="0" err="1"/>
              <a:t>Objetivos</a:t>
            </a:r>
            <a:r>
              <a:rPr lang="fr-FR" sz="1400" dirty="0"/>
              <a:t> y </a:t>
            </a:r>
            <a:r>
              <a:rPr lang="fr-FR" sz="1400" dirty="0" err="1"/>
              <a:t>Metodología</a:t>
            </a:r>
            <a:endParaRPr lang="fr-FR" sz="1400" dirty="0"/>
          </a:p>
          <a:p>
            <a:pPr marL="342900" indent="-342900" algn="l">
              <a:buAutoNum type="arabicPeriod" startAt="3"/>
            </a:pPr>
            <a:r>
              <a:rPr lang="es-MX" sz="1400" dirty="0"/>
              <a:t>  Resultados Priorización GIFMM</a:t>
            </a:r>
          </a:p>
          <a:p>
            <a:pPr algn="l"/>
            <a:r>
              <a:rPr lang="es-MX" sz="1400" dirty="0"/>
              <a:t>4.       Resultados</a:t>
            </a:r>
            <a:r>
              <a:rPr lang="fr-FR" sz="1400" dirty="0"/>
              <a:t> </a:t>
            </a:r>
            <a:r>
              <a:rPr lang="es-MX" sz="1400" dirty="0"/>
              <a:t>población refugiada y migrante venezolana</a:t>
            </a:r>
          </a:p>
          <a:p>
            <a:pPr algn="l"/>
            <a:r>
              <a:rPr lang="es-MX" sz="1400" dirty="0"/>
              <a:t>4.1       Características de los hogares</a:t>
            </a:r>
          </a:p>
          <a:p>
            <a:pPr algn="l"/>
            <a:r>
              <a:rPr lang="es-MX" sz="1400" dirty="0"/>
              <a:t>4.2       MSNI</a:t>
            </a:r>
          </a:p>
          <a:p>
            <a:pPr algn="l"/>
            <a:r>
              <a:rPr lang="es-MX" sz="1400" dirty="0"/>
              <a:t>4.3       Resultados sectoriales</a:t>
            </a:r>
          </a:p>
          <a:p>
            <a:pPr algn="l"/>
            <a:r>
              <a:rPr lang="es-MX" sz="1400" dirty="0"/>
              <a:t>5.       Resultados población colombiana retornada</a:t>
            </a:r>
          </a:p>
          <a:p>
            <a:pPr algn="l"/>
            <a:r>
              <a:rPr lang="es-MX" sz="1400" dirty="0"/>
              <a:t>5.1.    Características de los hogares</a:t>
            </a:r>
          </a:p>
          <a:p>
            <a:pPr algn="l"/>
            <a:r>
              <a:rPr lang="es-MX" sz="1400" dirty="0"/>
              <a:t>5.2</a:t>
            </a:r>
            <a:r>
              <a:rPr lang="es-MX" sz="1400"/>
              <a:t>.    MSNI</a:t>
            </a:r>
            <a:endParaRPr lang="es-MX" sz="1400" dirty="0"/>
          </a:p>
          <a:p>
            <a:pPr algn="l"/>
            <a:endParaRPr lang="fr-FR" sz="1400" dirty="0"/>
          </a:p>
        </p:txBody>
      </p:sp>
      <p:sp>
        <p:nvSpPr>
          <p:cNvPr id="6" name="Text Placeholder 5"/>
          <p:cNvSpPr>
            <a:spLocks noGrp="1"/>
          </p:cNvSpPr>
          <p:nvPr>
            <p:ph type="body" sz="quarter" idx="10"/>
          </p:nvPr>
        </p:nvSpPr>
        <p:spPr>
          <a:xfrm>
            <a:off x="6656974" y="4380819"/>
            <a:ext cx="4945746" cy="2571422"/>
          </a:xfrm>
        </p:spPr>
        <p:txBody>
          <a:bodyPr/>
          <a:lstStyle/>
          <a:p>
            <a:r>
              <a:rPr lang="es-MX" sz="1600" dirty="0"/>
              <a:t>Medios de vida</a:t>
            </a:r>
          </a:p>
          <a:p>
            <a:r>
              <a:rPr lang="es-MX" sz="1600" dirty="0"/>
              <a:t>Alojamiento</a:t>
            </a:r>
          </a:p>
          <a:p>
            <a:r>
              <a:rPr lang="es-MX" sz="1600" dirty="0"/>
              <a:t>Seguridad alimentaria y nutrición</a:t>
            </a:r>
          </a:p>
          <a:p>
            <a:r>
              <a:rPr lang="es-MX" sz="1600" dirty="0"/>
              <a:t>Salud</a:t>
            </a:r>
          </a:p>
          <a:p>
            <a:r>
              <a:rPr lang="es-MX" sz="1600" dirty="0"/>
              <a:t>Educación</a:t>
            </a:r>
          </a:p>
          <a:p>
            <a:r>
              <a:rPr lang="es-MX" sz="1600" dirty="0"/>
              <a:t>WASH</a:t>
            </a:r>
          </a:p>
          <a:p>
            <a:r>
              <a:rPr lang="es-MX" sz="1600" dirty="0"/>
              <a:t>Protección</a:t>
            </a:r>
          </a:p>
          <a:p>
            <a:pPr marL="0" indent="0">
              <a:buNone/>
            </a:pPr>
            <a:endParaRPr lang="es-MX" sz="1600" dirty="0"/>
          </a:p>
          <a:p>
            <a:pPr marL="0" indent="0">
              <a:buNone/>
            </a:pPr>
            <a:endParaRPr lang="es-MX" sz="1600" dirty="0"/>
          </a:p>
        </p:txBody>
      </p:sp>
      <p:sp>
        <p:nvSpPr>
          <p:cNvPr id="7" name="Left Brace 6">
            <a:extLst>
              <a:ext uri="{FF2B5EF4-FFF2-40B4-BE49-F238E27FC236}">
                <a16:creationId xmlns:a16="http://schemas.microsoft.com/office/drawing/2014/main" id="{BF0EDBC2-A372-4F6E-85F4-17C945333F78}"/>
              </a:ext>
            </a:extLst>
          </p:cNvPr>
          <p:cNvSpPr/>
          <p:nvPr/>
        </p:nvSpPr>
        <p:spPr>
          <a:xfrm>
            <a:off x="5535026" y="4380818"/>
            <a:ext cx="1121948" cy="2114223"/>
          </a:xfrm>
          <a:prstGeom prst="leftBrace">
            <a:avLst>
              <a:gd name="adj1" fmla="val 58333"/>
              <a:gd name="adj2" fmla="val 58650"/>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64862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30007" y="660712"/>
            <a:ext cx="4597399" cy="1193559"/>
          </a:xfrm>
        </p:spPr>
        <p:txBody>
          <a:bodyPr/>
          <a:lstStyle/>
          <a:p>
            <a:r>
              <a:rPr lang="fr-FR" dirty="0" err="1"/>
              <a:t>Profundizando</a:t>
            </a:r>
            <a:r>
              <a:rPr lang="fr-FR" dirty="0"/>
              <a:t> en </a:t>
            </a:r>
            <a:r>
              <a:rPr lang="fr-FR" dirty="0" err="1"/>
              <a:t>Medios</a:t>
            </a:r>
            <a:r>
              <a:rPr lang="fr-FR" dirty="0"/>
              <a:t> de vida</a:t>
            </a:r>
          </a:p>
        </p:txBody>
      </p:sp>
      <p:sp>
        <p:nvSpPr>
          <p:cNvPr id="5" name="Subtitle 4">
            <a:extLst>
              <a:ext uri="{FF2B5EF4-FFF2-40B4-BE49-F238E27FC236}">
                <a16:creationId xmlns:a16="http://schemas.microsoft.com/office/drawing/2014/main" id="{8F3F905E-F84F-B9D8-18D4-DA46687569D6}"/>
              </a:ext>
            </a:extLst>
          </p:cNvPr>
          <p:cNvSpPr>
            <a:spLocks noGrp="1"/>
          </p:cNvSpPr>
          <p:nvPr>
            <p:ph type="subTitle" idx="1"/>
          </p:nvPr>
        </p:nvSpPr>
        <p:spPr>
          <a:xfrm>
            <a:off x="531616" y="5171283"/>
            <a:ext cx="4399859" cy="1208045"/>
          </a:xfrm>
        </p:spPr>
        <p:txBody>
          <a:bodyPr vert="horz" lIns="91440" tIns="45720" rIns="91440" bIns="45720" rtlCol="0" anchor="t">
            <a:noAutofit/>
          </a:bodyPr>
          <a:lstStyle/>
          <a:p>
            <a:pPr marL="0" indent="0">
              <a:buNone/>
            </a:pPr>
            <a:r>
              <a:rPr lang="es-MX" sz="1500">
                <a:solidFill>
                  <a:schemeClr val="bg1"/>
                </a:solidFill>
                <a:latin typeface="Leelawadee"/>
                <a:cs typeface="Leelawadee"/>
              </a:rPr>
              <a:t>Aún cuando “Trabajo o negocio” fue reportada como la primera fuente de ingreso, gran parte de los hogares encuestados reportaron que sus ingresos dependían principalmente de fuentes externas (ejemplo: bancos, comunidad, gobierno, etc.).</a:t>
            </a:r>
          </a:p>
        </p:txBody>
      </p:sp>
      <p:sp>
        <p:nvSpPr>
          <p:cNvPr id="14" name="TextBox 13">
            <a:extLst>
              <a:ext uri="{FF2B5EF4-FFF2-40B4-BE49-F238E27FC236}">
                <a16:creationId xmlns:a16="http://schemas.microsoft.com/office/drawing/2014/main" id="{41881981-C9D3-4D12-B567-78DE905F1574}"/>
              </a:ext>
            </a:extLst>
          </p:cNvPr>
          <p:cNvSpPr txBox="1"/>
          <p:nvPr/>
        </p:nvSpPr>
        <p:spPr>
          <a:xfrm>
            <a:off x="5323338" y="178635"/>
            <a:ext cx="6242956" cy="584775"/>
          </a:xfrm>
          <a:prstGeom prst="rect">
            <a:avLst/>
          </a:prstGeom>
          <a:noFill/>
        </p:spPr>
        <p:txBody>
          <a:bodyPr wrap="square">
            <a:spAutoFit/>
          </a:bodyPr>
          <a:lstStyle/>
          <a:p>
            <a:r>
              <a:rPr lang="es-MX" sz="1600" b="1" dirty="0">
                <a:solidFill>
                  <a:srgbClr val="58595A"/>
                </a:solidFill>
                <a:latin typeface="Leelawadee" panose="020B0502040204020203" pitchFamily="34" charset="-34"/>
                <a:cs typeface="Leelawadee" panose="020B0502040204020203" pitchFamily="34" charset="-34"/>
              </a:rPr>
              <a:t>Principales barreras para obtener recursos que le permitan satisfacer las necesidades de su hogar:</a:t>
            </a:r>
          </a:p>
        </p:txBody>
      </p:sp>
      <p:sp>
        <p:nvSpPr>
          <p:cNvPr id="15" name="Text Placeholder 15">
            <a:extLst>
              <a:ext uri="{FF2B5EF4-FFF2-40B4-BE49-F238E27FC236}">
                <a16:creationId xmlns:a16="http://schemas.microsoft.com/office/drawing/2014/main" id="{CACBC324-C8B5-5F11-9789-34217DD2633E}"/>
              </a:ext>
            </a:extLst>
          </p:cNvPr>
          <p:cNvSpPr txBox="1">
            <a:spLocks/>
          </p:cNvSpPr>
          <p:nvPr/>
        </p:nvSpPr>
        <p:spPr>
          <a:xfrm>
            <a:off x="5323337" y="3806059"/>
            <a:ext cx="6660115" cy="86345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58595A"/>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600"/>
              <a:t>Principales gastos reportados por los hogares donde tuvieron alguna dificultad para cubrirlos en los últimos 30 días:</a:t>
            </a:r>
          </a:p>
        </p:txBody>
      </p:sp>
      <p:sp>
        <p:nvSpPr>
          <p:cNvPr id="20" name="TextBox 19">
            <a:extLst>
              <a:ext uri="{FF2B5EF4-FFF2-40B4-BE49-F238E27FC236}">
                <a16:creationId xmlns:a16="http://schemas.microsoft.com/office/drawing/2014/main" id="{61FD2862-78B1-774A-981B-5429E01B54E2}"/>
              </a:ext>
            </a:extLst>
          </p:cNvPr>
          <p:cNvSpPr txBox="1"/>
          <p:nvPr/>
        </p:nvSpPr>
        <p:spPr>
          <a:xfrm>
            <a:off x="5323338" y="3147110"/>
            <a:ext cx="6480880" cy="553998"/>
          </a:xfrm>
          <a:prstGeom prst="rect">
            <a:avLst/>
          </a:prstGeom>
          <a:noFill/>
        </p:spPr>
        <p:txBody>
          <a:bodyPr wrap="square">
            <a:spAutoFit/>
          </a:bodyPr>
          <a:lstStyle/>
          <a:p>
            <a:r>
              <a:rPr lang="es-MX" sz="1500">
                <a:solidFill>
                  <a:srgbClr val="58595A"/>
                </a:solidFill>
                <a:latin typeface="Leelawadee" panose="020B0502040204020203" pitchFamily="34" charset="-34"/>
                <a:cs typeface="Leelawadee" panose="020B0502040204020203" pitchFamily="34" charset="-34"/>
              </a:rPr>
              <a:t>También se destacó la falta de acceso a ayuda/ apoyo (3%). En Bogotá fue mayormente mencionado la barrera de “falta de papeles en orden” (11%). </a:t>
            </a:r>
          </a:p>
        </p:txBody>
      </p:sp>
      <p:sp>
        <p:nvSpPr>
          <p:cNvPr id="29" name="TextBox 28">
            <a:extLst>
              <a:ext uri="{FF2B5EF4-FFF2-40B4-BE49-F238E27FC236}">
                <a16:creationId xmlns:a16="http://schemas.microsoft.com/office/drawing/2014/main" id="{6D58667A-AC16-7E02-E8F2-E278F390F6ED}"/>
              </a:ext>
            </a:extLst>
          </p:cNvPr>
          <p:cNvSpPr txBox="1"/>
          <p:nvPr/>
        </p:nvSpPr>
        <p:spPr>
          <a:xfrm>
            <a:off x="531616" y="2284588"/>
            <a:ext cx="4468894" cy="584775"/>
          </a:xfrm>
          <a:prstGeom prst="rect">
            <a:avLst/>
          </a:prstGeom>
          <a:noFill/>
        </p:spPr>
        <p:txBody>
          <a:bodyPr wrap="square">
            <a:spAutoFit/>
          </a:bodyPr>
          <a:lstStyle/>
          <a:p>
            <a:r>
              <a:rPr lang="es-MX" sz="1600" b="1">
                <a:solidFill>
                  <a:srgbClr val="58595A"/>
                </a:solidFill>
                <a:latin typeface="Leelawadee" panose="020B0502040204020203" pitchFamily="34" charset="-34"/>
                <a:cs typeface="Leelawadee" panose="020B0502040204020203" pitchFamily="34" charset="-34"/>
              </a:rPr>
              <a:t>Principales fuentes de ingreso reportadas por los hogares:</a:t>
            </a:r>
          </a:p>
        </p:txBody>
      </p:sp>
      <p:graphicFrame>
        <p:nvGraphicFramePr>
          <p:cNvPr id="7" name="Gráfico 6">
            <a:extLst>
              <a:ext uri="{FF2B5EF4-FFF2-40B4-BE49-F238E27FC236}">
                <a16:creationId xmlns:a16="http://schemas.microsoft.com/office/drawing/2014/main" id="{42B7BFB0-BC0E-8F16-97D7-AF63EE0C7750}"/>
              </a:ext>
            </a:extLst>
          </p:cNvPr>
          <p:cNvGraphicFramePr>
            <a:graphicFrameLocks/>
          </p:cNvGraphicFramePr>
          <p:nvPr>
            <p:extLst>
              <p:ext uri="{D42A27DB-BD31-4B8C-83A1-F6EECF244321}">
                <p14:modId xmlns:p14="http://schemas.microsoft.com/office/powerpoint/2010/main" val="3649493997"/>
              </p:ext>
            </p:extLst>
          </p:nvPr>
        </p:nvGraphicFramePr>
        <p:xfrm>
          <a:off x="531616" y="3005231"/>
          <a:ext cx="4023873" cy="20301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Gráfico 2">
            <a:extLst>
              <a:ext uri="{FF2B5EF4-FFF2-40B4-BE49-F238E27FC236}">
                <a16:creationId xmlns:a16="http://schemas.microsoft.com/office/drawing/2014/main" id="{5466A8E0-D686-C9FA-13F5-A578E059043F}"/>
              </a:ext>
            </a:extLst>
          </p:cNvPr>
          <p:cNvGraphicFramePr>
            <a:graphicFrameLocks/>
          </p:cNvGraphicFramePr>
          <p:nvPr>
            <p:extLst>
              <p:ext uri="{D42A27DB-BD31-4B8C-83A1-F6EECF244321}">
                <p14:modId xmlns:p14="http://schemas.microsoft.com/office/powerpoint/2010/main" val="2704378790"/>
              </p:ext>
            </p:extLst>
          </p:nvPr>
        </p:nvGraphicFramePr>
        <p:xfrm>
          <a:off x="5699324" y="763410"/>
          <a:ext cx="5514108" cy="22787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Gráfico 3">
            <a:extLst>
              <a:ext uri="{FF2B5EF4-FFF2-40B4-BE49-F238E27FC236}">
                <a16:creationId xmlns:a16="http://schemas.microsoft.com/office/drawing/2014/main" id="{689F1C3E-4BDC-4A9E-B017-BBC0DEFC682E}"/>
              </a:ext>
            </a:extLst>
          </p:cNvPr>
          <p:cNvGraphicFramePr>
            <a:graphicFrameLocks/>
          </p:cNvGraphicFramePr>
          <p:nvPr>
            <p:extLst>
              <p:ext uri="{D42A27DB-BD31-4B8C-83A1-F6EECF244321}">
                <p14:modId xmlns:p14="http://schemas.microsoft.com/office/powerpoint/2010/main" val="849080851"/>
              </p:ext>
            </p:extLst>
          </p:nvPr>
        </p:nvGraphicFramePr>
        <p:xfrm>
          <a:off x="5871202" y="4579206"/>
          <a:ext cx="5564384" cy="19455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2682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0D6C85E-D7F2-8075-194A-1995CB9C104D}"/>
              </a:ext>
            </a:extLst>
          </p:cNvPr>
          <p:cNvSpPr txBox="1">
            <a:spLocks/>
          </p:cNvSpPr>
          <p:nvPr/>
        </p:nvSpPr>
        <p:spPr>
          <a:xfrm>
            <a:off x="2019579" y="4798695"/>
            <a:ext cx="8423353" cy="140208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baseline="0">
                <a:solidFill>
                  <a:schemeClr val="bg1"/>
                </a:solidFill>
                <a:latin typeface="Franklin Gothic Demi" panose="020B0703020102020204" pitchFamily="34" charset="0"/>
                <a:ea typeface="+mj-ea"/>
                <a:cs typeface="+mj-cs"/>
              </a:defRPr>
            </a:lvl1pPr>
          </a:lstStyle>
          <a:p>
            <a:r>
              <a:rPr lang="es-MX">
                <a:solidFill>
                  <a:srgbClr val="58595A"/>
                </a:solidFill>
              </a:rPr>
              <a:t>ALOJAMIENTO</a:t>
            </a:r>
          </a:p>
        </p:txBody>
      </p:sp>
      <p:grpSp>
        <p:nvGrpSpPr>
          <p:cNvPr id="5" name="Gráfico 3">
            <a:extLst>
              <a:ext uri="{FF2B5EF4-FFF2-40B4-BE49-F238E27FC236}">
                <a16:creationId xmlns:a16="http://schemas.microsoft.com/office/drawing/2014/main" id="{530623AA-5352-FB0F-CBE1-58C2CA9312A1}"/>
              </a:ext>
            </a:extLst>
          </p:cNvPr>
          <p:cNvGrpSpPr/>
          <p:nvPr/>
        </p:nvGrpSpPr>
        <p:grpSpPr>
          <a:xfrm>
            <a:off x="5686079" y="4388782"/>
            <a:ext cx="819841" cy="819826"/>
            <a:chOff x="5821334" y="4388788"/>
            <a:chExt cx="819841" cy="819826"/>
          </a:xfrm>
          <a:solidFill>
            <a:srgbClr val="58595A"/>
          </a:solidFill>
        </p:grpSpPr>
        <p:sp>
          <p:nvSpPr>
            <p:cNvPr id="6" name="Forma libre: forma 5">
              <a:extLst>
                <a:ext uri="{FF2B5EF4-FFF2-40B4-BE49-F238E27FC236}">
                  <a16:creationId xmlns:a16="http://schemas.microsoft.com/office/drawing/2014/main" id="{4E4152E0-F781-CF96-95EF-B226FAFA0D08}"/>
                </a:ext>
              </a:extLst>
            </p:cNvPr>
            <p:cNvSpPr/>
            <p:nvPr/>
          </p:nvSpPr>
          <p:spPr>
            <a:xfrm>
              <a:off x="6051914" y="4696111"/>
              <a:ext cx="358680" cy="512503"/>
            </a:xfrm>
            <a:custGeom>
              <a:avLst/>
              <a:gdLst>
                <a:gd name="connsiteX0" fmla="*/ 179340 w 358680"/>
                <a:gd name="connsiteY0" fmla="*/ 0 h 512503"/>
                <a:gd name="connsiteX1" fmla="*/ 0 w 358680"/>
                <a:gd name="connsiteY1" fmla="*/ 162260 h 512503"/>
                <a:gd name="connsiteX2" fmla="*/ 25620 w 358680"/>
                <a:gd name="connsiteY2" fmla="*/ 187880 h 512503"/>
                <a:gd name="connsiteX3" fmla="*/ 51240 w 358680"/>
                <a:gd name="connsiteY3" fmla="*/ 162260 h 512503"/>
                <a:gd name="connsiteX4" fmla="*/ 111020 w 358680"/>
                <a:gd name="connsiteY4" fmla="*/ 67466 h 512503"/>
                <a:gd name="connsiteX5" fmla="*/ 111020 w 358680"/>
                <a:gd name="connsiteY5" fmla="*/ 486883 h 512503"/>
                <a:gd name="connsiteX6" fmla="*/ 136640 w 358680"/>
                <a:gd name="connsiteY6" fmla="*/ 512503 h 512503"/>
                <a:gd name="connsiteX7" fmla="*/ 162260 w 358680"/>
                <a:gd name="connsiteY7" fmla="*/ 486883 h 512503"/>
                <a:gd name="connsiteX8" fmla="*/ 162260 w 358680"/>
                <a:gd name="connsiteY8" fmla="*/ 273383 h 512503"/>
                <a:gd name="connsiteX9" fmla="*/ 196420 w 358680"/>
                <a:gd name="connsiteY9" fmla="*/ 273383 h 512503"/>
                <a:gd name="connsiteX10" fmla="*/ 196420 w 358680"/>
                <a:gd name="connsiteY10" fmla="*/ 486883 h 512503"/>
                <a:gd name="connsiteX11" fmla="*/ 222040 w 358680"/>
                <a:gd name="connsiteY11" fmla="*/ 512503 h 512503"/>
                <a:gd name="connsiteX12" fmla="*/ 247660 w 358680"/>
                <a:gd name="connsiteY12" fmla="*/ 486883 h 512503"/>
                <a:gd name="connsiteX13" fmla="*/ 247660 w 358680"/>
                <a:gd name="connsiteY13" fmla="*/ 67466 h 512503"/>
                <a:gd name="connsiteX14" fmla="*/ 307440 w 358680"/>
                <a:gd name="connsiteY14" fmla="*/ 162260 h 512503"/>
                <a:gd name="connsiteX15" fmla="*/ 333060 w 358680"/>
                <a:gd name="connsiteY15" fmla="*/ 187880 h 512503"/>
                <a:gd name="connsiteX16" fmla="*/ 358680 w 358680"/>
                <a:gd name="connsiteY16" fmla="*/ 162260 h 512503"/>
                <a:gd name="connsiteX17" fmla="*/ 179340 w 358680"/>
                <a:gd name="connsiteY17" fmla="*/ 0 h 51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680" h="512503">
                  <a:moveTo>
                    <a:pt x="179340" y="0"/>
                  </a:moveTo>
                  <a:cubicBezTo>
                    <a:pt x="77099" y="0"/>
                    <a:pt x="0" y="69755"/>
                    <a:pt x="0" y="162260"/>
                  </a:cubicBezTo>
                  <a:cubicBezTo>
                    <a:pt x="0" y="176409"/>
                    <a:pt x="11471" y="187880"/>
                    <a:pt x="25620" y="187880"/>
                  </a:cubicBezTo>
                  <a:cubicBezTo>
                    <a:pt x="39769" y="187880"/>
                    <a:pt x="51240" y="176409"/>
                    <a:pt x="51240" y="162260"/>
                  </a:cubicBezTo>
                  <a:cubicBezTo>
                    <a:pt x="51565" y="121878"/>
                    <a:pt x="74720" y="85161"/>
                    <a:pt x="111020" y="67466"/>
                  </a:cubicBezTo>
                  <a:lnTo>
                    <a:pt x="111020" y="486883"/>
                  </a:lnTo>
                  <a:cubicBezTo>
                    <a:pt x="111020" y="501032"/>
                    <a:pt x="122491" y="512503"/>
                    <a:pt x="136640" y="512503"/>
                  </a:cubicBezTo>
                  <a:cubicBezTo>
                    <a:pt x="150789" y="512503"/>
                    <a:pt x="162260" y="501032"/>
                    <a:pt x="162260" y="486883"/>
                  </a:cubicBezTo>
                  <a:lnTo>
                    <a:pt x="162260" y="273383"/>
                  </a:lnTo>
                  <a:lnTo>
                    <a:pt x="196420" y="273383"/>
                  </a:lnTo>
                  <a:lnTo>
                    <a:pt x="196420" y="486883"/>
                  </a:lnTo>
                  <a:cubicBezTo>
                    <a:pt x="196420" y="501032"/>
                    <a:pt x="207891" y="512503"/>
                    <a:pt x="222040" y="512503"/>
                  </a:cubicBezTo>
                  <a:cubicBezTo>
                    <a:pt x="236189" y="512503"/>
                    <a:pt x="247660" y="501032"/>
                    <a:pt x="247660" y="486883"/>
                  </a:cubicBezTo>
                  <a:lnTo>
                    <a:pt x="247660" y="67466"/>
                  </a:lnTo>
                  <a:cubicBezTo>
                    <a:pt x="283960" y="85161"/>
                    <a:pt x="307116" y="121878"/>
                    <a:pt x="307440" y="162260"/>
                  </a:cubicBezTo>
                  <a:cubicBezTo>
                    <a:pt x="307440" y="176409"/>
                    <a:pt x="318911" y="187880"/>
                    <a:pt x="333060" y="187880"/>
                  </a:cubicBezTo>
                  <a:cubicBezTo>
                    <a:pt x="347210" y="187880"/>
                    <a:pt x="358680" y="176409"/>
                    <a:pt x="358680" y="162260"/>
                  </a:cubicBezTo>
                  <a:cubicBezTo>
                    <a:pt x="358680" y="69755"/>
                    <a:pt x="281581" y="0"/>
                    <a:pt x="179340" y="0"/>
                  </a:cubicBezTo>
                  <a:close/>
                </a:path>
              </a:pathLst>
            </a:custGeom>
            <a:grpFill/>
            <a:ln w="17066" cap="flat">
              <a:noFill/>
              <a:prstDash val="solid"/>
              <a:miter/>
            </a:ln>
          </p:spPr>
          <p:txBody>
            <a:bodyPr rtlCol="0" anchor="ctr"/>
            <a:lstStyle/>
            <a:p>
              <a:endParaRPr lang="es-CO"/>
            </a:p>
          </p:txBody>
        </p:sp>
        <p:sp>
          <p:nvSpPr>
            <p:cNvPr id="11" name="Forma libre: forma 10">
              <a:extLst>
                <a:ext uri="{FF2B5EF4-FFF2-40B4-BE49-F238E27FC236}">
                  <a16:creationId xmlns:a16="http://schemas.microsoft.com/office/drawing/2014/main" id="{3AF20EC1-2290-3213-AB33-394FA13A2D92}"/>
                </a:ext>
              </a:extLst>
            </p:cNvPr>
            <p:cNvSpPr/>
            <p:nvPr/>
          </p:nvSpPr>
          <p:spPr>
            <a:xfrm>
              <a:off x="6180902" y="4559574"/>
              <a:ext cx="102480" cy="102480"/>
            </a:xfrm>
            <a:custGeom>
              <a:avLst/>
              <a:gdLst>
                <a:gd name="connsiteX0" fmla="*/ 102480 w 102480"/>
                <a:gd name="connsiteY0" fmla="*/ 51240 h 102480"/>
                <a:gd name="connsiteX1" fmla="*/ 51240 w 102480"/>
                <a:gd name="connsiteY1" fmla="*/ 102480 h 102480"/>
                <a:gd name="connsiteX2" fmla="*/ 0 w 102480"/>
                <a:gd name="connsiteY2" fmla="*/ 51240 h 102480"/>
                <a:gd name="connsiteX3" fmla="*/ 51240 w 102480"/>
                <a:gd name="connsiteY3" fmla="*/ 0 h 102480"/>
                <a:gd name="connsiteX4" fmla="*/ 102480 w 102480"/>
                <a:gd name="connsiteY4" fmla="*/ 51240 h 10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80" h="102480">
                  <a:moveTo>
                    <a:pt x="102480" y="51240"/>
                  </a:moveTo>
                  <a:cubicBezTo>
                    <a:pt x="102480" y="79539"/>
                    <a:pt x="79539" y="102480"/>
                    <a:pt x="51240" y="102480"/>
                  </a:cubicBezTo>
                  <a:cubicBezTo>
                    <a:pt x="22941" y="102480"/>
                    <a:pt x="0" y="79539"/>
                    <a:pt x="0" y="51240"/>
                  </a:cubicBezTo>
                  <a:cubicBezTo>
                    <a:pt x="0" y="22941"/>
                    <a:pt x="22941" y="0"/>
                    <a:pt x="51240" y="0"/>
                  </a:cubicBezTo>
                  <a:cubicBezTo>
                    <a:pt x="79539" y="0"/>
                    <a:pt x="102480" y="22941"/>
                    <a:pt x="102480" y="51240"/>
                  </a:cubicBezTo>
                  <a:close/>
                </a:path>
              </a:pathLst>
            </a:custGeom>
            <a:grpFill/>
            <a:ln w="17066" cap="flat">
              <a:noFill/>
              <a:prstDash val="solid"/>
              <a:miter/>
            </a:ln>
          </p:spPr>
          <p:txBody>
            <a:bodyPr rtlCol="0" anchor="ctr"/>
            <a:lstStyle/>
            <a:p>
              <a:endParaRPr lang="es-CO"/>
            </a:p>
          </p:txBody>
        </p:sp>
        <p:sp>
          <p:nvSpPr>
            <p:cNvPr id="12" name="Forma libre: forma 11">
              <a:extLst>
                <a:ext uri="{FF2B5EF4-FFF2-40B4-BE49-F238E27FC236}">
                  <a16:creationId xmlns:a16="http://schemas.microsoft.com/office/drawing/2014/main" id="{93DD3E89-4298-27F0-94A1-284BC715D8B0}"/>
                </a:ext>
              </a:extLst>
            </p:cNvPr>
            <p:cNvSpPr/>
            <p:nvPr/>
          </p:nvSpPr>
          <p:spPr>
            <a:xfrm>
              <a:off x="5821334" y="4388788"/>
              <a:ext cx="819841" cy="819826"/>
            </a:xfrm>
            <a:custGeom>
              <a:avLst/>
              <a:gdLst>
                <a:gd name="connsiteX0" fmla="*/ 798611 w 819841"/>
                <a:gd name="connsiteY0" fmla="*/ 219293 h 819826"/>
                <a:gd name="connsiteX1" fmla="*/ 431390 w 819841"/>
                <a:gd name="connsiteY1" fmla="*/ 5793 h 819826"/>
                <a:gd name="connsiteX2" fmla="*/ 388451 w 819841"/>
                <a:gd name="connsiteY2" fmla="*/ 5793 h 819826"/>
                <a:gd name="connsiteX3" fmla="*/ 21230 w 819841"/>
                <a:gd name="connsiteY3" fmla="*/ 219293 h 819826"/>
                <a:gd name="connsiteX4" fmla="*/ 0 w 819841"/>
                <a:gd name="connsiteY4" fmla="*/ 256186 h 819826"/>
                <a:gd name="connsiteX5" fmla="*/ 0 w 819841"/>
                <a:gd name="connsiteY5" fmla="*/ 777126 h 819826"/>
                <a:gd name="connsiteX6" fmla="*/ 42700 w 819841"/>
                <a:gd name="connsiteY6" fmla="*/ 819827 h 819826"/>
                <a:gd name="connsiteX7" fmla="*/ 85400 w 819841"/>
                <a:gd name="connsiteY7" fmla="*/ 777126 h 819826"/>
                <a:gd name="connsiteX8" fmla="*/ 85400 w 819841"/>
                <a:gd name="connsiteY8" fmla="*/ 280781 h 819826"/>
                <a:gd name="connsiteX9" fmla="*/ 409921 w 819841"/>
                <a:gd name="connsiteY9" fmla="*/ 92081 h 819826"/>
                <a:gd name="connsiteX10" fmla="*/ 734441 w 819841"/>
                <a:gd name="connsiteY10" fmla="*/ 280764 h 819826"/>
                <a:gd name="connsiteX11" fmla="*/ 734441 w 819841"/>
                <a:gd name="connsiteY11" fmla="*/ 777126 h 819826"/>
                <a:gd name="connsiteX12" fmla="*/ 777141 w 819841"/>
                <a:gd name="connsiteY12" fmla="*/ 819827 h 819826"/>
                <a:gd name="connsiteX13" fmla="*/ 819841 w 819841"/>
                <a:gd name="connsiteY13" fmla="*/ 777126 h 819826"/>
                <a:gd name="connsiteX14" fmla="*/ 819841 w 819841"/>
                <a:gd name="connsiteY14" fmla="*/ 256186 h 819826"/>
                <a:gd name="connsiteX15" fmla="*/ 798611 w 819841"/>
                <a:gd name="connsiteY15" fmla="*/ 219293 h 81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9841" h="819826">
                  <a:moveTo>
                    <a:pt x="798611" y="219293"/>
                  </a:moveTo>
                  <a:lnTo>
                    <a:pt x="431390" y="5793"/>
                  </a:lnTo>
                  <a:cubicBezTo>
                    <a:pt x="418119" y="-1931"/>
                    <a:pt x="401722" y="-1931"/>
                    <a:pt x="388451" y="5793"/>
                  </a:cubicBezTo>
                  <a:lnTo>
                    <a:pt x="21230" y="219293"/>
                  </a:lnTo>
                  <a:cubicBezTo>
                    <a:pt x="8092" y="226935"/>
                    <a:pt x="6" y="240986"/>
                    <a:pt x="0" y="256186"/>
                  </a:cubicBezTo>
                  <a:lnTo>
                    <a:pt x="0" y="777126"/>
                  </a:lnTo>
                  <a:cubicBezTo>
                    <a:pt x="0" y="800709"/>
                    <a:pt x="19117" y="819827"/>
                    <a:pt x="42700" y="819827"/>
                  </a:cubicBezTo>
                  <a:cubicBezTo>
                    <a:pt x="66283" y="819827"/>
                    <a:pt x="85400" y="800709"/>
                    <a:pt x="85400" y="777126"/>
                  </a:cubicBezTo>
                  <a:lnTo>
                    <a:pt x="85400" y="280781"/>
                  </a:lnTo>
                  <a:lnTo>
                    <a:pt x="409921" y="92081"/>
                  </a:lnTo>
                  <a:lnTo>
                    <a:pt x="734441" y="280764"/>
                  </a:lnTo>
                  <a:lnTo>
                    <a:pt x="734441" y="777126"/>
                  </a:lnTo>
                  <a:cubicBezTo>
                    <a:pt x="734441" y="800709"/>
                    <a:pt x="753559" y="819827"/>
                    <a:pt x="777141" y="819827"/>
                  </a:cubicBezTo>
                  <a:cubicBezTo>
                    <a:pt x="800723" y="819827"/>
                    <a:pt x="819841" y="800709"/>
                    <a:pt x="819841" y="777126"/>
                  </a:cubicBezTo>
                  <a:lnTo>
                    <a:pt x="819841" y="256186"/>
                  </a:lnTo>
                  <a:cubicBezTo>
                    <a:pt x="819834" y="240986"/>
                    <a:pt x="811749" y="226935"/>
                    <a:pt x="798611" y="219293"/>
                  </a:cubicBezTo>
                  <a:close/>
                </a:path>
              </a:pathLst>
            </a:custGeom>
            <a:grpFill/>
            <a:ln w="17066" cap="flat">
              <a:noFill/>
              <a:prstDash val="solid"/>
              <a:miter/>
            </a:ln>
          </p:spPr>
          <p:txBody>
            <a:bodyPr rtlCol="0" anchor="ctr"/>
            <a:lstStyle/>
            <a:p>
              <a:endParaRPr lang="es-CO"/>
            </a:p>
          </p:txBody>
        </p:sp>
      </p:grpSp>
    </p:spTree>
    <p:extLst>
      <p:ext uri="{BB962C8B-B14F-4D97-AF65-F5344CB8AC3E}">
        <p14:creationId xmlns:p14="http://schemas.microsoft.com/office/powerpoint/2010/main" val="3433425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F322CE8E-3616-0CBE-E74E-91052F526773}"/>
              </a:ext>
            </a:extLst>
          </p:cNvPr>
          <p:cNvSpPr txBox="1">
            <a:spLocks/>
          </p:cNvSpPr>
          <p:nvPr/>
        </p:nvSpPr>
        <p:spPr>
          <a:xfrm>
            <a:off x="296304" y="526542"/>
            <a:ext cx="5121342" cy="11935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tx1">
                    <a:lumMod val="85000"/>
                    <a:lumOff val="15000"/>
                  </a:schemeClr>
                </a:solidFill>
                <a:latin typeface="Franklin Gothic Demi" panose="020B0703020102020204" pitchFamily="34" charset="0"/>
                <a:ea typeface="+mj-ea"/>
                <a:cs typeface="+mj-cs"/>
              </a:defRPr>
            </a:lvl1pPr>
          </a:lstStyle>
          <a:p>
            <a:r>
              <a:rPr lang="es-CO"/>
              <a:t>LSG de Alojamiento</a:t>
            </a:r>
          </a:p>
        </p:txBody>
      </p:sp>
      <p:sp>
        <p:nvSpPr>
          <p:cNvPr id="7" name="Subtitle 11">
            <a:extLst>
              <a:ext uri="{FF2B5EF4-FFF2-40B4-BE49-F238E27FC236}">
                <a16:creationId xmlns:a16="http://schemas.microsoft.com/office/drawing/2014/main" id="{7460AED2-D8D1-AFFD-BC3D-F3852E0242D7}"/>
              </a:ext>
            </a:extLst>
          </p:cNvPr>
          <p:cNvSpPr txBox="1">
            <a:spLocks/>
          </p:cNvSpPr>
          <p:nvPr/>
        </p:nvSpPr>
        <p:spPr>
          <a:xfrm>
            <a:off x="1474346" y="2060727"/>
            <a:ext cx="3403044" cy="776271"/>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500"/>
              </a:spcBef>
              <a:buFont typeface="Arial" panose="020B0604020202020204" pitchFamily="34" charset="0"/>
              <a:buChar char="•"/>
              <a:defRPr sz="1600" b="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just">
              <a:buNone/>
            </a:pPr>
            <a:r>
              <a:rPr lang="es-MX" sz="1400" dirty="0">
                <a:solidFill>
                  <a:srgbClr val="58595A"/>
                </a:solidFill>
              </a:rPr>
              <a:t>De los hogares reportaron tener una necesidad sectorial no cubierta (LSG) en Alojamiento. </a:t>
            </a:r>
          </a:p>
          <a:p>
            <a:pPr marL="0" indent="0">
              <a:buNone/>
            </a:pPr>
            <a:endParaRPr lang="es-MX" sz="1400" dirty="0">
              <a:solidFill>
                <a:srgbClr val="58595A"/>
              </a:solidFill>
            </a:endParaRPr>
          </a:p>
          <a:p>
            <a:pPr marL="0" indent="0">
              <a:buNone/>
            </a:pPr>
            <a:endParaRPr lang="es-MX" sz="1400" dirty="0">
              <a:solidFill>
                <a:srgbClr val="58595A"/>
              </a:solidFill>
            </a:endParaRPr>
          </a:p>
          <a:p>
            <a:pPr marL="0" indent="0">
              <a:buNone/>
            </a:pPr>
            <a:endParaRPr lang="es-MX" sz="1400" dirty="0"/>
          </a:p>
          <a:p>
            <a:endParaRPr lang="es-MX" sz="1400" dirty="0"/>
          </a:p>
        </p:txBody>
      </p:sp>
      <p:sp>
        <p:nvSpPr>
          <p:cNvPr id="10" name="TextBox 23">
            <a:extLst>
              <a:ext uri="{FF2B5EF4-FFF2-40B4-BE49-F238E27FC236}">
                <a16:creationId xmlns:a16="http://schemas.microsoft.com/office/drawing/2014/main" id="{46217686-B78A-3AA7-CE7B-5F2243435A3D}"/>
              </a:ext>
            </a:extLst>
          </p:cNvPr>
          <p:cNvSpPr txBox="1"/>
          <p:nvPr/>
        </p:nvSpPr>
        <p:spPr>
          <a:xfrm>
            <a:off x="589029" y="2018562"/>
            <a:ext cx="919650" cy="519975"/>
          </a:xfrm>
          <a:prstGeom prst="rect">
            <a:avLst/>
          </a:prstGeom>
          <a:noFill/>
        </p:spPr>
        <p:txBody>
          <a:bodyPr wrap="square">
            <a:spAutoFit/>
          </a:bodyPr>
          <a:lstStyle/>
          <a:p>
            <a:r>
              <a:rPr lang="fr-FR" sz="2800" b="1">
                <a:solidFill>
                  <a:schemeClr val="bg1"/>
                </a:solidFill>
                <a:latin typeface="Leelawadee" panose="020B0502040204020203" pitchFamily="34" charset="-34"/>
                <a:cs typeface="Leelawadee" panose="020B0502040204020203" pitchFamily="34" charset="-34"/>
              </a:rPr>
              <a:t>33%</a:t>
            </a:r>
          </a:p>
        </p:txBody>
      </p:sp>
      <p:sp>
        <p:nvSpPr>
          <p:cNvPr id="37" name="CuadroTexto 36">
            <a:extLst>
              <a:ext uri="{FF2B5EF4-FFF2-40B4-BE49-F238E27FC236}">
                <a16:creationId xmlns:a16="http://schemas.microsoft.com/office/drawing/2014/main" id="{CC26CF28-A47C-BDFB-CC0F-6960F3733091}"/>
              </a:ext>
            </a:extLst>
          </p:cNvPr>
          <p:cNvSpPr txBox="1"/>
          <p:nvPr/>
        </p:nvSpPr>
        <p:spPr>
          <a:xfrm>
            <a:off x="626752" y="2844225"/>
            <a:ext cx="4230353" cy="584775"/>
          </a:xfrm>
          <a:prstGeom prst="rect">
            <a:avLst/>
          </a:prstGeom>
          <a:noFill/>
        </p:spPr>
        <p:txBody>
          <a:bodyPr wrap="square" rtlCol="0">
            <a:spAutoFit/>
          </a:bodyPr>
          <a:lstStyle/>
          <a:p>
            <a:pPr algn="ctr"/>
            <a:r>
              <a:rPr lang="es-MX" sz="1600" b="1">
                <a:solidFill>
                  <a:srgbClr val="58595A"/>
                </a:solidFill>
                <a:latin typeface="Franklin Gothic Book" panose="020B0503020102020204" pitchFamily="34" charset="0"/>
              </a:rPr>
              <a:t>% de hogares que reportaron una LSG en Alojamiento por nivel de severidad</a:t>
            </a:r>
            <a:endParaRPr lang="es-CO" sz="1600" b="1">
              <a:solidFill>
                <a:srgbClr val="58595A"/>
              </a:solidFill>
              <a:latin typeface="Franklin Gothic Book" panose="020B0503020102020204" pitchFamily="34" charset="0"/>
            </a:endParaRPr>
          </a:p>
        </p:txBody>
      </p:sp>
      <p:sp>
        <p:nvSpPr>
          <p:cNvPr id="14" name="CuadroTexto 13">
            <a:extLst>
              <a:ext uri="{FF2B5EF4-FFF2-40B4-BE49-F238E27FC236}">
                <a16:creationId xmlns:a16="http://schemas.microsoft.com/office/drawing/2014/main" id="{B553A8E6-B1E3-5338-4373-CE7B7BD06C97}"/>
              </a:ext>
            </a:extLst>
          </p:cNvPr>
          <p:cNvSpPr txBox="1"/>
          <p:nvPr/>
        </p:nvSpPr>
        <p:spPr>
          <a:xfrm>
            <a:off x="629268" y="5105373"/>
            <a:ext cx="838469" cy="400110"/>
          </a:xfrm>
          <a:prstGeom prst="rect">
            <a:avLst/>
          </a:prstGeom>
          <a:noFill/>
        </p:spPr>
        <p:txBody>
          <a:bodyPr wrap="square" rtlCol="0">
            <a:spAutoFit/>
          </a:bodyPr>
          <a:lstStyle/>
          <a:p>
            <a:r>
              <a:rPr lang="es-CO" sz="2000">
                <a:solidFill>
                  <a:srgbClr val="EE5859"/>
                </a:solidFill>
                <a:latin typeface="Leelawadee" panose="020B0502040204020203" pitchFamily="34" charset="-34"/>
                <a:cs typeface="Leelawadee" panose="020B0502040204020203" pitchFamily="34" charset="-34"/>
              </a:rPr>
              <a:t>32%</a:t>
            </a:r>
          </a:p>
        </p:txBody>
      </p:sp>
      <p:sp>
        <p:nvSpPr>
          <p:cNvPr id="15" name="Marcador de texto 2">
            <a:extLst>
              <a:ext uri="{FF2B5EF4-FFF2-40B4-BE49-F238E27FC236}">
                <a16:creationId xmlns:a16="http://schemas.microsoft.com/office/drawing/2014/main" id="{8E24213F-5186-5F65-5A9C-2A3AC230FDD1}"/>
              </a:ext>
            </a:extLst>
          </p:cNvPr>
          <p:cNvSpPr txBox="1">
            <a:spLocks/>
          </p:cNvSpPr>
          <p:nvPr/>
        </p:nvSpPr>
        <p:spPr>
          <a:xfrm>
            <a:off x="1214568" y="5110303"/>
            <a:ext cx="3732696" cy="809610"/>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Font typeface="+mj-lt"/>
              <a:buAutoNum type="arabicPeriod"/>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800100" indent="-342900" algn="l" defTabSz="914400" rtl="0" eaLnBrk="1" latinLnBrk="0" hangingPunct="1">
              <a:lnSpc>
                <a:spcPct val="90000"/>
              </a:lnSpc>
              <a:spcBef>
                <a:spcPts val="500"/>
              </a:spcBef>
              <a:buFont typeface="+mj-lt"/>
              <a:buAutoNum type="arabicPeriod"/>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2pPr>
            <a:lvl3pPr marL="1257300" indent="-342900" algn="l" defTabSz="914400" rtl="0" eaLnBrk="1" latinLnBrk="0" hangingPunct="1">
              <a:lnSpc>
                <a:spcPct val="90000"/>
              </a:lnSpc>
              <a:spcBef>
                <a:spcPts val="500"/>
              </a:spcBef>
              <a:buFont typeface="+mj-lt"/>
              <a:buAutoNum type="arabicPeriod"/>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3pPr>
            <a:lvl4pPr marL="1714500" indent="-342900" algn="l" defTabSz="914400" rtl="0" eaLnBrk="1" latinLnBrk="0" hangingPunct="1">
              <a:lnSpc>
                <a:spcPct val="90000"/>
              </a:lnSpc>
              <a:spcBef>
                <a:spcPts val="500"/>
              </a:spcBef>
              <a:buFont typeface="+mj-lt"/>
              <a:buAutoNum type="arabicPeriod"/>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4pPr>
            <a:lvl5pPr marL="2171700" indent="-342900" algn="l" defTabSz="914400" rtl="0" eaLnBrk="1" latinLnBrk="0" hangingPunct="1">
              <a:lnSpc>
                <a:spcPct val="90000"/>
              </a:lnSpc>
              <a:spcBef>
                <a:spcPts val="500"/>
              </a:spcBef>
              <a:buFont typeface="+mj-lt"/>
              <a:buAutoNum type="arabicPeriod"/>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mj-lt"/>
              <a:buNone/>
            </a:pPr>
            <a:r>
              <a:rPr lang="es-CO" sz="1400">
                <a:solidFill>
                  <a:srgbClr val="58595A"/>
                </a:solidFill>
              </a:rPr>
              <a:t>De los hogares reportaron vivir en alojamientos considerados como vulnerables* y tener al menos un problema en los espacios cerrados.</a:t>
            </a:r>
          </a:p>
          <a:p>
            <a:pPr marL="542925" indent="0" algn="just">
              <a:buFont typeface="+mj-lt"/>
              <a:buNone/>
            </a:pPr>
            <a:endParaRPr lang="es-CO" sz="1400">
              <a:solidFill>
                <a:srgbClr val="58595A"/>
              </a:solidFill>
            </a:endParaRPr>
          </a:p>
          <a:p>
            <a:pPr marL="0" indent="0" algn="just">
              <a:buFont typeface="+mj-lt"/>
              <a:buNone/>
            </a:pPr>
            <a:endParaRPr lang="es-CO" sz="1400" b="1">
              <a:solidFill>
                <a:srgbClr val="58595A"/>
              </a:solidFill>
            </a:endParaRPr>
          </a:p>
        </p:txBody>
      </p:sp>
      <p:graphicFrame>
        <p:nvGraphicFramePr>
          <p:cNvPr id="16" name="Gráfico 15">
            <a:extLst>
              <a:ext uri="{FF2B5EF4-FFF2-40B4-BE49-F238E27FC236}">
                <a16:creationId xmlns:a16="http://schemas.microsoft.com/office/drawing/2014/main" id="{1939B691-1E85-C91D-53A2-B323BA54EBD7}"/>
              </a:ext>
            </a:extLst>
          </p:cNvPr>
          <p:cNvGraphicFramePr>
            <a:graphicFrameLocks/>
          </p:cNvGraphicFramePr>
          <p:nvPr/>
        </p:nvGraphicFramePr>
        <p:xfrm>
          <a:off x="536592" y="3471154"/>
          <a:ext cx="4518883" cy="1316714"/>
        </p:xfrm>
        <a:graphic>
          <a:graphicData uri="http://schemas.openxmlformats.org/drawingml/2006/chart">
            <c:chart xmlns:c="http://schemas.openxmlformats.org/drawingml/2006/chart" xmlns:r="http://schemas.openxmlformats.org/officeDocument/2006/relationships" r:id="rId3"/>
          </a:graphicData>
        </a:graphic>
      </p:graphicFrame>
      <p:cxnSp>
        <p:nvCxnSpPr>
          <p:cNvPr id="2" name="Conector recto 1">
            <a:extLst>
              <a:ext uri="{FF2B5EF4-FFF2-40B4-BE49-F238E27FC236}">
                <a16:creationId xmlns:a16="http://schemas.microsoft.com/office/drawing/2014/main" id="{2F21EF5D-B948-9D82-4BF3-7E64BEC7AAA6}"/>
              </a:ext>
            </a:extLst>
          </p:cNvPr>
          <p:cNvCxnSpPr>
            <a:cxnSpLocks/>
          </p:cNvCxnSpPr>
          <p:nvPr/>
        </p:nvCxnSpPr>
        <p:spPr>
          <a:xfrm>
            <a:off x="714007" y="4898416"/>
            <a:ext cx="4163383" cy="0"/>
          </a:xfrm>
          <a:prstGeom prst="line">
            <a:avLst/>
          </a:prstGeom>
          <a:ln>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A0D4C96A-7059-49B9-642A-A2995A7F8DAD}"/>
              </a:ext>
            </a:extLst>
          </p:cNvPr>
          <p:cNvSpPr txBox="1"/>
          <p:nvPr/>
        </p:nvSpPr>
        <p:spPr>
          <a:xfrm>
            <a:off x="447208" y="6241639"/>
            <a:ext cx="4608268" cy="809610"/>
          </a:xfrm>
          <a:prstGeom prst="rect">
            <a:avLst/>
          </a:prstGeom>
          <a:noFill/>
        </p:spPr>
        <p:txBody>
          <a:bodyPr wrap="square">
            <a:spAutoFit/>
          </a:bodyPr>
          <a:lstStyle/>
          <a:p>
            <a:pPr algn="just"/>
            <a:r>
              <a:rPr lang="es-CO" sz="900" dirty="0">
                <a:solidFill>
                  <a:srgbClr val="58595A"/>
                </a:solidFill>
                <a:latin typeface="Leelawadee" panose="020B0502040204020203" pitchFamily="34" charset="-34"/>
                <a:cs typeface="Leelawadee" panose="020B0502040204020203" pitchFamily="34" charset="-34"/>
              </a:rPr>
              <a:t>* </a:t>
            </a:r>
            <a:r>
              <a:rPr lang="es-CO" sz="900" b="0" i="0" u="none" strike="noStrike" baseline="0" dirty="0">
                <a:solidFill>
                  <a:srgbClr val="58595A"/>
                </a:solidFill>
                <a:latin typeface="Leelawadee" panose="020B0502040204020203" pitchFamily="34" charset="-34"/>
                <a:cs typeface="Leelawadee" panose="020B0502040204020203" pitchFamily="34" charset="-34"/>
              </a:rPr>
              <a:t>Se consideran como alojamiento vulnerables: apartamento compartido, casa compartida, hotel/hospedaje, inquilinato, albergue y/o alojamiento colectivos temporales, centros colectivos, </a:t>
            </a:r>
            <a:r>
              <a:rPr lang="es-MX" sz="900" b="0" i="0" u="none" strike="noStrike" baseline="0" dirty="0">
                <a:solidFill>
                  <a:srgbClr val="58595A"/>
                </a:solidFill>
                <a:latin typeface="Leelawadee" panose="020B0502040204020203" pitchFamily="34" charset="-34"/>
                <a:cs typeface="Leelawadee" panose="020B0502040204020203" pitchFamily="34" charset="-34"/>
              </a:rPr>
              <a:t>paga diarios, cambuches, vivienda improvisada o en la calle.</a:t>
            </a:r>
          </a:p>
          <a:p>
            <a:pPr algn="l"/>
            <a:endParaRPr lang="es-CO" sz="900" dirty="0">
              <a:latin typeface="Leelawadee" panose="020B0502040204020203" pitchFamily="34" charset="-34"/>
              <a:cs typeface="Leelawadee" panose="020B0502040204020203" pitchFamily="34" charset="-34"/>
            </a:endParaRPr>
          </a:p>
        </p:txBody>
      </p:sp>
      <p:pic>
        <p:nvPicPr>
          <p:cNvPr id="3" name="Imagen 2">
            <a:extLst>
              <a:ext uri="{FF2B5EF4-FFF2-40B4-BE49-F238E27FC236}">
                <a16:creationId xmlns:a16="http://schemas.microsoft.com/office/drawing/2014/main" id="{EE5F20B3-DEAA-A3E2-4C1D-B5233C972A3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0714"/>
          <a:stretch/>
        </p:blipFill>
        <p:spPr>
          <a:xfrm>
            <a:off x="5710757" y="6220486"/>
            <a:ext cx="6035518" cy="123073"/>
          </a:xfrm>
          <a:prstGeom prst="rect">
            <a:avLst/>
          </a:prstGeom>
        </p:spPr>
      </p:pic>
      <p:pic>
        <p:nvPicPr>
          <p:cNvPr id="5" name="Imagen 4">
            <a:extLst>
              <a:ext uri="{FF2B5EF4-FFF2-40B4-BE49-F238E27FC236}">
                <a16:creationId xmlns:a16="http://schemas.microsoft.com/office/drawing/2014/main" id="{54D51159-974B-97FE-5B62-C249792710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2049"/>
          <a:stretch/>
        </p:blipFill>
        <p:spPr>
          <a:xfrm>
            <a:off x="5710757" y="6466285"/>
            <a:ext cx="6036748" cy="123098"/>
          </a:xfrm>
          <a:prstGeom prst="rect">
            <a:avLst/>
          </a:prstGeom>
        </p:spPr>
      </p:pic>
      <p:pic>
        <p:nvPicPr>
          <p:cNvPr id="8" name="Imagen 7" descr="Mapa&#10;&#10;Descripción generada automáticamente">
            <a:extLst>
              <a:ext uri="{FF2B5EF4-FFF2-40B4-BE49-F238E27FC236}">
                <a16:creationId xmlns:a16="http://schemas.microsoft.com/office/drawing/2014/main" id="{6B7FF20E-0F9C-055B-8E6C-AB619C62F5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2422" y="82231"/>
            <a:ext cx="6038100" cy="5949708"/>
          </a:xfrm>
          <a:prstGeom prst="rect">
            <a:avLst/>
          </a:prstGeom>
        </p:spPr>
      </p:pic>
    </p:spTree>
    <p:extLst>
      <p:ext uri="{BB962C8B-B14F-4D97-AF65-F5344CB8AC3E}">
        <p14:creationId xmlns:p14="http://schemas.microsoft.com/office/powerpoint/2010/main" val="653722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a:extLst>
              <a:ext uri="{FF2B5EF4-FFF2-40B4-BE49-F238E27FC236}">
                <a16:creationId xmlns:a16="http://schemas.microsoft.com/office/drawing/2014/main" id="{985E7F9C-C9DE-572B-F16F-AFB7F20965EB}"/>
              </a:ext>
            </a:extLst>
          </p:cNvPr>
          <p:cNvSpPr>
            <a:spLocks noGrp="1"/>
          </p:cNvSpPr>
          <p:nvPr>
            <p:ph type="ctrTitle"/>
          </p:nvPr>
        </p:nvSpPr>
        <p:spPr>
          <a:xfrm>
            <a:off x="358239" y="504996"/>
            <a:ext cx="4259751" cy="1193559"/>
          </a:xfrm>
        </p:spPr>
        <p:txBody>
          <a:bodyPr/>
          <a:lstStyle/>
          <a:p>
            <a:r>
              <a:rPr lang="fr-FR" dirty="0" err="1"/>
              <a:t>Profundizando</a:t>
            </a:r>
            <a:r>
              <a:rPr lang="fr-FR" dirty="0"/>
              <a:t> en </a:t>
            </a:r>
            <a:r>
              <a:rPr lang="fr-FR" dirty="0" err="1"/>
              <a:t>Alojamiento</a:t>
            </a:r>
            <a:endParaRPr lang="fr-FR" dirty="0"/>
          </a:p>
        </p:txBody>
      </p:sp>
      <p:sp>
        <p:nvSpPr>
          <p:cNvPr id="3" name="Text Placeholder 15">
            <a:extLst>
              <a:ext uri="{FF2B5EF4-FFF2-40B4-BE49-F238E27FC236}">
                <a16:creationId xmlns:a16="http://schemas.microsoft.com/office/drawing/2014/main" id="{E7D585D6-7820-6E57-D8DC-F13F3DD07FCB}"/>
              </a:ext>
            </a:extLst>
          </p:cNvPr>
          <p:cNvSpPr txBox="1">
            <a:spLocks/>
          </p:cNvSpPr>
          <p:nvPr/>
        </p:nvSpPr>
        <p:spPr>
          <a:xfrm>
            <a:off x="5275801" y="3030198"/>
            <a:ext cx="6741335" cy="71755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E5859"/>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600">
                <a:solidFill>
                  <a:srgbClr val="58595A"/>
                </a:solidFill>
              </a:rPr>
              <a:t>% de hogares que reportaron haber estado en riesgo de ser desalojado, o haber tenido que dormir en la calle o en un albergue en los 3 meses previos a la recolección de datos:</a:t>
            </a:r>
          </a:p>
        </p:txBody>
      </p:sp>
      <p:sp>
        <p:nvSpPr>
          <p:cNvPr id="4" name="TextBox 30">
            <a:extLst>
              <a:ext uri="{FF2B5EF4-FFF2-40B4-BE49-F238E27FC236}">
                <a16:creationId xmlns:a16="http://schemas.microsoft.com/office/drawing/2014/main" id="{40EDA33A-C836-81E3-DED4-5BEE6660E597}"/>
              </a:ext>
            </a:extLst>
          </p:cNvPr>
          <p:cNvSpPr txBox="1"/>
          <p:nvPr/>
        </p:nvSpPr>
        <p:spPr>
          <a:xfrm>
            <a:off x="539034" y="5364116"/>
            <a:ext cx="4343370" cy="1015663"/>
          </a:xfrm>
          <a:prstGeom prst="rect">
            <a:avLst/>
          </a:prstGeom>
          <a:noFill/>
        </p:spPr>
        <p:txBody>
          <a:bodyPr wrap="square">
            <a:spAutoFit/>
          </a:bodyPr>
          <a:lstStyle/>
          <a:p>
            <a:r>
              <a:rPr lang="es-MX" sz="1500">
                <a:solidFill>
                  <a:schemeClr val="bg1"/>
                </a:solidFill>
                <a:latin typeface="Leelawadee" panose="020B0502040204020203" pitchFamily="34" charset="-34"/>
                <a:cs typeface="Leelawadee" panose="020B0502040204020203" pitchFamily="34" charset="-34"/>
              </a:rPr>
              <a:t>Según los hogares encuestados, la mayoría de las viviendas tienen algún problema en espacios cerrados (</a:t>
            </a:r>
            <a:r>
              <a:rPr lang="es-MX" sz="1500" b="1">
                <a:solidFill>
                  <a:schemeClr val="bg1"/>
                </a:solidFill>
                <a:latin typeface="Leelawadee" panose="020B0502040204020203" pitchFamily="34" charset="-34"/>
                <a:cs typeface="Leelawadee" panose="020B0502040204020203" pitchFamily="34" charset="-34"/>
              </a:rPr>
              <a:t>58%),</a:t>
            </a:r>
            <a:r>
              <a:rPr lang="es-MX" sz="1500">
                <a:solidFill>
                  <a:schemeClr val="bg1"/>
                </a:solidFill>
                <a:latin typeface="Leelawadee" panose="020B0502040204020203" pitchFamily="34" charset="-34"/>
                <a:cs typeface="Leelawadee" panose="020B0502040204020203" pitchFamily="34" charset="-34"/>
              </a:rPr>
              <a:t> siendo la presencia de goteras y humedad los problemas más citados (</a:t>
            </a:r>
            <a:r>
              <a:rPr lang="es-MX" sz="1500" b="1">
                <a:solidFill>
                  <a:schemeClr val="bg1"/>
                </a:solidFill>
                <a:latin typeface="Leelawadee" panose="020B0502040204020203" pitchFamily="34" charset="-34"/>
                <a:cs typeface="Leelawadee" panose="020B0502040204020203" pitchFamily="34" charset="-34"/>
              </a:rPr>
              <a:t>38%</a:t>
            </a:r>
            <a:r>
              <a:rPr lang="es-MX" sz="1500">
                <a:solidFill>
                  <a:schemeClr val="bg1"/>
                </a:solidFill>
                <a:latin typeface="Leelawadee" panose="020B0502040204020203" pitchFamily="34" charset="-34"/>
                <a:cs typeface="Leelawadee" panose="020B0502040204020203" pitchFamily="34" charset="-34"/>
              </a:rPr>
              <a:t>).</a:t>
            </a:r>
          </a:p>
        </p:txBody>
      </p:sp>
      <p:sp>
        <p:nvSpPr>
          <p:cNvPr id="5" name="Text Placeholder 15">
            <a:extLst>
              <a:ext uri="{FF2B5EF4-FFF2-40B4-BE49-F238E27FC236}">
                <a16:creationId xmlns:a16="http://schemas.microsoft.com/office/drawing/2014/main" id="{2DAAB831-7294-A78B-1656-CD385E415E48}"/>
              </a:ext>
            </a:extLst>
          </p:cNvPr>
          <p:cNvSpPr txBox="1">
            <a:spLocks/>
          </p:cNvSpPr>
          <p:nvPr/>
        </p:nvSpPr>
        <p:spPr>
          <a:xfrm>
            <a:off x="5275801" y="-50335"/>
            <a:ext cx="6348478" cy="86345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58595A"/>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600"/>
              <a:t>Principales acuerdos de ocupación reportados por los hogares:</a:t>
            </a:r>
          </a:p>
        </p:txBody>
      </p:sp>
      <p:sp>
        <p:nvSpPr>
          <p:cNvPr id="7" name="TextBox 2">
            <a:extLst>
              <a:ext uri="{FF2B5EF4-FFF2-40B4-BE49-F238E27FC236}">
                <a16:creationId xmlns:a16="http://schemas.microsoft.com/office/drawing/2014/main" id="{493A1ADB-7985-FC91-5A45-DFD92F0FBA67}"/>
              </a:ext>
            </a:extLst>
          </p:cNvPr>
          <p:cNvSpPr txBox="1"/>
          <p:nvPr/>
        </p:nvSpPr>
        <p:spPr>
          <a:xfrm>
            <a:off x="622653" y="2187734"/>
            <a:ext cx="4394014" cy="584775"/>
          </a:xfrm>
          <a:prstGeom prst="rect">
            <a:avLst/>
          </a:prstGeom>
          <a:noFill/>
        </p:spPr>
        <p:txBody>
          <a:bodyPr wrap="square">
            <a:spAutoFit/>
          </a:bodyPr>
          <a:lstStyle/>
          <a:p>
            <a:r>
              <a:rPr lang="es-MX" sz="1600" b="1">
                <a:solidFill>
                  <a:srgbClr val="58595A"/>
                </a:solidFill>
                <a:latin typeface="Leelawadee" panose="020B0502040204020203" pitchFamily="34" charset="-34"/>
                <a:cs typeface="Leelawadee" panose="020B0502040204020203" pitchFamily="34" charset="-34"/>
              </a:rPr>
              <a:t>Principales tipos de alojamiento reportados por los hogares:</a:t>
            </a:r>
          </a:p>
        </p:txBody>
      </p:sp>
      <p:sp>
        <p:nvSpPr>
          <p:cNvPr id="9" name="TextBox 6">
            <a:extLst>
              <a:ext uri="{FF2B5EF4-FFF2-40B4-BE49-F238E27FC236}">
                <a16:creationId xmlns:a16="http://schemas.microsoft.com/office/drawing/2014/main" id="{7B158B62-7E67-E9B8-568A-2E945E033447}"/>
              </a:ext>
            </a:extLst>
          </p:cNvPr>
          <p:cNvSpPr txBox="1"/>
          <p:nvPr/>
        </p:nvSpPr>
        <p:spPr>
          <a:xfrm>
            <a:off x="5329229" y="5871948"/>
            <a:ext cx="6634478" cy="553998"/>
          </a:xfrm>
          <a:prstGeom prst="rect">
            <a:avLst/>
          </a:prstGeom>
          <a:noFill/>
        </p:spPr>
        <p:txBody>
          <a:bodyPr wrap="square">
            <a:spAutoFit/>
          </a:bodyPr>
          <a:lstStyle/>
          <a:p>
            <a:r>
              <a:rPr lang="es-MX" sz="1500">
                <a:solidFill>
                  <a:srgbClr val="58595A"/>
                </a:solidFill>
                <a:latin typeface="Leelawadee" panose="020B0502040204020203" pitchFamily="34" charset="-34"/>
                <a:cs typeface="Leelawadee" panose="020B0502040204020203" pitchFamily="34" charset="-34"/>
              </a:rPr>
              <a:t>La falta de capacidad de pago fue la principal razón de haber estado en riesgo o haber sido desalojado.</a:t>
            </a:r>
          </a:p>
        </p:txBody>
      </p:sp>
      <p:graphicFrame>
        <p:nvGraphicFramePr>
          <p:cNvPr id="6" name="Gráfico 5">
            <a:extLst>
              <a:ext uri="{FF2B5EF4-FFF2-40B4-BE49-F238E27FC236}">
                <a16:creationId xmlns:a16="http://schemas.microsoft.com/office/drawing/2014/main" id="{9AE03D4F-E29B-0C50-8A73-36F9A959F256}"/>
              </a:ext>
            </a:extLst>
          </p:cNvPr>
          <p:cNvGraphicFramePr>
            <a:graphicFrameLocks/>
          </p:cNvGraphicFramePr>
          <p:nvPr>
            <p:extLst>
              <p:ext uri="{D42A27DB-BD31-4B8C-83A1-F6EECF244321}">
                <p14:modId xmlns:p14="http://schemas.microsoft.com/office/powerpoint/2010/main" val="278690000"/>
              </p:ext>
            </p:extLst>
          </p:nvPr>
        </p:nvGraphicFramePr>
        <p:xfrm>
          <a:off x="516303" y="2974305"/>
          <a:ext cx="4343370" cy="22223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a:extLst>
              <a:ext uri="{FF2B5EF4-FFF2-40B4-BE49-F238E27FC236}">
                <a16:creationId xmlns:a16="http://schemas.microsoft.com/office/drawing/2014/main" id="{E145CDC9-96D8-B825-7B6B-E26C56DDD057}"/>
              </a:ext>
            </a:extLst>
          </p:cNvPr>
          <p:cNvGraphicFramePr>
            <a:graphicFrameLocks/>
          </p:cNvGraphicFramePr>
          <p:nvPr>
            <p:extLst>
              <p:ext uri="{D42A27DB-BD31-4B8C-83A1-F6EECF244321}">
                <p14:modId xmlns:p14="http://schemas.microsoft.com/office/powerpoint/2010/main" val="1291510021"/>
              </p:ext>
            </p:extLst>
          </p:nvPr>
        </p:nvGraphicFramePr>
        <p:xfrm>
          <a:off x="5139325" y="450376"/>
          <a:ext cx="6694436" cy="25798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10">
            <a:extLst>
              <a:ext uri="{FF2B5EF4-FFF2-40B4-BE49-F238E27FC236}">
                <a16:creationId xmlns:a16="http://schemas.microsoft.com/office/drawing/2014/main" id="{51DA2056-D21F-433D-968D-A47EFCA215DE}"/>
              </a:ext>
            </a:extLst>
          </p:cNvPr>
          <p:cNvGraphicFramePr>
            <a:graphicFrameLocks/>
          </p:cNvGraphicFramePr>
          <p:nvPr>
            <p:extLst>
              <p:ext uri="{D42A27DB-BD31-4B8C-83A1-F6EECF244321}">
                <p14:modId xmlns:p14="http://schemas.microsoft.com/office/powerpoint/2010/main" val="134051551"/>
              </p:ext>
            </p:extLst>
          </p:nvPr>
        </p:nvGraphicFramePr>
        <p:xfrm>
          <a:off x="5441709" y="3747748"/>
          <a:ext cx="6016662" cy="21294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37659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0D6C85E-D7F2-8075-194A-1995CB9C104D}"/>
              </a:ext>
            </a:extLst>
          </p:cNvPr>
          <p:cNvSpPr txBox="1">
            <a:spLocks/>
          </p:cNvSpPr>
          <p:nvPr/>
        </p:nvSpPr>
        <p:spPr>
          <a:xfrm>
            <a:off x="2019579" y="4798695"/>
            <a:ext cx="8423353" cy="140208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baseline="0">
                <a:solidFill>
                  <a:schemeClr val="bg1"/>
                </a:solidFill>
                <a:latin typeface="Franklin Gothic Demi" panose="020B0703020102020204" pitchFamily="34" charset="0"/>
                <a:ea typeface="+mj-ea"/>
                <a:cs typeface="+mj-cs"/>
              </a:defRPr>
            </a:lvl1pPr>
          </a:lstStyle>
          <a:p>
            <a:r>
              <a:rPr lang="es-MX">
                <a:solidFill>
                  <a:srgbClr val="58595A"/>
                </a:solidFill>
              </a:rPr>
              <a:t>SEGURIDAD ALIMENTARIA</a:t>
            </a:r>
          </a:p>
        </p:txBody>
      </p:sp>
      <p:sp>
        <p:nvSpPr>
          <p:cNvPr id="3" name="Gráfico 1">
            <a:extLst>
              <a:ext uri="{FF2B5EF4-FFF2-40B4-BE49-F238E27FC236}">
                <a16:creationId xmlns:a16="http://schemas.microsoft.com/office/drawing/2014/main" id="{3194D754-DFF9-C255-3EBA-D594A3F7D3AD}"/>
              </a:ext>
            </a:extLst>
          </p:cNvPr>
          <p:cNvSpPr/>
          <p:nvPr/>
        </p:nvSpPr>
        <p:spPr>
          <a:xfrm>
            <a:off x="5622099" y="4434831"/>
            <a:ext cx="947802" cy="727728"/>
          </a:xfrm>
          <a:custGeom>
            <a:avLst/>
            <a:gdLst>
              <a:gd name="connsiteX0" fmla="*/ 928056 w 947802"/>
              <a:gd name="connsiteY0" fmla="*/ 451286 h 727728"/>
              <a:gd name="connsiteX1" fmla="*/ 19746 w 947802"/>
              <a:gd name="connsiteY1" fmla="*/ 451286 h 727728"/>
              <a:gd name="connsiteX2" fmla="*/ 0 w 947802"/>
              <a:gd name="connsiteY2" fmla="*/ 471032 h 727728"/>
              <a:gd name="connsiteX3" fmla="*/ 256696 w 947802"/>
              <a:gd name="connsiteY3" fmla="*/ 727728 h 727728"/>
              <a:gd name="connsiteX4" fmla="*/ 691106 w 947802"/>
              <a:gd name="connsiteY4" fmla="*/ 727728 h 727728"/>
              <a:gd name="connsiteX5" fmla="*/ 947802 w 947802"/>
              <a:gd name="connsiteY5" fmla="*/ 471032 h 727728"/>
              <a:gd name="connsiteX6" fmla="*/ 928056 w 947802"/>
              <a:gd name="connsiteY6" fmla="*/ 451286 h 727728"/>
              <a:gd name="connsiteX7" fmla="*/ 412452 w 947802"/>
              <a:gd name="connsiteY7" fmla="*/ 238505 h 727728"/>
              <a:gd name="connsiteX8" fmla="*/ 363344 w 947802"/>
              <a:gd name="connsiteY8" fmla="*/ 225334 h 727728"/>
              <a:gd name="connsiteX9" fmla="*/ 242420 w 947802"/>
              <a:gd name="connsiteY9" fmla="*/ 295136 h 727728"/>
              <a:gd name="connsiteX10" fmla="*/ 238945 w 947802"/>
              <a:gd name="connsiteY10" fmla="*/ 308129 h 727728"/>
              <a:gd name="connsiteX11" fmla="*/ 288053 w 947802"/>
              <a:gd name="connsiteY11" fmla="*/ 321299 h 727728"/>
              <a:gd name="connsiteX12" fmla="*/ 408973 w 947802"/>
              <a:gd name="connsiteY12" fmla="*/ 251490 h 727728"/>
              <a:gd name="connsiteX13" fmla="*/ 408977 w 947802"/>
              <a:gd name="connsiteY13" fmla="*/ 251478 h 727728"/>
              <a:gd name="connsiteX14" fmla="*/ 401493 w 947802"/>
              <a:gd name="connsiteY14" fmla="*/ 351688 h 727728"/>
              <a:gd name="connsiteX15" fmla="*/ 450601 w 947802"/>
              <a:gd name="connsiteY15" fmla="*/ 364839 h 727728"/>
              <a:gd name="connsiteX16" fmla="*/ 571525 w 947802"/>
              <a:gd name="connsiteY16" fmla="*/ 295037 h 727728"/>
              <a:gd name="connsiteX17" fmla="*/ 575000 w 947802"/>
              <a:gd name="connsiteY17" fmla="*/ 282044 h 727728"/>
              <a:gd name="connsiteX18" fmla="*/ 525892 w 947802"/>
              <a:gd name="connsiteY18" fmla="*/ 268874 h 727728"/>
              <a:gd name="connsiteX19" fmla="*/ 404972 w 947802"/>
              <a:gd name="connsiteY19" fmla="*/ 338683 h 727728"/>
              <a:gd name="connsiteX20" fmla="*/ 404968 w 947802"/>
              <a:gd name="connsiteY20" fmla="*/ 338695 h 727728"/>
              <a:gd name="connsiteX21" fmla="*/ 564021 w 947802"/>
              <a:gd name="connsiteY21" fmla="*/ 395247 h 727728"/>
              <a:gd name="connsiteX22" fmla="*/ 613149 w 947802"/>
              <a:gd name="connsiteY22" fmla="*/ 408398 h 727728"/>
              <a:gd name="connsiteX23" fmla="*/ 734073 w 947802"/>
              <a:gd name="connsiteY23" fmla="*/ 338597 h 727728"/>
              <a:gd name="connsiteX24" fmla="*/ 737548 w 947802"/>
              <a:gd name="connsiteY24" fmla="*/ 325584 h 727728"/>
              <a:gd name="connsiteX25" fmla="*/ 688420 w 947802"/>
              <a:gd name="connsiteY25" fmla="*/ 312433 h 727728"/>
              <a:gd name="connsiteX26" fmla="*/ 567516 w 947802"/>
              <a:gd name="connsiteY26" fmla="*/ 382255 h 727728"/>
              <a:gd name="connsiteX27" fmla="*/ 377857 w 947802"/>
              <a:gd name="connsiteY27" fmla="*/ 171152 h 727728"/>
              <a:gd name="connsiteX28" fmla="*/ 426985 w 947802"/>
              <a:gd name="connsiteY28" fmla="*/ 184302 h 727728"/>
              <a:gd name="connsiteX29" fmla="*/ 430460 w 947802"/>
              <a:gd name="connsiteY29" fmla="*/ 171310 h 727728"/>
              <a:gd name="connsiteX30" fmla="*/ 360658 w 947802"/>
              <a:gd name="connsiteY30" fmla="*/ 50386 h 727728"/>
              <a:gd name="connsiteX31" fmla="*/ 311531 w 947802"/>
              <a:gd name="connsiteY31" fmla="*/ 37235 h 727728"/>
              <a:gd name="connsiteX32" fmla="*/ 308055 w 947802"/>
              <a:gd name="connsiteY32" fmla="*/ 50228 h 727728"/>
              <a:gd name="connsiteX33" fmla="*/ 377857 w 947802"/>
              <a:gd name="connsiteY33" fmla="*/ 171152 h 727728"/>
              <a:gd name="connsiteX34" fmla="*/ 540405 w 947802"/>
              <a:gd name="connsiteY34" fmla="*/ 214691 h 727728"/>
              <a:gd name="connsiteX35" fmla="*/ 589513 w 947802"/>
              <a:gd name="connsiteY35" fmla="*/ 227862 h 727728"/>
              <a:gd name="connsiteX36" fmla="*/ 593008 w 947802"/>
              <a:gd name="connsiteY36" fmla="*/ 214869 h 727728"/>
              <a:gd name="connsiteX37" fmla="*/ 523199 w 947802"/>
              <a:gd name="connsiteY37" fmla="*/ 93949 h 727728"/>
              <a:gd name="connsiteX38" fmla="*/ 523187 w 947802"/>
              <a:gd name="connsiteY38" fmla="*/ 93945 h 727728"/>
              <a:gd name="connsiteX39" fmla="*/ 474079 w 947802"/>
              <a:gd name="connsiteY39" fmla="*/ 80775 h 727728"/>
              <a:gd name="connsiteX40" fmla="*/ 470584 w 947802"/>
              <a:gd name="connsiteY40" fmla="*/ 93787 h 727728"/>
              <a:gd name="connsiteX41" fmla="*/ 540405 w 947802"/>
              <a:gd name="connsiteY41" fmla="*/ 214691 h 727728"/>
              <a:gd name="connsiteX42" fmla="*/ 702953 w 947802"/>
              <a:gd name="connsiteY42" fmla="*/ 258251 h 727728"/>
              <a:gd name="connsiteX43" fmla="*/ 752061 w 947802"/>
              <a:gd name="connsiteY43" fmla="*/ 271421 h 727728"/>
              <a:gd name="connsiteX44" fmla="*/ 755536 w 947802"/>
              <a:gd name="connsiteY44" fmla="*/ 258409 h 727728"/>
              <a:gd name="connsiteX45" fmla="*/ 685735 w 947802"/>
              <a:gd name="connsiteY45" fmla="*/ 137505 h 727728"/>
              <a:gd name="connsiteX46" fmla="*/ 636627 w 947802"/>
              <a:gd name="connsiteY46" fmla="*/ 124334 h 727728"/>
              <a:gd name="connsiteX47" fmla="*/ 633132 w 947802"/>
              <a:gd name="connsiteY47" fmla="*/ 137327 h 727728"/>
              <a:gd name="connsiteX48" fmla="*/ 702941 w 947802"/>
              <a:gd name="connsiteY48" fmla="*/ 258247 h 727728"/>
              <a:gd name="connsiteX49" fmla="*/ 702953 w 947802"/>
              <a:gd name="connsiteY49" fmla="*/ 258251 h 727728"/>
              <a:gd name="connsiteX50" fmla="*/ 907343 w 947802"/>
              <a:gd name="connsiteY50" fmla="*/ 342052 h 727728"/>
              <a:gd name="connsiteX51" fmla="*/ 887538 w 947802"/>
              <a:gd name="connsiteY51" fmla="*/ 307700 h 727728"/>
              <a:gd name="connsiteX52" fmla="*/ 887518 w 947802"/>
              <a:gd name="connsiteY52" fmla="*/ 307694 h 727728"/>
              <a:gd name="connsiteX53" fmla="*/ 788196 w 947802"/>
              <a:gd name="connsiteY53" fmla="*/ 281097 h 727728"/>
              <a:gd name="connsiteX54" fmla="*/ 773663 w 947802"/>
              <a:gd name="connsiteY54" fmla="*/ 335279 h 727728"/>
              <a:gd name="connsiteX55" fmla="*/ 872985 w 947802"/>
              <a:gd name="connsiteY55" fmla="*/ 361897 h 727728"/>
              <a:gd name="connsiteX56" fmla="*/ 907335 w 947802"/>
              <a:gd name="connsiteY56" fmla="*/ 342084 h 727728"/>
              <a:gd name="connsiteX57" fmla="*/ 907343 w 947802"/>
              <a:gd name="connsiteY57" fmla="*/ 342052 h 727728"/>
              <a:gd name="connsiteX58" fmla="*/ 118001 w 947802"/>
              <a:gd name="connsiteY58" fmla="*/ 217653 h 727728"/>
              <a:gd name="connsiteX59" fmla="*/ 83653 w 947802"/>
              <a:gd name="connsiteY59" fmla="*/ 237488 h 727728"/>
              <a:gd name="connsiteX60" fmla="*/ 103488 w 947802"/>
              <a:gd name="connsiteY60" fmla="*/ 271836 h 727728"/>
              <a:gd name="connsiteX61" fmla="*/ 175738 w 947802"/>
              <a:gd name="connsiteY61" fmla="*/ 291187 h 727728"/>
              <a:gd name="connsiteX62" fmla="*/ 210331 w 947802"/>
              <a:gd name="connsiteY62" fmla="*/ 271802 h 727728"/>
              <a:gd name="connsiteX63" fmla="*/ 190946 w 947802"/>
              <a:gd name="connsiteY63" fmla="*/ 237209 h 727728"/>
              <a:gd name="connsiteX64" fmla="*/ 190252 w 947802"/>
              <a:gd name="connsiteY64" fmla="*/ 237024 h 727728"/>
              <a:gd name="connsiteX65" fmla="*/ 161561 w 947802"/>
              <a:gd name="connsiteY65" fmla="*/ 55125 h 727728"/>
              <a:gd name="connsiteX66" fmla="*/ 233811 w 947802"/>
              <a:gd name="connsiteY66" fmla="*/ 74476 h 727728"/>
              <a:gd name="connsiteX67" fmla="*/ 268159 w 947802"/>
              <a:gd name="connsiteY67" fmla="*/ 54641 h 727728"/>
              <a:gd name="connsiteX68" fmla="*/ 248324 w 947802"/>
              <a:gd name="connsiteY68" fmla="*/ 20293 h 727728"/>
              <a:gd name="connsiteX69" fmla="*/ 176074 w 947802"/>
              <a:gd name="connsiteY69" fmla="*/ 962 h 727728"/>
              <a:gd name="connsiteX70" fmla="*/ 141726 w 947802"/>
              <a:gd name="connsiteY70" fmla="*/ 20797 h 727728"/>
              <a:gd name="connsiteX71" fmla="*/ 161561 w 947802"/>
              <a:gd name="connsiteY71" fmla="*/ 55145 h 727728"/>
              <a:gd name="connsiteX72" fmla="*/ 60284 w 947802"/>
              <a:gd name="connsiteY72" fmla="*/ 144120 h 727728"/>
              <a:gd name="connsiteX73" fmla="*/ 258947 w 947802"/>
              <a:gd name="connsiteY73" fmla="*/ 197354 h 727728"/>
              <a:gd name="connsiteX74" fmla="*/ 293295 w 947802"/>
              <a:gd name="connsiteY74" fmla="*/ 177520 h 727728"/>
              <a:gd name="connsiteX75" fmla="*/ 273461 w 947802"/>
              <a:gd name="connsiteY75" fmla="*/ 143172 h 727728"/>
              <a:gd name="connsiteX76" fmla="*/ 74837 w 947802"/>
              <a:gd name="connsiteY76" fmla="*/ 89937 h 727728"/>
              <a:gd name="connsiteX77" fmla="*/ 40459 w 947802"/>
              <a:gd name="connsiteY77" fmla="*/ 109742 h 727728"/>
              <a:gd name="connsiteX78" fmla="*/ 60264 w 947802"/>
              <a:gd name="connsiteY78" fmla="*/ 144120 h 72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947802" h="727728">
                <a:moveTo>
                  <a:pt x="928056" y="451286"/>
                </a:moveTo>
                <a:lnTo>
                  <a:pt x="19746" y="451286"/>
                </a:lnTo>
                <a:cubicBezTo>
                  <a:pt x="8841" y="451286"/>
                  <a:pt x="0" y="460126"/>
                  <a:pt x="0" y="471032"/>
                </a:cubicBezTo>
                <a:cubicBezTo>
                  <a:pt x="0" y="612801"/>
                  <a:pt x="114927" y="727728"/>
                  <a:pt x="256696" y="727728"/>
                </a:cubicBezTo>
                <a:lnTo>
                  <a:pt x="691106" y="727728"/>
                </a:lnTo>
                <a:cubicBezTo>
                  <a:pt x="832875" y="727728"/>
                  <a:pt x="947802" y="612801"/>
                  <a:pt x="947802" y="471032"/>
                </a:cubicBezTo>
                <a:cubicBezTo>
                  <a:pt x="947802" y="460126"/>
                  <a:pt x="938962" y="451286"/>
                  <a:pt x="928056" y="451286"/>
                </a:cubicBezTo>
                <a:close/>
                <a:moveTo>
                  <a:pt x="412452" y="238505"/>
                </a:moveTo>
                <a:lnTo>
                  <a:pt x="363344" y="225334"/>
                </a:lnTo>
                <a:cubicBezTo>
                  <a:pt x="310676" y="211218"/>
                  <a:pt x="256536" y="242468"/>
                  <a:pt x="242420" y="295136"/>
                </a:cubicBezTo>
                <a:lnTo>
                  <a:pt x="238945" y="308129"/>
                </a:lnTo>
                <a:lnTo>
                  <a:pt x="288053" y="321299"/>
                </a:lnTo>
                <a:cubicBezTo>
                  <a:pt x="340721" y="335414"/>
                  <a:pt x="394858" y="304160"/>
                  <a:pt x="408973" y="251490"/>
                </a:cubicBezTo>
                <a:cubicBezTo>
                  <a:pt x="408975" y="251486"/>
                  <a:pt x="408975" y="251482"/>
                  <a:pt x="408977" y="251478"/>
                </a:cubicBezTo>
                <a:close/>
                <a:moveTo>
                  <a:pt x="401493" y="351688"/>
                </a:moveTo>
                <a:lnTo>
                  <a:pt x="450601" y="364839"/>
                </a:lnTo>
                <a:cubicBezTo>
                  <a:pt x="503269" y="378955"/>
                  <a:pt x="557408" y="347705"/>
                  <a:pt x="571525" y="295037"/>
                </a:cubicBezTo>
                <a:lnTo>
                  <a:pt x="575000" y="282044"/>
                </a:lnTo>
                <a:lnTo>
                  <a:pt x="525892" y="268874"/>
                </a:lnTo>
                <a:cubicBezTo>
                  <a:pt x="473224" y="254760"/>
                  <a:pt x="419086" y="286013"/>
                  <a:pt x="404972" y="338683"/>
                </a:cubicBezTo>
                <a:cubicBezTo>
                  <a:pt x="404970" y="338687"/>
                  <a:pt x="404970" y="338691"/>
                  <a:pt x="404968" y="338695"/>
                </a:cubicBezTo>
                <a:close/>
                <a:moveTo>
                  <a:pt x="564021" y="395247"/>
                </a:moveTo>
                <a:lnTo>
                  <a:pt x="613149" y="408398"/>
                </a:lnTo>
                <a:cubicBezTo>
                  <a:pt x="665817" y="422514"/>
                  <a:pt x="719956" y="391265"/>
                  <a:pt x="734073" y="338597"/>
                </a:cubicBezTo>
                <a:lnTo>
                  <a:pt x="737548" y="325584"/>
                </a:lnTo>
                <a:lnTo>
                  <a:pt x="688420" y="312433"/>
                </a:lnTo>
                <a:cubicBezTo>
                  <a:pt x="635754" y="298331"/>
                  <a:pt x="581625" y="329589"/>
                  <a:pt x="567516" y="382255"/>
                </a:cubicBezTo>
                <a:close/>
                <a:moveTo>
                  <a:pt x="377857" y="171152"/>
                </a:moveTo>
                <a:lnTo>
                  <a:pt x="426985" y="184302"/>
                </a:lnTo>
                <a:lnTo>
                  <a:pt x="430460" y="171310"/>
                </a:lnTo>
                <a:cubicBezTo>
                  <a:pt x="444576" y="118642"/>
                  <a:pt x="413327" y="64503"/>
                  <a:pt x="360658" y="50386"/>
                </a:cubicBezTo>
                <a:lnTo>
                  <a:pt x="311531" y="37235"/>
                </a:lnTo>
                <a:lnTo>
                  <a:pt x="308055" y="50228"/>
                </a:lnTo>
                <a:cubicBezTo>
                  <a:pt x="293939" y="102895"/>
                  <a:pt x="325189" y="157035"/>
                  <a:pt x="377857" y="171152"/>
                </a:cubicBezTo>
                <a:close/>
                <a:moveTo>
                  <a:pt x="540405" y="214691"/>
                </a:moveTo>
                <a:lnTo>
                  <a:pt x="589513" y="227862"/>
                </a:lnTo>
                <a:lnTo>
                  <a:pt x="593008" y="214869"/>
                </a:lnTo>
                <a:cubicBezTo>
                  <a:pt x="607122" y="162201"/>
                  <a:pt x="575869" y="108063"/>
                  <a:pt x="523199" y="93949"/>
                </a:cubicBezTo>
                <a:cubicBezTo>
                  <a:pt x="523195" y="93948"/>
                  <a:pt x="523191" y="93946"/>
                  <a:pt x="523187" y="93945"/>
                </a:cubicBezTo>
                <a:lnTo>
                  <a:pt x="474079" y="80775"/>
                </a:lnTo>
                <a:lnTo>
                  <a:pt x="470584" y="93787"/>
                </a:lnTo>
                <a:cubicBezTo>
                  <a:pt x="456481" y="146454"/>
                  <a:pt x="487739" y="200583"/>
                  <a:pt x="540405" y="214691"/>
                </a:cubicBezTo>
                <a:close/>
                <a:moveTo>
                  <a:pt x="702953" y="258251"/>
                </a:moveTo>
                <a:lnTo>
                  <a:pt x="752061" y="271421"/>
                </a:lnTo>
                <a:lnTo>
                  <a:pt x="755536" y="258409"/>
                </a:lnTo>
                <a:cubicBezTo>
                  <a:pt x="769641" y="205748"/>
                  <a:pt x="738393" y="151622"/>
                  <a:pt x="685735" y="137505"/>
                </a:cubicBezTo>
                <a:lnTo>
                  <a:pt x="636627" y="124334"/>
                </a:lnTo>
                <a:lnTo>
                  <a:pt x="633132" y="137327"/>
                </a:lnTo>
                <a:cubicBezTo>
                  <a:pt x="619017" y="189995"/>
                  <a:pt x="650271" y="244132"/>
                  <a:pt x="702941" y="258247"/>
                </a:cubicBezTo>
                <a:cubicBezTo>
                  <a:pt x="702945" y="258249"/>
                  <a:pt x="702949" y="258249"/>
                  <a:pt x="702953" y="258251"/>
                </a:cubicBezTo>
                <a:close/>
                <a:moveTo>
                  <a:pt x="907343" y="342052"/>
                </a:moveTo>
                <a:cubicBezTo>
                  <a:pt x="911359" y="327097"/>
                  <a:pt x="902493" y="311717"/>
                  <a:pt x="887538" y="307700"/>
                </a:cubicBezTo>
                <a:cubicBezTo>
                  <a:pt x="887530" y="307698"/>
                  <a:pt x="887524" y="307696"/>
                  <a:pt x="887518" y="307694"/>
                </a:cubicBezTo>
                <a:lnTo>
                  <a:pt x="788196" y="281097"/>
                </a:lnTo>
                <a:lnTo>
                  <a:pt x="773663" y="335279"/>
                </a:lnTo>
                <a:lnTo>
                  <a:pt x="872985" y="361897"/>
                </a:lnTo>
                <a:cubicBezTo>
                  <a:pt x="887940" y="365911"/>
                  <a:pt x="903320" y="357041"/>
                  <a:pt x="907335" y="342084"/>
                </a:cubicBezTo>
                <a:cubicBezTo>
                  <a:pt x="907337" y="342074"/>
                  <a:pt x="907341" y="342062"/>
                  <a:pt x="907343" y="342052"/>
                </a:cubicBezTo>
                <a:close/>
                <a:moveTo>
                  <a:pt x="118001" y="217653"/>
                </a:moveTo>
                <a:cubicBezTo>
                  <a:pt x="103039" y="213645"/>
                  <a:pt x="87661" y="222526"/>
                  <a:pt x="83653" y="237488"/>
                </a:cubicBezTo>
                <a:cubicBezTo>
                  <a:pt x="79646" y="252449"/>
                  <a:pt x="88526" y="267827"/>
                  <a:pt x="103488" y="271836"/>
                </a:cubicBezTo>
                <a:lnTo>
                  <a:pt x="175738" y="291187"/>
                </a:lnTo>
                <a:cubicBezTo>
                  <a:pt x="190644" y="295387"/>
                  <a:pt x="206131" y="286708"/>
                  <a:pt x="210331" y="271802"/>
                </a:cubicBezTo>
                <a:cubicBezTo>
                  <a:pt x="214531" y="256896"/>
                  <a:pt x="205851" y="241409"/>
                  <a:pt x="190946" y="237209"/>
                </a:cubicBezTo>
                <a:cubicBezTo>
                  <a:pt x="190715" y="237144"/>
                  <a:pt x="190484" y="237083"/>
                  <a:pt x="190252" y="237024"/>
                </a:cubicBezTo>
                <a:close/>
                <a:moveTo>
                  <a:pt x="161561" y="55125"/>
                </a:moveTo>
                <a:lnTo>
                  <a:pt x="233811" y="74476"/>
                </a:lnTo>
                <a:cubicBezTo>
                  <a:pt x="248772" y="78483"/>
                  <a:pt x="264150" y="69603"/>
                  <a:pt x="268159" y="54641"/>
                </a:cubicBezTo>
                <a:cubicBezTo>
                  <a:pt x="272167" y="39679"/>
                  <a:pt x="263286" y="24301"/>
                  <a:pt x="248324" y="20293"/>
                </a:cubicBezTo>
                <a:lnTo>
                  <a:pt x="176074" y="962"/>
                </a:lnTo>
                <a:cubicBezTo>
                  <a:pt x="161112" y="-3046"/>
                  <a:pt x="145734" y="5835"/>
                  <a:pt x="141726" y="20797"/>
                </a:cubicBezTo>
                <a:cubicBezTo>
                  <a:pt x="137718" y="35759"/>
                  <a:pt x="146599" y="51137"/>
                  <a:pt x="161561" y="55145"/>
                </a:cubicBezTo>
                <a:close/>
                <a:moveTo>
                  <a:pt x="60284" y="144120"/>
                </a:moveTo>
                <a:lnTo>
                  <a:pt x="258947" y="197354"/>
                </a:lnTo>
                <a:cubicBezTo>
                  <a:pt x="273909" y="201363"/>
                  <a:pt x="289287" y="192482"/>
                  <a:pt x="293295" y="177520"/>
                </a:cubicBezTo>
                <a:cubicBezTo>
                  <a:pt x="297304" y="162558"/>
                  <a:pt x="288422" y="147179"/>
                  <a:pt x="273461" y="143172"/>
                </a:cubicBezTo>
                <a:lnTo>
                  <a:pt x="74837" y="89937"/>
                </a:lnTo>
                <a:cubicBezTo>
                  <a:pt x="59875" y="85913"/>
                  <a:pt x="44483" y="94780"/>
                  <a:pt x="40459" y="109742"/>
                </a:cubicBezTo>
                <a:cubicBezTo>
                  <a:pt x="36435" y="124704"/>
                  <a:pt x="45302" y="140096"/>
                  <a:pt x="60264" y="144120"/>
                </a:cubicBezTo>
                <a:close/>
              </a:path>
            </a:pathLst>
          </a:custGeom>
          <a:solidFill>
            <a:srgbClr val="58595A"/>
          </a:solidFill>
          <a:ln w="19645" cap="flat">
            <a:noFill/>
            <a:prstDash val="solid"/>
            <a:miter/>
          </a:ln>
        </p:spPr>
        <p:txBody>
          <a:bodyPr rtlCol="0" anchor="ctr"/>
          <a:lstStyle/>
          <a:p>
            <a:endParaRPr lang="es-CO"/>
          </a:p>
        </p:txBody>
      </p:sp>
    </p:spTree>
    <p:extLst>
      <p:ext uri="{BB962C8B-B14F-4D97-AF65-F5344CB8AC3E}">
        <p14:creationId xmlns:p14="http://schemas.microsoft.com/office/powerpoint/2010/main" val="1098064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F322CE8E-3616-0CBE-E74E-91052F526773}"/>
              </a:ext>
            </a:extLst>
          </p:cNvPr>
          <p:cNvSpPr txBox="1">
            <a:spLocks/>
          </p:cNvSpPr>
          <p:nvPr/>
        </p:nvSpPr>
        <p:spPr>
          <a:xfrm>
            <a:off x="301098" y="481330"/>
            <a:ext cx="4871590" cy="11935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tx1">
                    <a:lumMod val="85000"/>
                    <a:lumOff val="15000"/>
                  </a:schemeClr>
                </a:solidFill>
                <a:latin typeface="Franklin Gothic Demi" panose="020B0703020102020204" pitchFamily="34" charset="0"/>
                <a:ea typeface="+mj-ea"/>
                <a:cs typeface="+mj-cs"/>
              </a:defRPr>
            </a:lvl1pPr>
          </a:lstStyle>
          <a:p>
            <a:r>
              <a:rPr lang="es-CO"/>
              <a:t>LSG de Seguridad Alimentaria</a:t>
            </a:r>
          </a:p>
        </p:txBody>
      </p:sp>
      <p:sp>
        <p:nvSpPr>
          <p:cNvPr id="7" name="Subtitle 11">
            <a:extLst>
              <a:ext uri="{FF2B5EF4-FFF2-40B4-BE49-F238E27FC236}">
                <a16:creationId xmlns:a16="http://schemas.microsoft.com/office/drawing/2014/main" id="{7460AED2-D8D1-AFFD-BC3D-F3852E0242D7}"/>
              </a:ext>
            </a:extLst>
          </p:cNvPr>
          <p:cNvSpPr txBox="1">
            <a:spLocks/>
          </p:cNvSpPr>
          <p:nvPr/>
        </p:nvSpPr>
        <p:spPr>
          <a:xfrm>
            <a:off x="1591613" y="2153598"/>
            <a:ext cx="3332841" cy="97715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lnSpc>
                <a:spcPct val="90000"/>
              </a:lnSpc>
              <a:spcBef>
                <a:spcPts val="500"/>
              </a:spcBef>
              <a:buFont typeface="Arial" panose="020B0604020202020204" pitchFamily="34" charset="0"/>
              <a:buChar char="•"/>
              <a:defRPr sz="1600" b="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just">
              <a:buNone/>
            </a:pPr>
            <a:r>
              <a:rPr lang="es-MX" sz="1500" dirty="0">
                <a:solidFill>
                  <a:srgbClr val="58595A"/>
                </a:solidFill>
              </a:rPr>
              <a:t>De los hogares reportaron tener una necesidad sectorial </a:t>
            </a:r>
            <a:r>
              <a:rPr lang="es-MX" sz="1600" dirty="0">
                <a:solidFill>
                  <a:srgbClr val="58595A"/>
                </a:solidFill>
              </a:rPr>
              <a:t>no cubierta (LSG) </a:t>
            </a:r>
            <a:r>
              <a:rPr lang="es-MX" sz="1500" dirty="0">
                <a:solidFill>
                  <a:srgbClr val="58595A"/>
                </a:solidFill>
              </a:rPr>
              <a:t>en Seguridad Alimentaria.</a:t>
            </a:r>
          </a:p>
          <a:p>
            <a:pPr marL="0" indent="0">
              <a:buNone/>
            </a:pPr>
            <a:endParaRPr lang="es-MX" sz="1400" dirty="0">
              <a:solidFill>
                <a:srgbClr val="58595A"/>
              </a:solidFill>
            </a:endParaRPr>
          </a:p>
          <a:p>
            <a:pPr marL="0" indent="0">
              <a:buNone/>
            </a:pPr>
            <a:r>
              <a:rPr lang="es-MX" sz="1400" dirty="0">
                <a:solidFill>
                  <a:srgbClr val="58595A"/>
                </a:solidFill>
              </a:rPr>
              <a:t> </a:t>
            </a:r>
          </a:p>
          <a:p>
            <a:pPr marL="0" indent="0">
              <a:buNone/>
            </a:pPr>
            <a:endParaRPr lang="es-MX" sz="1400" dirty="0"/>
          </a:p>
          <a:p>
            <a:endParaRPr lang="es-MX" sz="1400" dirty="0"/>
          </a:p>
        </p:txBody>
      </p:sp>
      <p:sp>
        <p:nvSpPr>
          <p:cNvPr id="10" name="TextBox 23">
            <a:extLst>
              <a:ext uri="{FF2B5EF4-FFF2-40B4-BE49-F238E27FC236}">
                <a16:creationId xmlns:a16="http://schemas.microsoft.com/office/drawing/2014/main" id="{46217686-B78A-3AA7-CE7B-5F2243435A3D}"/>
              </a:ext>
            </a:extLst>
          </p:cNvPr>
          <p:cNvSpPr txBox="1"/>
          <p:nvPr/>
        </p:nvSpPr>
        <p:spPr>
          <a:xfrm>
            <a:off x="686563" y="2048586"/>
            <a:ext cx="919650" cy="519975"/>
          </a:xfrm>
          <a:prstGeom prst="rect">
            <a:avLst/>
          </a:prstGeom>
          <a:noFill/>
        </p:spPr>
        <p:txBody>
          <a:bodyPr wrap="square">
            <a:spAutoFit/>
          </a:bodyPr>
          <a:lstStyle/>
          <a:p>
            <a:r>
              <a:rPr lang="fr-FR" sz="2800" b="1">
                <a:solidFill>
                  <a:schemeClr val="bg1"/>
                </a:solidFill>
                <a:latin typeface="Leelawadee" panose="020B0502040204020203" pitchFamily="34" charset="-34"/>
                <a:cs typeface="Leelawadee" panose="020B0502040204020203" pitchFamily="34" charset="-34"/>
              </a:rPr>
              <a:t>24%</a:t>
            </a:r>
          </a:p>
        </p:txBody>
      </p:sp>
      <p:sp>
        <p:nvSpPr>
          <p:cNvPr id="37" name="CuadroTexto 36">
            <a:extLst>
              <a:ext uri="{FF2B5EF4-FFF2-40B4-BE49-F238E27FC236}">
                <a16:creationId xmlns:a16="http://schemas.microsoft.com/office/drawing/2014/main" id="{CC26CF28-A47C-BDFB-CC0F-6960F3733091}"/>
              </a:ext>
            </a:extLst>
          </p:cNvPr>
          <p:cNvSpPr txBox="1"/>
          <p:nvPr/>
        </p:nvSpPr>
        <p:spPr>
          <a:xfrm>
            <a:off x="686564" y="3076289"/>
            <a:ext cx="4163382" cy="584775"/>
          </a:xfrm>
          <a:prstGeom prst="rect">
            <a:avLst/>
          </a:prstGeom>
          <a:noFill/>
        </p:spPr>
        <p:txBody>
          <a:bodyPr wrap="square" rtlCol="0">
            <a:spAutoFit/>
          </a:bodyPr>
          <a:lstStyle/>
          <a:p>
            <a:pPr algn="ctr"/>
            <a:r>
              <a:rPr lang="es-MX" sz="1600" b="1" dirty="0">
                <a:solidFill>
                  <a:srgbClr val="58595A"/>
                </a:solidFill>
                <a:latin typeface="Franklin Gothic Book" panose="020B0503020102020204" pitchFamily="34" charset="0"/>
              </a:rPr>
              <a:t>% de hogares que reportaron una LSG en Seguridad Alimentaria por nivel de severidad</a:t>
            </a:r>
            <a:endParaRPr lang="es-CO" sz="1600" b="1" dirty="0">
              <a:solidFill>
                <a:srgbClr val="58595A"/>
              </a:solidFill>
              <a:latin typeface="Franklin Gothic Book" panose="020B0503020102020204" pitchFamily="34" charset="0"/>
            </a:endParaRPr>
          </a:p>
        </p:txBody>
      </p:sp>
      <p:sp>
        <p:nvSpPr>
          <p:cNvPr id="14" name="CuadroTexto 13">
            <a:extLst>
              <a:ext uri="{FF2B5EF4-FFF2-40B4-BE49-F238E27FC236}">
                <a16:creationId xmlns:a16="http://schemas.microsoft.com/office/drawing/2014/main" id="{59751B76-4156-8A58-07FB-AFBB7B01A8D7}"/>
              </a:ext>
            </a:extLst>
          </p:cNvPr>
          <p:cNvSpPr txBox="1"/>
          <p:nvPr/>
        </p:nvSpPr>
        <p:spPr>
          <a:xfrm>
            <a:off x="598433" y="5477624"/>
            <a:ext cx="838469" cy="400110"/>
          </a:xfrm>
          <a:prstGeom prst="rect">
            <a:avLst/>
          </a:prstGeom>
          <a:noFill/>
        </p:spPr>
        <p:txBody>
          <a:bodyPr wrap="square" rtlCol="0">
            <a:spAutoFit/>
          </a:bodyPr>
          <a:lstStyle/>
          <a:p>
            <a:r>
              <a:rPr lang="es-CO" sz="2000" dirty="0">
                <a:solidFill>
                  <a:srgbClr val="EE5859"/>
                </a:solidFill>
                <a:latin typeface="Leelawadee" panose="020B0502040204020203" pitchFamily="34" charset="-34"/>
                <a:cs typeface="Leelawadee" panose="020B0502040204020203" pitchFamily="34" charset="-34"/>
              </a:rPr>
              <a:t>12%</a:t>
            </a:r>
          </a:p>
        </p:txBody>
      </p:sp>
      <p:sp>
        <p:nvSpPr>
          <p:cNvPr id="15" name="Marcador de texto 2">
            <a:extLst>
              <a:ext uri="{FF2B5EF4-FFF2-40B4-BE49-F238E27FC236}">
                <a16:creationId xmlns:a16="http://schemas.microsoft.com/office/drawing/2014/main" id="{940DBC9A-B5DA-9227-5001-44C776EFE67B}"/>
              </a:ext>
            </a:extLst>
          </p:cNvPr>
          <p:cNvSpPr txBox="1">
            <a:spLocks/>
          </p:cNvSpPr>
          <p:nvPr/>
        </p:nvSpPr>
        <p:spPr>
          <a:xfrm>
            <a:off x="1160987" y="5505741"/>
            <a:ext cx="3778067" cy="508506"/>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Font typeface="+mj-lt"/>
              <a:buAutoNum type="arabicPeriod"/>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800100" indent="-342900" algn="l" defTabSz="914400" rtl="0" eaLnBrk="1" latinLnBrk="0" hangingPunct="1">
              <a:lnSpc>
                <a:spcPct val="90000"/>
              </a:lnSpc>
              <a:spcBef>
                <a:spcPts val="500"/>
              </a:spcBef>
              <a:buFont typeface="+mj-lt"/>
              <a:buAutoNum type="arabicPeriod"/>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2pPr>
            <a:lvl3pPr marL="1257300" indent="-342900" algn="l" defTabSz="914400" rtl="0" eaLnBrk="1" latinLnBrk="0" hangingPunct="1">
              <a:lnSpc>
                <a:spcPct val="90000"/>
              </a:lnSpc>
              <a:spcBef>
                <a:spcPts val="500"/>
              </a:spcBef>
              <a:buFont typeface="+mj-lt"/>
              <a:buAutoNum type="arabicPeriod"/>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3pPr>
            <a:lvl4pPr marL="1714500" indent="-342900" algn="l" defTabSz="914400" rtl="0" eaLnBrk="1" latinLnBrk="0" hangingPunct="1">
              <a:lnSpc>
                <a:spcPct val="90000"/>
              </a:lnSpc>
              <a:spcBef>
                <a:spcPts val="500"/>
              </a:spcBef>
              <a:buFont typeface="+mj-lt"/>
              <a:buAutoNum type="arabicPeriod"/>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4pPr>
            <a:lvl5pPr marL="2171700" indent="-342900" algn="l" defTabSz="914400" rtl="0" eaLnBrk="1" latinLnBrk="0" hangingPunct="1">
              <a:lnSpc>
                <a:spcPct val="90000"/>
              </a:lnSpc>
              <a:spcBef>
                <a:spcPts val="500"/>
              </a:spcBef>
              <a:buFont typeface="+mj-lt"/>
              <a:buAutoNum type="arabicPeriod"/>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mj-lt"/>
              <a:buNone/>
            </a:pPr>
            <a:r>
              <a:rPr lang="es-CO" sz="1400" dirty="0">
                <a:solidFill>
                  <a:srgbClr val="58595A"/>
                </a:solidFill>
              </a:rPr>
              <a:t>De los hogares reportaron un índice de consumo de alimentos catalogado como “límite” o “pobre”.</a:t>
            </a:r>
          </a:p>
          <a:p>
            <a:pPr marL="542925" indent="0" algn="just">
              <a:buFont typeface="+mj-lt"/>
              <a:buNone/>
            </a:pPr>
            <a:endParaRPr lang="es-CO" sz="1400" dirty="0">
              <a:solidFill>
                <a:srgbClr val="58595A"/>
              </a:solidFill>
            </a:endParaRPr>
          </a:p>
          <a:p>
            <a:pPr marL="0" indent="0" algn="just">
              <a:buFont typeface="+mj-lt"/>
              <a:buNone/>
            </a:pPr>
            <a:endParaRPr lang="es-CO" sz="1400" b="1" dirty="0">
              <a:solidFill>
                <a:srgbClr val="58595A"/>
              </a:solidFill>
            </a:endParaRPr>
          </a:p>
        </p:txBody>
      </p:sp>
      <p:graphicFrame>
        <p:nvGraphicFramePr>
          <p:cNvPr id="18" name="Gráfico 17">
            <a:extLst>
              <a:ext uri="{FF2B5EF4-FFF2-40B4-BE49-F238E27FC236}">
                <a16:creationId xmlns:a16="http://schemas.microsoft.com/office/drawing/2014/main" id="{FD117E29-0A06-0794-2229-1E34D080AA76}"/>
              </a:ext>
            </a:extLst>
          </p:cNvPr>
          <p:cNvGraphicFramePr>
            <a:graphicFrameLocks/>
          </p:cNvGraphicFramePr>
          <p:nvPr/>
        </p:nvGraphicFramePr>
        <p:xfrm>
          <a:off x="400050" y="3773819"/>
          <a:ext cx="4692945" cy="1304922"/>
        </p:xfrm>
        <a:graphic>
          <a:graphicData uri="http://schemas.openxmlformats.org/drawingml/2006/chart">
            <c:chart xmlns:c="http://schemas.openxmlformats.org/drawingml/2006/chart" xmlns:r="http://schemas.openxmlformats.org/officeDocument/2006/relationships" r:id="rId3"/>
          </a:graphicData>
        </a:graphic>
      </p:graphicFrame>
      <p:cxnSp>
        <p:nvCxnSpPr>
          <p:cNvPr id="2" name="Conector recto 1">
            <a:extLst>
              <a:ext uri="{FF2B5EF4-FFF2-40B4-BE49-F238E27FC236}">
                <a16:creationId xmlns:a16="http://schemas.microsoft.com/office/drawing/2014/main" id="{260C0651-21B5-765A-965E-E38D9A664F3D}"/>
              </a:ext>
            </a:extLst>
          </p:cNvPr>
          <p:cNvCxnSpPr>
            <a:cxnSpLocks/>
          </p:cNvCxnSpPr>
          <p:nvPr/>
        </p:nvCxnSpPr>
        <p:spPr>
          <a:xfrm>
            <a:off x="686563" y="5252113"/>
            <a:ext cx="4163383" cy="0"/>
          </a:xfrm>
          <a:prstGeom prst="line">
            <a:avLst/>
          </a:prstGeom>
          <a:ln>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EBAA97ED-871B-1FCC-D48A-37B14DDAF5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0714"/>
          <a:stretch/>
        </p:blipFill>
        <p:spPr>
          <a:xfrm>
            <a:off x="5710757" y="6220486"/>
            <a:ext cx="6035518" cy="123073"/>
          </a:xfrm>
          <a:prstGeom prst="rect">
            <a:avLst/>
          </a:prstGeom>
        </p:spPr>
      </p:pic>
      <p:pic>
        <p:nvPicPr>
          <p:cNvPr id="4" name="Imagen 3">
            <a:extLst>
              <a:ext uri="{FF2B5EF4-FFF2-40B4-BE49-F238E27FC236}">
                <a16:creationId xmlns:a16="http://schemas.microsoft.com/office/drawing/2014/main" id="{190274D1-31DF-4CC7-1F0E-06BDFC9FFB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2049"/>
          <a:stretch/>
        </p:blipFill>
        <p:spPr>
          <a:xfrm>
            <a:off x="5710757" y="6466285"/>
            <a:ext cx="6036748" cy="123098"/>
          </a:xfrm>
          <a:prstGeom prst="rect">
            <a:avLst/>
          </a:prstGeom>
        </p:spPr>
      </p:pic>
      <p:pic>
        <p:nvPicPr>
          <p:cNvPr id="5" name="Imagen 4" descr="Mapa&#10;&#10;Descripción generada automáticamente">
            <a:extLst>
              <a:ext uri="{FF2B5EF4-FFF2-40B4-BE49-F238E27FC236}">
                <a16:creationId xmlns:a16="http://schemas.microsoft.com/office/drawing/2014/main" id="{33BCF856-65B7-FFC1-2B34-65FEE5CD86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2074" y="155896"/>
            <a:ext cx="6038100" cy="5949708"/>
          </a:xfrm>
          <a:prstGeom prst="rect">
            <a:avLst/>
          </a:prstGeom>
        </p:spPr>
      </p:pic>
    </p:spTree>
    <p:extLst>
      <p:ext uri="{BB962C8B-B14F-4D97-AF65-F5344CB8AC3E}">
        <p14:creationId xmlns:p14="http://schemas.microsoft.com/office/powerpoint/2010/main" val="164436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74013" y="431729"/>
            <a:ext cx="4635869" cy="1764754"/>
          </a:xfrm>
        </p:spPr>
        <p:txBody>
          <a:bodyPr/>
          <a:lstStyle/>
          <a:p>
            <a:r>
              <a:rPr lang="fr-FR" dirty="0" err="1"/>
              <a:t>Profundizando</a:t>
            </a:r>
            <a:r>
              <a:rPr lang="fr-FR" dirty="0"/>
              <a:t> en </a:t>
            </a:r>
            <a:r>
              <a:rPr lang="fr-FR" dirty="0" err="1"/>
              <a:t>Seguridad</a:t>
            </a:r>
            <a:r>
              <a:rPr lang="fr-FR" dirty="0"/>
              <a:t> </a:t>
            </a:r>
            <a:r>
              <a:rPr lang="fr-FR" dirty="0" err="1"/>
              <a:t>alimentaria</a:t>
            </a:r>
            <a:endParaRPr lang="fr-FR" dirty="0"/>
          </a:p>
        </p:txBody>
      </p:sp>
      <p:sp>
        <p:nvSpPr>
          <p:cNvPr id="14" name="TextBox 13">
            <a:extLst>
              <a:ext uri="{FF2B5EF4-FFF2-40B4-BE49-F238E27FC236}">
                <a16:creationId xmlns:a16="http://schemas.microsoft.com/office/drawing/2014/main" id="{41881981-C9D3-4D12-B567-78DE905F1574}"/>
              </a:ext>
            </a:extLst>
          </p:cNvPr>
          <p:cNvSpPr txBox="1"/>
          <p:nvPr/>
        </p:nvSpPr>
        <p:spPr>
          <a:xfrm>
            <a:off x="552987" y="2702257"/>
            <a:ext cx="4328661" cy="584775"/>
          </a:xfrm>
          <a:prstGeom prst="rect">
            <a:avLst/>
          </a:prstGeom>
          <a:noFill/>
        </p:spPr>
        <p:txBody>
          <a:bodyPr wrap="square">
            <a:spAutoFit/>
          </a:bodyPr>
          <a:lstStyle/>
          <a:p>
            <a:r>
              <a:rPr lang="es-MX" sz="1600" b="1">
                <a:solidFill>
                  <a:srgbClr val="58595A"/>
                </a:solidFill>
                <a:latin typeface="Leelawadee" panose="020B0502040204020203" pitchFamily="34" charset="-34"/>
                <a:cs typeface="Leelawadee" panose="020B0502040204020203" pitchFamily="34" charset="-34"/>
              </a:rPr>
              <a:t>% de hogares por rango en la escala del hambre del hogar:</a:t>
            </a:r>
          </a:p>
        </p:txBody>
      </p:sp>
      <p:sp>
        <p:nvSpPr>
          <p:cNvPr id="15" name="Text Placeholder 15">
            <a:extLst>
              <a:ext uri="{FF2B5EF4-FFF2-40B4-BE49-F238E27FC236}">
                <a16:creationId xmlns:a16="http://schemas.microsoft.com/office/drawing/2014/main" id="{CACBC324-C8B5-5F11-9789-34217DD2633E}"/>
              </a:ext>
            </a:extLst>
          </p:cNvPr>
          <p:cNvSpPr txBox="1">
            <a:spLocks/>
          </p:cNvSpPr>
          <p:nvPr/>
        </p:nvSpPr>
        <p:spPr>
          <a:xfrm>
            <a:off x="5237107" y="0"/>
            <a:ext cx="6480880" cy="86345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58595A"/>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600">
                <a:latin typeface="Leelawadee"/>
                <a:cs typeface="Leelawadee"/>
              </a:rPr>
              <a:t>% de hogares por rango del puntaje de consumo de alimentos:</a:t>
            </a:r>
          </a:p>
        </p:txBody>
      </p:sp>
      <p:sp>
        <p:nvSpPr>
          <p:cNvPr id="2" name="TextBox 8">
            <a:extLst>
              <a:ext uri="{FF2B5EF4-FFF2-40B4-BE49-F238E27FC236}">
                <a16:creationId xmlns:a16="http://schemas.microsoft.com/office/drawing/2014/main" id="{EBD87474-C8FF-4FD2-8229-7A482FF31F0B}"/>
              </a:ext>
            </a:extLst>
          </p:cNvPr>
          <p:cNvSpPr txBox="1"/>
          <p:nvPr/>
        </p:nvSpPr>
        <p:spPr>
          <a:xfrm>
            <a:off x="5276594" y="2870829"/>
            <a:ext cx="6401906" cy="830997"/>
          </a:xfrm>
          <a:prstGeom prst="rect">
            <a:avLst/>
          </a:prstGeom>
          <a:noFill/>
        </p:spPr>
        <p:txBody>
          <a:bodyPr wrap="square">
            <a:spAutoFit/>
          </a:bodyPr>
          <a:lstStyle/>
          <a:p>
            <a:r>
              <a:rPr lang="es-MX" sz="1600" b="1">
                <a:solidFill>
                  <a:srgbClr val="58595A"/>
                </a:solidFill>
                <a:latin typeface="Leelawadee" panose="020B0502040204020203" pitchFamily="34" charset="-34"/>
                <a:cs typeface="Leelawadee" panose="020B0502040204020203" pitchFamily="34" charset="-34"/>
              </a:rPr>
              <a:t>% de hogares por principal medio para obtener alimentos en los 7 días previos a la encuesta :</a:t>
            </a:r>
          </a:p>
          <a:p>
            <a:endParaRPr lang="es-MX" sz="1600" b="1">
              <a:solidFill>
                <a:srgbClr val="EE5859"/>
              </a:solidFill>
              <a:latin typeface="Leelawadee" panose="020B0502040204020203" pitchFamily="34" charset="-34"/>
              <a:cs typeface="Leelawadee" panose="020B0502040204020203" pitchFamily="34" charset="-34"/>
            </a:endParaRPr>
          </a:p>
        </p:txBody>
      </p:sp>
      <p:sp>
        <p:nvSpPr>
          <p:cNvPr id="3" name="Content Placeholder 6">
            <a:extLst>
              <a:ext uri="{FF2B5EF4-FFF2-40B4-BE49-F238E27FC236}">
                <a16:creationId xmlns:a16="http://schemas.microsoft.com/office/drawing/2014/main" id="{D4885B11-B747-BF0D-6AFC-77BBCE3507C5}"/>
              </a:ext>
            </a:extLst>
          </p:cNvPr>
          <p:cNvSpPr txBox="1">
            <a:spLocks/>
          </p:cNvSpPr>
          <p:nvPr/>
        </p:nvSpPr>
        <p:spPr>
          <a:xfrm>
            <a:off x="5987143" y="7337188"/>
            <a:ext cx="6204857" cy="322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900"/>
              <a:t>*La pregunta permitía seleccionar más de una respuesta por lo que la suma de porcentaje será igual o mayor a 100%</a:t>
            </a:r>
          </a:p>
        </p:txBody>
      </p:sp>
      <p:graphicFrame>
        <p:nvGraphicFramePr>
          <p:cNvPr id="10" name="Gráfico 9">
            <a:extLst>
              <a:ext uri="{FF2B5EF4-FFF2-40B4-BE49-F238E27FC236}">
                <a16:creationId xmlns:a16="http://schemas.microsoft.com/office/drawing/2014/main" id="{62F8B19B-0B13-A5F2-D411-2D34C85FDB51}"/>
              </a:ext>
            </a:extLst>
          </p:cNvPr>
          <p:cNvGraphicFramePr>
            <a:graphicFrameLocks/>
          </p:cNvGraphicFramePr>
          <p:nvPr>
            <p:extLst>
              <p:ext uri="{D42A27DB-BD31-4B8C-83A1-F6EECF244321}">
                <p14:modId xmlns:p14="http://schemas.microsoft.com/office/powerpoint/2010/main" val="2512872660"/>
              </p:ext>
            </p:extLst>
          </p:nvPr>
        </p:nvGraphicFramePr>
        <p:xfrm>
          <a:off x="5523932" y="584071"/>
          <a:ext cx="6115081" cy="21181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a:extLst>
              <a:ext uri="{FF2B5EF4-FFF2-40B4-BE49-F238E27FC236}">
                <a16:creationId xmlns:a16="http://schemas.microsoft.com/office/drawing/2014/main" id="{14DB0619-C570-6069-E72F-AA0392DFB926}"/>
              </a:ext>
            </a:extLst>
          </p:cNvPr>
          <p:cNvGraphicFramePr>
            <a:graphicFrameLocks/>
          </p:cNvGraphicFramePr>
          <p:nvPr>
            <p:extLst>
              <p:ext uri="{D42A27DB-BD31-4B8C-83A1-F6EECF244321}">
                <p14:modId xmlns:p14="http://schemas.microsoft.com/office/powerpoint/2010/main" val="3829610068"/>
              </p:ext>
            </p:extLst>
          </p:nvPr>
        </p:nvGraphicFramePr>
        <p:xfrm>
          <a:off x="5887540" y="3429000"/>
          <a:ext cx="5751473" cy="32447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Gráfico 3">
            <a:extLst>
              <a:ext uri="{FF2B5EF4-FFF2-40B4-BE49-F238E27FC236}">
                <a16:creationId xmlns:a16="http://schemas.microsoft.com/office/drawing/2014/main" id="{6ED61562-236F-37A2-7A8B-33B7E523CC2D}"/>
              </a:ext>
            </a:extLst>
          </p:cNvPr>
          <p:cNvGraphicFramePr>
            <a:graphicFrameLocks/>
          </p:cNvGraphicFramePr>
          <p:nvPr>
            <p:extLst>
              <p:ext uri="{D42A27DB-BD31-4B8C-83A1-F6EECF244321}">
                <p14:modId xmlns:p14="http://schemas.microsoft.com/office/powerpoint/2010/main" val="2658038085"/>
              </p:ext>
            </p:extLst>
          </p:nvPr>
        </p:nvGraphicFramePr>
        <p:xfrm>
          <a:off x="552987" y="3429000"/>
          <a:ext cx="4419600" cy="2971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3790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0D6C85E-D7F2-8075-194A-1995CB9C104D}"/>
              </a:ext>
            </a:extLst>
          </p:cNvPr>
          <p:cNvSpPr txBox="1">
            <a:spLocks/>
          </p:cNvSpPr>
          <p:nvPr/>
        </p:nvSpPr>
        <p:spPr>
          <a:xfrm>
            <a:off x="2121485" y="4798671"/>
            <a:ext cx="8423353" cy="140208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baseline="0">
                <a:solidFill>
                  <a:schemeClr val="bg1"/>
                </a:solidFill>
                <a:latin typeface="Franklin Gothic Demi" panose="020B0703020102020204" pitchFamily="34" charset="0"/>
                <a:ea typeface="+mj-ea"/>
                <a:cs typeface="+mj-cs"/>
              </a:defRPr>
            </a:lvl1pPr>
          </a:lstStyle>
          <a:p>
            <a:r>
              <a:rPr lang="es-MX">
                <a:solidFill>
                  <a:srgbClr val="58595A"/>
                </a:solidFill>
              </a:rPr>
              <a:t>SALUD</a:t>
            </a:r>
          </a:p>
        </p:txBody>
      </p:sp>
      <p:sp>
        <p:nvSpPr>
          <p:cNvPr id="3" name="Gráfico 1">
            <a:extLst>
              <a:ext uri="{FF2B5EF4-FFF2-40B4-BE49-F238E27FC236}">
                <a16:creationId xmlns:a16="http://schemas.microsoft.com/office/drawing/2014/main" id="{95C281CB-5D9F-590D-140C-485960AA90CB}"/>
              </a:ext>
            </a:extLst>
          </p:cNvPr>
          <p:cNvSpPr/>
          <p:nvPr/>
        </p:nvSpPr>
        <p:spPr>
          <a:xfrm>
            <a:off x="6096000" y="4419261"/>
            <a:ext cx="474324" cy="758820"/>
          </a:xfrm>
          <a:custGeom>
            <a:avLst/>
            <a:gdLst>
              <a:gd name="connsiteX0" fmla="*/ 363624 w 474324"/>
              <a:gd name="connsiteY0" fmla="*/ 395243 h 758820"/>
              <a:gd name="connsiteX1" fmla="*/ 252953 w 474324"/>
              <a:gd name="connsiteY1" fmla="*/ 505940 h 758820"/>
              <a:gd name="connsiteX2" fmla="*/ 332004 w 474324"/>
              <a:gd name="connsiteY2" fmla="*/ 611995 h 758820"/>
              <a:gd name="connsiteX3" fmla="*/ 332004 w 474324"/>
              <a:gd name="connsiteY3" fmla="*/ 624484 h 758820"/>
              <a:gd name="connsiteX4" fmla="*/ 260861 w 474324"/>
              <a:gd name="connsiteY4" fmla="*/ 695628 h 758820"/>
              <a:gd name="connsiteX5" fmla="*/ 189717 w 474324"/>
              <a:gd name="connsiteY5" fmla="*/ 624484 h 758820"/>
              <a:gd name="connsiteX6" fmla="*/ 189717 w 474324"/>
              <a:gd name="connsiteY6" fmla="*/ 360462 h 758820"/>
              <a:gd name="connsiteX7" fmla="*/ 316195 w 474324"/>
              <a:gd name="connsiteY7" fmla="*/ 205526 h 758820"/>
              <a:gd name="connsiteX8" fmla="*/ 316195 w 474324"/>
              <a:gd name="connsiteY8" fmla="*/ 0 h 758820"/>
              <a:gd name="connsiteX9" fmla="*/ 221336 w 474324"/>
              <a:gd name="connsiteY9" fmla="*/ 0 h 758820"/>
              <a:gd name="connsiteX10" fmla="*/ 189717 w 474324"/>
              <a:gd name="connsiteY10" fmla="*/ 31619 h 758820"/>
              <a:gd name="connsiteX11" fmla="*/ 221336 w 474324"/>
              <a:gd name="connsiteY11" fmla="*/ 63239 h 758820"/>
              <a:gd name="connsiteX12" fmla="*/ 252956 w 474324"/>
              <a:gd name="connsiteY12" fmla="*/ 63239 h 758820"/>
              <a:gd name="connsiteX13" fmla="*/ 252956 w 474324"/>
              <a:gd name="connsiteY13" fmla="*/ 205526 h 758820"/>
              <a:gd name="connsiteX14" fmla="*/ 158097 w 474324"/>
              <a:gd name="connsiteY14" fmla="*/ 300385 h 758820"/>
              <a:gd name="connsiteX15" fmla="*/ 63239 w 474324"/>
              <a:gd name="connsiteY15" fmla="*/ 205526 h 758820"/>
              <a:gd name="connsiteX16" fmla="*/ 63239 w 474324"/>
              <a:gd name="connsiteY16" fmla="*/ 63239 h 758820"/>
              <a:gd name="connsiteX17" fmla="*/ 94858 w 474324"/>
              <a:gd name="connsiteY17" fmla="*/ 63239 h 758820"/>
              <a:gd name="connsiteX18" fmla="*/ 126478 w 474324"/>
              <a:gd name="connsiteY18" fmla="*/ 31619 h 758820"/>
              <a:gd name="connsiteX19" fmla="*/ 94858 w 474324"/>
              <a:gd name="connsiteY19" fmla="*/ 0 h 758820"/>
              <a:gd name="connsiteX20" fmla="*/ 0 w 474324"/>
              <a:gd name="connsiteY20" fmla="*/ 0 h 758820"/>
              <a:gd name="connsiteX21" fmla="*/ 0 w 474324"/>
              <a:gd name="connsiteY21" fmla="*/ 205526 h 758820"/>
              <a:gd name="connsiteX22" fmla="*/ 126478 w 474324"/>
              <a:gd name="connsiteY22" fmla="*/ 360462 h 758820"/>
              <a:gd name="connsiteX23" fmla="*/ 126478 w 474324"/>
              <a:gd name="connsiteY23" fmla="*/ 632389 h 758820"/>
              <a:gd name="connsiteX24" fmla="*/ 126952 w 474324"/>
              <a:gd name="connsiteY24" fmla="*/ 632389 h 758820"/>
              <a:gd name="connsiteX25" fmla="*/ 268563 w 474324"/>
              <a:gd name="connsiteY25" fmla="*/ 758595 h 758820"/>
              <a:gd name="connsiteX26" fmla="*/ 394769 w 474324"/>
              <a:gd name="connsiteY26" fmla="*/ 632389 h 758820"/>
              <a:gd name="connsiteX27" fmla="*/ 395243 w 474324"/>
              <a:gd name="connsiteY27" fmla="*/ 632389 h 758820"/>
              <a:gd name="connsiteX28" fmla="*/ 395243 w 474324"/>
              <a:gd name="connsiteY28" fmla="*/ 611995 h 758820"/>
              <a:gd name="connsiteX29" fmla="*/ 469679 w 474324"/>
              <a:gd name="connsiteY29" fmla="*/ 474295 h 758820"/>
              <a:gd name="connsiteX30" fmla="*/ 363624 w 474324"/>
              <a:gd name="connsiteY30" fmla="*/ 395243 h 758820"/>
              <a:gd name="connsiteX31" fmla="*/ 363624 w 474324"/>
              <a:gd name="connsiteY31" fmla="*/ 553341 h 758820"/>
              <a:gd name="connsiteX32" fmla="*/ 316195 w 474324"/>
              <a:gd name="connsiteY32" fmla="*/ 505911 h 758820"/>
              <a:gd name="connsiteX33" fmla="*/ 363624 w 474324"/>
              <a:gd name="connsiteY33" fmla="*/ 458482 h 758820"/>
              <a:gd name="connsiteX34" fmla="*/ 411053 w 474324"/>
              <a:gd name="connsiteY34" fmla="*/ 505911 h 758820"/>
              <a:gd name="connsiteX35" fmla="*/ 363624 w 474324"/>
              <a:gd name="connsiteY35" fmla="*/ 553341 h 75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4324" h="758820">
                <a:moveTo>
                  <a:pt x="363624" y="395243"/>
                </a:moveTo>
                <a:cubicBezTo>
                  <a:pt x="302496" y="395251"/>
                  <a:pt x="252946" y="444811"/>
                  <a:pt x="252953" y="505940"/>
                </a:cubicBezTo>
                <a:cubicBezTo>
                  <a:pt x="252959" y="554880"/>
                  <a:pt x="285105" y="598008"/>
                  <a:pt x="332004" y="611995"/>
                </a:cubicBezTo>
                <a:lnTo>
                  <a:pt x="332004" y="624484"/>
                </a:lnTo>
                <a:cubicBezTo>
                  <a:pt x="332004" y="663776"/>
                  <a:pt x="300153" y="695628"/>
                  <a:pt x="260861" y="695628"/>
                </a:cubicBezTo>
                <a:cubicBezTo>
                  <a:pt x="221569" y="695628"/>
                  <a:pt x="189717" y="663776"/>
                  <a:pt x="189717" y="624484"/>
                </a:cubicBezTo>
                <a:lnTo>
                  <a:pt x="189717" y="360462"/>
                </a:lnTo>
                <a:cubicBezTo>
                  <a:pt x="263280" y="345340"/>
                  <a:pt x="316106" y="280627"/>
                  <a:pt x="316195" y="205526"/>
                </a:cubicBezTo>
                <a:lnTo>
                  <a:pt x="316195" y="0"/>
                </a:lnTo>
                <a:lnTo>
                  <a:pt x="221336" y="0"/>
                </a:lnTo>
                <a:cubicBezTo>
                  <a:pt x="203873" y="0"/>
                  <a:pt x="189717" y="14157"/>
                  <a:pt x="189717" y="31619"/>
                </a:cubicBezTo>
                <a:cubicBezTo>
                  <a:pt x="189717" y="49082"/>
                  <a:pt x="203873" y="63239"/>
                  <a:pt x="221336" y="63239"/>
                </a:cubicBezTo>
                <a:lnTo>
                  <a:pt x="252956" y="63239"/>
                </a:lnTo>
                <a:lnTo>
                  <a:pt x="252956" y="205526"/>
                </a:lnTo>
                <a:cubicBezTo>
                  <a:pt x="252956" y="257915"/>
                  <a:pt x="210486" y="300385"/>
                  <a:pt x="158097" y="300385"/>
                </a:cubicBezTo>
                <a:cubicBezTo>
                  <a:pt x="105708" y="300385"/>
                  <a:pt x="63239" y="257915"/>
                  <a:pt x="63239" y="205526"/>
                </a:cubicBezTo>
                <a:lnTo>
                  <a:pt x="63239" y="63239"/>
                </a:lnTo>
                <a:lnTo>
                  <a:pt x="94858" y="63239"/>
                </a:lnTo>
                <a:cubicBezTo>
                  <a:pt x="112321" y="63239"/>
                  <a:pt x="126478" y="49082"/>
                  <a:pt x="126478" y="31619"/>
                </a:cubicBezTo>
                <a:cubicBezTo>
                  <a:pt x="126478" y="14157"/>
                  <a:pt x="112321" y="0"/>
                  <a:pt x="94858" y="0"/>
                </a:cubicBezTo>
                <a:lnTo>
                  <a:pt x="0" y="0"/>
                </a:lnTo>
                <a:lnTo>
                  <a:pt x="0" y="205526"/>
                </a:lnTo>
                <a:cubicBezTo>
                  <a:pt x="89" y="280627"/>
                  <a:pt x="52914" y="345340"/>
                  <a:pt x="126478" y="360462"/>
                </a:cubicBezTo>
                <a:lnTo>
                  <a:pt x="126478" y="632389"/>
                </a:lnTo>
                <a:lnTo>
                  <a:pt x="126952" y="632389"/>
                </a:lnTo>
                <a:cubicBezTo>
                  <a:pt x="131206" y="706346"/>
                  <a:pt x="194607" y="762849"/>
                  <a:pt x="268563" y="758595"/>
                </a:cubicBezTo>
                <a:cubicBezTo>
                  <a:pt x="336578" y="754684"/>
                  <a:pt x="390856" y="700404"/>
                  <a:pt x="394769" y="632389"/>
                </a:cubicBezTo>
                <a:lnTo>
                  <a:pt x="395243" y="632389"/>
                </a:lnTo>
                <a:lnTo>
                  <a:pt x="395243" y="611995"/>
                </a:lnTo>
                <a:cubicBezTo>
                  <a:pt x="453823" y="594525"/>
                  <a:pt x="487148" y="532873"/>
                  <a:pt x="469679" y="474295"/>
                </a:cubicBezTo>
                <a:cubicBezTo>
                  <a:pt x="455692" y="427396"/>
                  <a:pt x="412564" y="395250"/>
                  <a:pt x="363624" y="395243"/>
                </a:cubicBezTo>
                <a:close/>
                <a:moveTo>
                  <a:pt x="363624" y="553341"/>
                </a:moveTo>
                <a:cubicBezTo>
                  <a:pt x="337429" y="553341"/>
                  <a:pt x="316195" y="532106"/>
                  <a:pt x="316195" y="505911"/>
                </a:cubicBezTo>
                <a:cubicBezTo>
                  <a:pt x="316195" y="479716"/>
                  <a:pt x="337429" y="458482"/>
                  <a:pt x="363624" y="458482"/>
                </a:cubicBezTo>
                <a:cubicBezTo>
                  <a:pt x="389819" y="458482"/>
                  <a:pt x="411053" y="479716"/>
                  <a:pt x="411053" y="505911"/>
                </a:cubicBezTo>
                <a:cubicBezTo>
                  <a:pt x="410976" y="532073"/>
                  <a:pt x="389786" y="553263"/>
                  <a:pt x="363624" y="553341"/>
                </a:cubicBezTo>
                <a:close/>
              </a:path>
            </a:pathLst>
          </a:custGeom>
          <a:solidFill>
            <a:srgbClr val="58595A"/>
          </a:solidFill>
          <a:ln w="15558" cap="flat">
            <a:noFill/>
            <a:prstDash val="solid"/>
            <a:miter/>
          </a:ln>
        </p:spPr>
        <p:txBody>
          <a:bodyPr rtlCol="0" anchor="ctr"/>
          <a:lstStyle/>
          <a:p>
            <a:endParaRPr lang="es-CO"/>
          </a:p>
        </p:txBody>
      </p:sp>
    </p:spTree>
    <p:extLst>
      <p:ext uri="{BB962C8B-B14F-4D97-AF65-F5344CB8AC3E}">
        <p14:creationId xmlns:p14="http://schemas.microsoft.com/office/powerpoint/2010/main" val="2659103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F322CE8E-3616-0CBE-E74E-91052F526773}"/>
              </a:ext>
            </a:extLst>
          </p:cNvPr>
          <p:cNvSpPr txBox="1">
            <a:spLocks/>
          </p:cNvSpPr>
          <p:nvPr/>
        </p:nvSpPr>
        <p:spPr>
          <a:xfrm>
            <a:off x="389999" y="551202"/>
            <a:ext cx="4871590" cy="11935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tx1">
                    <a:lumMod val="85000"/>
                    <a:lumOff val="15000"/>
                  </a:schemeClr>
                </a:solidFill>
                <a:latin typeface="Franklin Gothic Demi" panose="020B0703020102020204" pitchFamily="34" charset="0"/>
                <a:ea typeface="+mj-ea"/>
                <a:cs typeface="+mj-cs"/>
              </a:defRPr>
            </a:lvl1pPr>
          </a:lstStyle>
          <a:p>
            <a:r>
              <a:rPr lang="es-CO" sz="4400"/>
              <a:t>LSG de Salud</a:t>
            </a:r>
          </a:p>
        </p:txBody>
      </p:sp>
      <p:sp>
        <p:nvSpPr>
          <p:cNvPr id="7" name="Subtitle 11">
            <a:extLst>
              <a:ext uri="{FF2B5EF4-FFF2-40B4-BE49-F238E27FC236}">
                <a16:creationId xmlns:a16="http://schemas.microsoft.com/office/drawing/2014/main" id="{7460AED2-D8D1-AFFD-BC3D-F3852E0242D7}"/>
              </a:ext>
            </a:extLst>
          </p:cNvPr>
          <p:cNvSpPr txBox="1">
            <a:spLocks/>
          </p:cNvSpPr>
          <p:nvPr/>
        </p:nvSpPr>
        <p:spPr>
          <a:xfrm>
            <a:off x="1508679" y="2140912"/>
            <a:ext cx="3403044" cy="1480745"/>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500"/>
              </a:spcBef>
              <a:buFont typeface="Arial" panose="020B0604020202020204" pitchFamily="34" charset="0"/>
              <a:buChar char="•"/>
              <a:defRPr sz="1600" b="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just">
              <a:buNone/>
            </a:pPr>
            <a:r>
              <a:rPr lang="es-MX" sz="1400" dirty="0">
                <a:solidFill>
                  <a:srgbClr val="58595A"/>
                </a:solidFill>
              </a:rPr>
              <a:t>De los hogares reportaron tener una necesidad sectorial no cubierta en Salud. </a:t>
            </a:r>
          </a:p>
          <a:p>
            <a:pPr marL="0" indent="0">
              <a:buNone/>
            </a:pPr>
            <a:endParaRPr lang="es-MX" sz="1400" dirty="0">
              <a:solidFill>
                <a:srgbClr val="58595A"/>
              </a:solidFill>
            </a:endParaRPr>
          </a:p>
          <a:p>
            <a:pPr marL="0" indent="0">
              <a:buNone/>
            </a:pPr>
            <a:endParaRPr lang="es-MX" sz="1400" dirty="0"/>
          </a:p>
          <a:p>
            <a:endParaRPr lang="es-MX" sz="1400" dirty="0"/>
          </a:p>
        </p:txBody>
      </p:sp>
      <p:sp>
        <p:nvSpPr>
          <p:cNvPr id="10" name="TextBox 23">
            <a:extLst>
              <a:ext uri="{FF2B5EF4-FFF2-40B4-BE49-F238E27FC236}">
                <a16:creationId xmlns:a16="http://schemas.microsoft.com/office/drawing/2014/main" id="{46217686-B78A-3AA7-CE7B-5F2243435A3D}"/>
              </a:ext>
            </a:extLst>
          </p:cNvPr>
          <p:cNvSpPr txBox="1"/>
          <p:nvPr/>
        </p:nvSpPr>
        <p:spPr>
          <a:xfrm>
            <a:off x="589029" y="2111324"/>
            <a:ext cx="919650" cy="519975"/>
          </a:xfrm>
          <a:prstGeom prst="rect">
            <a:avLst/>
          </a:prstGeom>
          <a:noFill/>
        </p:spPr>
        <p:txBody>
          <a:bodyPr wrap="square">
            <a:spAutoFit/>
          </a:bodyPr>
          <a:lstStyle/>
          <a:p>
            <a:r>
              <a:rPr lang="fr-FR" sz="2800" b="1">
                <a:solidFill>
                  <a:schemeClr val="bg1"/>
                </a:solidFill>
                <a:latin typeface="Leelawadee" panose="020B0502040204020203" pitchFamily="34" charset="-34"/>
                <a:cs typeface="Leelawadee" panose="020B0502040204020203" pitchFamily="34" charset="-34"/>
              </a:rPr>
              <a:t>21%</a:t>
            </a:r>
          </a:p>
        </p:txBody>
      </p:sp>
      <p:sp>
        <p:nvSpPr>
          <p:cNvPr id="37" name="CuadroTexto 36">
            <a:extLst>
              <a:ext uri="{FF2B5EF4-FFF2-40B4-BE49-F238E27FC236}">
                <a16:creationId xmlns:a16="http://schemas.microsoft.com/office/drawing/2014/main" id="{CC26CF28-A47C-BDFB-CC0F-6960F3733091}"/>
              </a:ext>
            </a:extLst>
          </p:cNvPr>
          <p:cNvSpPr txBox="1"/>
          <p:nvPr/>
        </p:nvSpPr>
        <p:spPr>
          <a:xfrm>
            <a:off x="533139" y="2782774"/>
            <a:ext cx="4424775" cy="584775"/>
          </a:xfrm>
          <a:prstGeom prst="rect">
            <a:avLst/>
          </a:prstGeom>
          <a:noFill/>
        </p:spPr>
        <p:txBody>
          <a:bodyPr wrap="square" rtlCol="0">
            <a:spAutoFit/>
          </a:bodyPr>
          <a:lstStyle/>
          <a:p>
            <a:pPr algn="ctr"/>
            <a:r>
              <a:rPr lang="es-MX" sz="1600" b="1" dirty="0">
                <a:solidFill>
                  <a:srgbClr val="58595A"/>
                </a:solidFill>
                <a:latin typeface="Franklin Gothic Book" panose="020B0503020102020204" pitchFamily="34" charset="0"/>
              </a:rPr>
              <a:t>% de hogares que reportaron una LSG en Salud por nivel de severidad</a:t>
            </a:r>
            <a:endParaRPr lang="es-CO" sz="1600" b="1" dirty="0">
              <a:solidFill>
                <a:srgbClr val="58595A"/>
              </a:solidFill>
              <a:latin typeface="Franklin Gothic Book" panose="020B0503020102020204" pitchFamily="34" charset="0"/>
            </a:endParaRPr>
          </a:p>
        </p:txBody>
      </p:sp>
      <p:sp>
        <p:nvSpPr>
          <p:cNvPr id="16" name="CuadroTexto 15">
            <a:extLst>
              <a:ext uri="{FF2B5EF4-FFF2-40B4-BE49-F238E27FC236}">
                <a16:creationId xmlns:a16="http://schemas.microsoft.com/office/drawing/2014/main" id="{2461E584-87C4-A7DC-4097-8BE640B4ECC6}"/>
              </a:ext>
            </a:extLst>
          </p:cNvPr>
          <p:cNvSpPr txBox="1"/>
          <p:nvPr/>
        </p:nvSpPr>
        <p:spPr>
          <a:xfrm>
            <a:off x="608279" y="5068072"/>
            <a:ext cx="838469" cy="400110"/>
          </a:xfrm>
          <a:prstGeom prst="rect">
            <a:avLst/>
          </a:prstGeom>
          <a:noFill/>
        </p:spPr>
        <p:txBody>
          <a:bodyPr wrap="square" rtlCol="0">
            <a:spAutoFit/>
          </a:bodyPr>
          <a:lstStyle/>
          <a:p>
            <a:r>
              <a:rPr lang="es-CO" sz="2000">
                <a:solidFill>
                  <a:srgbClr val="EE5859"/>
                </a:solidFill>
                <a:latin typeface="Leelawadee" panose="020B0502040204020203" pitchFamily="34" charset="-34"/>
                <a:cs typeface="Leelawadee" panose="020B0502040204020203" pitchFamily="34" charset="-34"/>
              </a:rPr>
              <a:t>19%</a:t>
            </a:r>
          </a:p>
        </p:txBody>
      </p:sp>
      <p:sp>
        <p:nvSpPr>
          <p:cNvPr id="18" name="Marcador de texto 2">
            <a:extLst>
              <a:ext uri="{FF2B5EF4-FFF2-40B4-BE49-F238E27FC236}">
                <a16:creationId xmlns:a16="http://schemas.microsoft.com/office/drawing/2014/main" id="{4720864A-FC48-CF03-EFC7-BF8FCF24FADF}"/>
              </a:ext>
            </a:extLst>
          </p:cNvPr>
          <p:cNvSpPr txBox="1">
            <a:spLocks/>
          </p:cNvSpPr>
          <p:nvPr/>
        </p:nvSpPr>
        <p:spPr>
          <a:xfrm>
            <a:off x="1256747" y="5074773"/>
            <a:ext cx="3654976" cy="718482"/>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Font typeface="+mj-lt"/>
              <a:buAutoNum type="arabicPeriod"/>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800100" indent="-342900" algn="l" defTabSz="914400" rtl="0" eaLnBrk="1" latinLnBrk="0" hangingPunct="1">
              <a:lnSpc>
                <a:spcPct val="90000"/>
              </a:lnSpc>
              <a:spcBef>
                <a:spcPts val="500"/>
              </a:spcBef>
              <a:buFont typeface="+mj-lt"/>
              <a:buAutoNum type="arabicPeriod"/>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2pPr>
            <a:lvl3pPr marL="1257300" indent="-342900" algn="l" defTabSz="914400" rtl="0" eaLnBrk="1" latinLnBrk="0" hangingPunct="1">
              <a:lnSpc>
                <a:spcPct val="90000"/>
              </a:lnSpc>
              <a:spcBef>
                <a:spcPts val="500"/>
              </a:spcBef>
              <a:buFont typeface="+mj-lt"/>
              <a:buAutoNum type="arabicPeriod"/>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3pPr>
            <a:lvl4pPr marL="1714500" indent="-342900" algn="l" defTabSz="914400" rtl="0" eaLnBrk="1" latinLnBrk="0" hangingPunct="1">
              <a:lnSpc>
                <a:spcPct val="90000"/>
              </a:lnSpc>
              <a:spcBef>
                <a:spcPts val="500"/>
              </a:spcBef>
              <a:buFont typeface="+mj-lt"/>
              <a:buAutoNum type="arabicPeriod"/>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4pPr>
            <a:lvl5pPr marL="2171700" indent="-342900" algn="l" defTabSz="914400" rtl="0" eaLnBrk="1" latinLnBrk="0" hangingPunct="1">
              <a:lnSpc>
                <a:spcPct val="90000"/>
              </a:lnSpc>
              <a:spcBef>
                <a:spcPts val="500"/>
              </a:spcBef>
              <a:buFont typeface="+mj-lt"/>
              <a:buAutoNum type="arabicPeriod"/>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mj-lt"/>
              <a:buNone/>
            </a:pPr>
            <a:r>
              <a:rPr lang="es-CO" sz="1400">
                <a:solidFill>
                  <a:srgbClr val="58595A"/>
                </a:solidFill>
              </a:rPr>
              <a:t>De los hogares reportaron tener, al momento de la recolección, algún problema de salud o enfermedad crónica, no haber logrado acceder al servicio de salud y tener algún grado de discapacidad (WG*= 2, 3 o 4).</a:t>
            </a:r>
          </a:p>
          <a:p>
            <a:pPr marL="542925" indent="0" algn="just">
              <a:buFont typeface="+mj-lt"/>
              <a:buNone/>
            </a:pPr>
            <a:endParaRPr lang="es-CO">
              <a:solidFill>
                <a:srgbClr val="58595A"/>
              </a:solidFill>
            </a:endParaRPr>
          </a:p>
          <a:p>
            <a:pPr marL="0" indent="0" algn="just">
              <a:buFont typeface="+mj-lt"/>
              <a:buNone/>
            </a:pPr>
            <a:endParaRPr lang="es-CO" b="1">
              <a:solidFill>
                <a:srgbClr val="58595A"/>
              </a:solidFill>
            </a:endParaRPr>
          </a:p>
        </p:txBody>
      </p:sp>
      <p:sp>
        <p:nvSpPr>
          <p:cNvPr id="19" name="CuadroTexto 18">
            <a:extLst>
              <a:ext uri="{FF2B5EF4-FFF2-40B4-BE49-F238E27FC236}">
                <a16:creationId xmlns:a16="http://schemas.microsoft.com/office/drawing/2014/main" id="{DF42712D-3D72-DAEA-0302-E24D14E3DDED}"/>
              </a:ext>
            </a:extLst>
          </p:cNvPr>
          <p:cNvSpPr txBox="1"/>
          <p:nvPr/>
        </p:nvSpPr>
        <p:spPr>
          <a:xfrm>
            <a:off x="389999" y="6596390"/>
            <a:ext cx="4337384" cy="261610"/>
          </a:xfrm>
          <a:prstGeom prst="rect">
            <a:avLst/>
          </a:prstGeom>
          <a:noFill/>
        </p:spPr>
        <p:txBody>
          <a:bodyPr wrap="square" rtlCol="0">
            <a:spAutoFit/>
          </a:bodyPr>
          <a:lstStyle/>
          <a:p>
            <a:r>
              <a:rPr lang="es-CO" sz="1050">
                <a:solidFill>
                  <a:srgbClr val="58595A"/>
                </a:solidFill>
                <a:latin typeface="Leelawadee" panose="020B0502040204020203" pitchFamily="34" charset="-34"/>
                <a:cs typeface="Leelawadee" panose="020B0502040204020203" pitchFamily="34" charset="-34"/>
              </a:rPr>
              <a:t>* WG: Preguntas del Washington </a:t>
            </a:r>
            <a:r>
              <a:rPr lang="es-CO" sz="1050" err="1">
                <a:solidFill>
                  <a:srgbClr val="58595A"/>
                </a:solidFill>
                <a:latin typeface="Leelawadee" panose="020B0502040204020203" pitchFamily="34" charset="-34"/>
                <a:cs typeface="Leelawadee" panose="020B0502040204020203" pitchFamily="34" charset="-34"/>
              </a:rPr>
              <a:t>Group</a:t>
            </a:r>
            <a:r>
              <a:rPr lang="es-CO" sz="1050">
                <a:solidFill>
                  <a:srgbClr val="58595A"/>
                </a:solidFill>
                <a:latin typeface="Leelawadee" panose="020B0502040204020203" pitchFamily="34" charset="-34"/>
                <a:cs typeface="Leelawadee" panose="020B0502040204020203" pitchFamily="34" charset="-34"/>
              </a:rPr>
              <a:t>. </a:t>
            </a:r>
          </a:p>
        </p:txBody>
      </p:sp>
      <p:graphicFrame>
        <p:nvGraphicFramePr>
          <p:cNvPr id="20" name="Gráfico 19">
            <a:extLst>
              <a:ext uri="{FF2B5EF4-FFF2-40B4-BE49-F238E27FC236}">
                <a16:creationId xmlns:a16="http://schemas.microsoft.com/office/drawing/2014/main" id="{060817A1-8282-63B5-9969-E1BC8C9DDAA5}"/>
              </a:ext>
            </a:extLst>
          </p:cNvPr>
          <p:cNvGraphicFramePr>
            <a:graphicFrameLocks/>
          </p:cNvGraphicFramePr>
          <p:nvPr/>
        </p:nvGraphicFramePr>
        <p:xfrm>
          <a:off x="579332" y="3382321"/>
          <a:ext cx="4332391" cy="1315609"/>
        </p:xfrm>
        <a:graphic>
          <a:graphicData uri="http://schemas.openxmlformats.org/drawingml/2006/chart">
            <c:chart xmlns:c="http://schemas.openxmlformats.org/drawingml/2006/chart" xmlns:r="http://schemas.openxmlformats.org/officeDocument/2006/relationships" r:id="rId3"/>
          </a:graphicData>
        </a:graphic>
      </p:graphicFrame>
      <p:cxnSp>
        <p:nvCxnSpPr>
          <p:cNvPr id="2" name="Conector recto 1">
            <a:extLst>
              <a:ext uri="{FF2B5EF4-FFF2-40B4-BE49-F238E27FC236}">
                <a16:creationId xmlns:a16="http://schemas.microsoft.com/office/drawing/2014/main" id="{121CEE49-B8A5-9C03-0488-D1DCDD057790}"/>
              </a:ext>
            </a:extLst>
          </p:cNvPr>
          <p:cNvCxnSpPr>
            <a:cxnSpLocks/>
          </p:cNvCxnSpPr>
          <p:nvPr/>
        </p:nvCxnSpPr>
        <p:spPr>
          <a:xfrm>
            <a:off x="589029" y="4886352"/>
            <a:ext cx="4163383" cy="0"/>
          </a:xfrm>
          <a:prstGeom prst="line">
            <a:avLst/>
          </a:prstGeom>
          <a:ln>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242FBAB9-DA8B-042A-7788-36D046A4999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0714"/>
          <a:stretch/>
        </p:blipFill>
        <p:spPr>
          <a:xfrm>
            <a:off x="5710757" y="6220486"/>
            <a:ext cx="6035518" cy="123073"/>
          </a:xfrm>
          <a:prstGeom prst="rect">
            <a:avLst/>
          </a:prstGeom>
        </p:spPr>
      </p:pic>
      <p:pic>
        <p:nvPicPr>
          <p:cNvPr id="4" name="Imagen 3">
            <a:extLst>
              <a:ext uri="{FF2B5EF4-FFF2-40B4-BE49-F238E27FC236}">
                <a16:creationId xmlns:a16="http://schemas.microsoft.com/office/drawing/2014/main" id="{A65E3EE6-0515-4F06-1485-DBACCCADBF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2049"/>
          <a:stretch/>
        </p:blipFill>
        <p:spPr>
          <a:xfrm>
            <a:off x="5710757" y="6466285"/>
            <a:ext cx="6036748" cy="123098"/>
          </a:xfrm>
          <a:prstGeom prst="rect">
            <a:avLst/>
          </a:prstGeom>
        </p:spPr>
      </p:pic>
      <p:pic>
        <p:nvPicPr>
          <p:cNvPr id="5" name="Imagen 4" descr="Mapa&#10;&#10;Descripción generada automáticamente">
            <a:extLst>
              <a:ext uri="{FF2B5EF4-FFF2-40B4-BE49-F238E27FC236}">
                <a16:creationId xmlns:a16="http://schemas.microsoft.com/office/drawing/2014/main" id="{CDDDCFF0-78EB-CC0F-B593-981E89F39E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5370" y="100308"/>
            <a:ext cx="6038100" cy="5949708"/>
          </a:xfrm>
          <a:prstGeom prst="rect">
            <a:avLst/>
          </a:prstGeom>
        </p:spPr>
      </p:pic>
    </p:spTree>
    <p:extLst>
      <p:ext uri="{BB962C8B-B14F-4D97-AF65-F5344CB8AC3E}">
        <p14:creationId xmlns:p14="http://schemas.microsoft.com/office/powerpoint/2010/main" val="2320394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a:extLst>
              <a:ext uri="{FF2B5EF4-FFF2-40B4-BE49-F238E27FC236}">
                <a16:creationId xmlns:a16="http://schemas.microsoft.com/office/drawing/2014/main" id="{C3D427DF-3E25-1159-6C10-25C9806686CE}"/>
              </a:ext>
            </a:extLst>
          </p:cNvPr>
          <p:cNvSpPr>
            <a:spLocks noGrp="1"/>
          </p:cNvSpPr>
          <p:nvPr>
            <p:ph type="ctrTitle"/>
          </p:nvPr>
        </p:nvSpPr>
        <p:spPr>
          <a:xfrm>
            <a:off x="563583" y="828727"/>
            <a:ext cx="4394014" cy="1193559"/>
          </a:xfrm>
        </p:spPr>
        <p:txBody>
          <a:bodyPr/>
          <a:lstStyle/>
          <a:p>
            <a:r>
              <a:rPr lang="fr-FR" dirty="0" err="1"/>
              <a:t>Profundizando</a:t>
            </a:r>
            <a:r>
              <a:rPr lang="fr-FR" dirty="0"/>
              <a:t> en </a:t>
            </a:r>
            <a:r>
              <a:rPr lang="fr-FR" dirty="0" err="1"/>
              <a:t>Salud</a:t>
            </a:r>
            <a:endParaRPr lang="fr-FR" dirty="0"/>
          </a:p>
        </p:txBody>
      </p:sp>
      <p:sp>
        <p:nvSpPr>
          <p:cNvPr id="3" name="Text Placeholder 15">
            <a:extLst>
              <a:ext uri="{FF2B5EF4-FFF2-40B4-BE49-F238E27FC236}">
                <a16:creationId xmlns:a16="http://schemas.microsoft.com/office/drawing/2014/main" id="{944F8759-6B39-99F5-25C5-7345808787B7}"/>
              </a:ext>
            </a:extLst>
          </p:cNvPr>
          <p:cNvSpPr txBox="1">
            <a:spLocks/>
          </p:cNvSpPr>
          <p:nvPr/>
        </p:nvSpPr>
        <p:spPr>
          <a:xfrm>
            <a:off x="5438775" y="348358"/>
            <a:ext cx="3359027" cy="1355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E5859"/>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600">
                <a:solidFill>
                  <a:srgbClr val="58595A"/>
                </a:solidFill>
              </a:rPr>
              <a:t>% de personas que tuvieron algún problema de salud que requirieron acceder a un servicio de salud en los 3 meses previos a la recolección de datos:</a:t>
            </a:r>
          </a:p>
        </p:txBody>
      </p:sp>
      <p:sp>
        <p:nvSpPr>
          <p:cNvPr id="4" name="TextBox 2">
            <a:extLst>
              <a:ext uri="{FF2B5EF4-FFF2-40B4-BE49-F238E27FC236}">
                <a16:creationId xmlns:a16="http://schemas.microsoft.com/office/drawing/2014/main" id="{ADFE5688-0813-D94F-89D4-E71DC504C6D7}"/>
              </a:ext>
            </a:extLst>
          </p:cNvPr>
          <p:cNvSpPr txBox="1"/>
          <p:nvPr/>
        </p:nvSpPr>
        <p:spPr>
          <a:xfrm>
            <a:off x="563583" y="2553257"/>
            <a:ext cx="4394014" cy="584775"/>
          </a:xfrm>
          <a:prstGeom prst="rect">
            <a:avLst/>
          </a:prstGeom>
          <a:noFill/>
        </p:spPr>
        <p:txBody>
          <a:bodyPr wrap="square">
            <a:spAutoFit/>
          </a:bodyPr>
          <a:lstStyle/>
          <a:p>
            <a:r>
              <a:rPr lang="es-MX" sz="1600" b="1">
                <a:solidFill>
                  <a:srgbClr val="58595A"/>
                </a:solidFill>
                <a:latin typeface="Leelawadee" panose="020B0502040204020203" pitchFamily="34" charset="-34"/>
                <a:cs typeface="Leelawadee" panose="020B0502040204020203" pitchFamily="34" charset="-34"/>
              </a:rPr>
              <a:t>Principales barreras de acceso a servicios de salud reportadas por los hogares:</a:t>
            </a:r>
          </a:p>
        </p:txBody>
      </p:sp>
      <p:sp>
        <p:nvSpPr>
          <p:cNvPr id="6" name="TextBox 14">
            <a:extLst>
              <a:ext uri="{FF2B5EF4-FFF2-40B4-BE49-F238E27FC236}">
                <a16:creationId xmlns:a16="http://schemas.microsoft.com/office/drawing/2014/main" id="{45BA773B-F78D-1079-AA14-2C19C524C567}"/>
              </a:ext>
            </a:extLst>
          </p:cNvPr>
          <p:cNvSpPr txBox="1"/>
          <p:nvPr/>
        </p:nvSpPr>
        <p:spPr>
          <a:xfrm>
            <a:off x="8188267" y="2860461"/>
            <a:ext cx="828320" cy="523220"/>
          </a:xfrm>
          <a:prstGeom prst="rect">
            <a:avLst/>
          </a:prstGeom>
          <a:noFill/>
        </p:spPr>
        <p:txBody>
          <a:bodyPr wrap="square">
            <a:spAutoFit/>
          </a:bodyPr>
          <a:lstStyle/>
          <a:p>
            <a:r>
              <a:rPr lang="es-MX" sz="1400">
                <a:solidFill>
                  <a:schemeClr val="bg1"/>
                </a:solidFill>
                <a:latin typeface="Leelawadee" panose="020B0502040204020203" pitchFamily="34" charset="-34"/>
                <a:cs typeface="Leelawadee" panose="020B0502040204020203" pitchFamily="34" charset="-34"/>
              </a:rPr>
              <a:t>Sí tuvo 31%</a:t>
            </a:r>
            <a:endParaRPr lang="es-MX" sz="1400"/>
          </a:p>
        </p:txBody>
      </p:sp>
      <p:sp>
        <p:nvSpPr>
          <p:cNvPr id="10" name="TextBox 19">
            <a:extLst>
              <a:ext uri="{FF2B5EF4-FFF2-40B4-BE49-F238E27FC236}">
                <a16:creationId xmlns:a16="http://schemas.microsoft.com/office/drawing/2014/main" id="{91165B32-CBF0-8A1B-2924-9E0384AE89FC}"/>
              </a:ext>
            </a:extLst>
          </p:cNvPr>
          <p:cNvSpPr txBox="1"/>
          <p:nvPr/>
        </p:nvSpPr>
        <p:spPr>
          <a:xfrm>
            <a:off x="8275484" y="5395705"/>
            <a:ext cx="828320" cy="523220"/>
          </a:xfrm>
          <a:prstGeom prst="rect">
            <a:avLst/>
          </a:prstGeom>
          <a:noFill/>
        </p:spPr>
        <p:txBody>
          <a:bodyPr wrap="square">
            <a:spAutoFit/>
          </a:bodyPr>
          <a:lstStyle/>
          <a:p>
            <a:r>
              <a:rPr lang="es-MX" sz="1400">
                <a:solidFill>
                  <a:schemeClr val="bg1"/>
                </a:solidFill>
                <a:latin typeface="Leelawadee" panose="020B0502040204020203" pitchFamily="34" charset="-34"/>
                <a:cs typeface="Leelawadee" panose="020B0502040204020203" pitchFamily="34" charset="-34"/>
              </a:rPr>
              <a:t>Sí tuvo 26%</a:t>
            </a:r>
            <a:endParaRPr lang="es-MX" sz="1400"/>
          </a:p>
        </p:txBody>
      </p:sp>
      <p:sp>
        <p:nvSpPr>
          <p:cNvPr id="15" name="Text Placeholder 15">
            <a:extLst>
              <a:ext uri="{FF2B5EF4-FFF2-40B4-BE49-F238E27FC236}">
                <a16:creationId xmlns:a16="http://schemas.microsoft.com/office/drawing/2014/main" id="{9561E6E4-B4D8-E78A-0C8D-C7F3CC296404}"/>
              </a:ext>
            </a:extLst>
          </p:cNvPr>
          <p:cNvSpPr txBox="1">
            <a:spLocks/>
          </p:cNvSpPr>
          <p:nvPr/>
        </p:nvSpPr>
        <p:spPr>
          <a:xfrm>
            <a:off x="9244356" y="415033"/>
            <a:ext cx="2783521" cy="827389"/>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E5859"/>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600">
                <a:solidFill>
                  <a:srgbClr val="58595A"/>
                </a:solidFill>
              </a:rPr>
              <a:t>% de personas pudieron acceder a un servicio de salud cuando lo necesitaron:</a:t>
            </a:r>
          </a:p>
        </p:txBody>
      </p:sp>
      <p:graphicFrame>
        <p:nvGraphicFramePr>
          <p:cNvPr id="19" name="Gráfico 18">
            <a:extLst>
              <a:ext uri="{FF2B5EF4-FFF2-40B4-BE49-F238E27FC236}">
                <a16:creationId xmlns:a16="http://schemas.microsoft.com/office/drawing/2014/main" id="{575A9512-032E-2095-7BA5-940070A402C8}"/>
              </a:ext>
            </a:extLst>
          </p:cNvPr>
          <p:cNvGraphicFramePr>
            <a:graphicFrameLocks/>
          </p:cNvGraphicFramePr>
          <p:nvPr>
            <p:extLst>
              <p:ext uri="{D42A27DB-BD31-4B8C-83A1-F6EECF244321}">
                <p14:modId xmlns:p14="http://schemas.microsoft.com/office/powerpoint/2010/main" val="98513463"/>
              </p:ext>
            </p:extLst>
          </p:nvPr>
        </p:nvGraphicFramePr>
        <p:xfrm>
          <a:off x="575614" y="3173354"/>
          <a:ext cx="4284011" cy="28559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Gráfico 19">
            <a:extLst>
              <a:ext uri="{FF2B5EF4-FFF2-40B4-BE49-F238E27FC236}">
                <a16:creationId xmlns:a16="http://schemas.microsoft.com/office/drawing/2014/main" id="{A940FE84-F781-9FEB-0F5F-D6D5B859C53F}"/>
              </a:ext>
            </a:extLst>
          </p:cNvPr>
          <p:cNvGraphicFramePr>
            <a:graphicFrameLocks/>
          </p:cNvGraphicFramePr>
          <p:nvPr>
            <p:extLst>
              <p:ext uri="{D42A27DB-BD31-4B8C-83A1-F6EECF244321}">
                <p14:modId xmlns:p14="http://schemas.microsoft.com/office/powerpoint/2010/main" val="4191769041"/>
              </p:ext>
            </p:extLst>
          </p:nvPr>
        </p:nvGraphicFramePr>
        <p:xfrm>
          <a:off x="5011188" y="1242422"/>
          <a:ext cx="7182988" cy="257957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15">
            <a:extLst>
              <a:ext uri="{FF2B5EF4-FFF2-40B4-BE49-F238E27FC236}">
                <a16:creationId xmlns:a16="http://schemas.microsoft.com/office/drawing/2014/main" id="{6DA4B514-2C9A-1F98-2CA2-7091D161358A}"/>
              </a:ext>
            </a:extLst>
          </p:cNvPr>
          <p:cNvSpPr txBox="1">
            <a:spLocks/>
          </p:cNvSpPr>
          <p:nvPr/>
        </p:nvSpPr>
        <p:spPr>
          <a:xfrm>
            <a:off x="5495824" y="3383681"/>
            <a:ext cx="6387639" cy="1355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E5859"/>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600">
                <a:solidFill>
                  <a:srgbClr val="58595A"/>
                </a:solidFill>
              </a:rPr>
              <a:t>% de hogares que reportaron haber necesitado acceder a un servicio o producto de salud sexual y reproductiva en el mes previo a al recolección de datos:</a:t>
            </a:r>
          </a:p>
        </p:txBody>
      </p:sp>
      <p:graphicFrame>
        <p:nvGraphicFramePr>
          <p:cNvPr id="11" name="Gráfico 10">
            <a:extLst>
              <a:ext uri="{FF2B5EF4-FFF2-40B4-BE49-F238E27FC236}">
                <a16:creationId xmlns:a16="http://schemas.microsoft.com/office/drawing/2014/main" id="{F57DF5F2-4693-31F6-F85C-9E0FA07CE2C6}"/>
              </a:ext>
            </a:extLst>
          </p:cNvPr>
          <p:cNvGraphicFramePr>
            <a:graphicFrameLocks/>
          </p:cNvGraphicFramePr>
          <p:nvPr>
            <p:extLst>
              <p:ext uri="{D42A27DB-BD31-4B8C-83A1-F6EECF244321}">
                <p14:modId xmlns:p14="http://schemas.microsoft.com/office/powerpoint/2010/main" val="1379459452"/>
              </p:ext>
            </p:extLst>
          </p:nvPr>
        </p:nvGraphicFramePr>
        <p:xfrm>
          <a:off x="5599290" y="4425244"/>
          <a:ext cx="6284174" cy="23863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76940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ángulo 59">
            <a:extLst>
              <a:ext uri="{FF2B5EF4-FFF2-40B4-BE49-F238E27FC236}">
                <a16:creationId xmlns:a16="http://schemas.microsoft.com/office/drawing/2014/main" id="{53DC1991-9FD4-7744-35F3-02C64D012DDF}"/>
              </a:ext>
            </a:extLst>
          </p:cNvPr>
          <p:cNvSpPr/>
          <p:nvPr/>
        </p:nvSpPr>
        <p:spPr>
          <a:xfrm>
            <a:off x="2762866" y="2580651"/>
            <a:ext cx="8898192" cy="2441028"/>
          </a:xfrm>
          <a:prstGeom prst="rect">
            <a:avLst/>
          </a:prstGeom>
          <a:noFill/>
          <a:ln w="12700">
            <a:solidFill>
              <a:srgbClr val="D4CA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a:extLst>
              <a:ext uri="{FF2B5EF4-FFF2-40B4-BE49-F238E27FC236}">
                <a16:creationId xmlns:a16="http://schemas.microsoft.com/office/drawing/2014/main" id="{BA2F117E-4708-DF01-454F-0DE3C18043D0}"/>
              </a:ext>
            </a:extLst>
          </p:cNvPr>
          <p:cNvSpPr>
            <a:spLocks noGrp="1"/>
          </p:cNvSpPr>
          <p:nvPr>
            <p:ph type="ctrTitle"/>
          </p:nvPr>
        </p:nvSpPr>
        <p:spPr/>
        <p:txBody>
          <a:bodyPr/>
          <a:lstStyle/>
          <a:p>
            <a:r>
              <a:rPr lang="es-MX"/>
              <a:t>Estructura de coordinación</a:t>
            </a:r>
          </a:p>
        </p:txBody>
      </p:sp>
      <p:cxnSp>
        <p:nvCxnSpPr>
          <p:cNvPr id="15" name="Straight Arrow Connector 31">
            <a:extLst>
              <a:ext uri="{FF2B5EF4-FFF2-40B4-BE49-F238E27FC236}">
                <a16:creationId xmlns:a16="http://schemas.microsoft.com/office/drawing/2014/main" id="{4403924A-AE07-E946-806C-F732AEDDD688}"/>
              </a:ext>
            </a:extLst>
          </p:cNvPr>
          <p:cNvCxnSpPr>
            <a:cxnSpLocks/>
          </p:cNvCxnSpPr>
          <p:nvPr/>
        </p:nvCxnSpPr>
        <p:spPr>
          <a:xfrm>
            <a:off x="8602278" y="1820810"/>
            <a:ext cx="825759" cy="0"/>
          </a:xfrm>
          <a:prstGeom prst="straightConnector1">
            <a:avLst/>
          </a:prstGeom>
          <a:ln>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ctangle 33">
            <a:extLst>
              <a:ext uri="{FF2B5EF4-FFF2-40B4-BE49-F238E27FC236}">
                <a16:creationId xmlns:a16="http://schemas.microsoft.com/office/drawing/2014/main" id="{E227AF3D-5254-4D3E-6863-8CD89DB18AFF}"/>
              </a:ext>
            </a:extLst>
          </p:cNvPr>
          <p:cNvSpPr/>
          <p:nvPr/>
        </p:nvSpPr>
        <p:spPr>
          <a:xfrm>
            <a:off x="6152559" y="4817807"/>
            <a:ext cx="2116363" cy="699320"/>
          </a:xfrm>
          <a:prstGeom prst="rect">
            <a:avLst/>
          </a:prstGeom>
          <a:solidFill>
            <a:srgbClr val="D4CABB"/>
          </a:solidFill>
          <a:ln>
            <a:solidFill>
              <a:srgbClr val="D4CAB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a:solidFill>
                  <a:srgbClr val="58595A"/>
                </a:solidFill>
                <a:latin typeface="Leelawadee" panose="020B0502040204020203" pitchFamily="34" charset="-34"/>
                <a:cs typeface="Leelawadee" panose="020B0502040204020203" pitchFamily="34" charset="-34"/>
              </a:rPr>
              <a:t>Base de datos depurada y  anonimizada</a:t>
            </a:r>
          </a:p>
        </p:txBody>
      </p:sp>
      <p:cxnSp>
        <p:nvCxnSpPr>
          <p:cNvPr id="18" name="Straight Arrow Connector 34">
            <a:extLst>
              <a:ext uri="{FF2B5EF4-FFF2-40B4-BE49-F238E27FC236}">
                <a16:creationId xmlns:a16="http://schemas.microsoft.com/office/drawing/2014/main" id="{21FAB06C-987A-78DD-D7C0-E74A8BEFA503}"/>
              </a:ext>
            </a:extLst>
          </p:cNvPr>
          <p:cNvCxnSpPr>
            <a:cxnSpLocks/>
          </p:cNvCxnSpPr>
          <p:nvPr/>
        </p:nvCxnSpPr>
        <p:spPr>
          <a:xfrm flipH="1">
            <a:off x="5116624" y="5544120"/>
            <a:ext cx="977350" cy="282917"/>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35">
            <a:extLst>
              <a:ext uri="{FF2B5EF4-FFF2-40B4-BE49-F238E27FC236}">
                <a16:creationId xmlns:a16="http://schemas.microsoft.com/office/drawing/2014/main" id="{B5F0F155-A637-7FCF-C72D-00671CEF15B5}"/>
              </a:ext>
            </a:extLst>
          </p:cNvPr>
          <p:cNvSpPr/>
          <p:nvPr/>
        </p:nvSpPr>
        <p:spPr>
          <a:xfrm>
            <a:off x="2778190" y="5485128"/>
            <a:ext cx="2117012" cy="1061998"/>
          </a:xfrm>
          <a:prstGeom prst="rect">
            <a:avLst/>
          </a:prstGeom>
          <a:solidFill>
            <a:srgbClr val="00AAA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latin typeface="Leelawadee"/>
                <a:cs typeface="Leelawadee"/>
              </a:rPr>
              <a:t>RMRP </a:t>
            </a:r>
            <a:r>
              <a:rPr lang="en-US" sz="1400" b="1" err="1">
                <a:latin typeface="Leelawadee"/>
                <a:cs typeface="Leelawadee"/>
              </a:rPr>
              <a:t>análisis</a:t>
            </a:r>
            <a:r>
              <a:rPr lang="en-US" sz="1400" b="1">
                <a:latin typeface="Leelawadee"/>
                <a:cs typeface="Leelawadee"/>
              </a:rPr>
              <a:t> y </a:t>
            </a:r>
            <a:r>
              <a:rPr lang="en-US" sz="1400" b="1" err="1">
                <a:latin typeface="Leelawadee"/>
                <a:cs typeface="Leelawadee"/>
              </a:rPr>
              <a:t>cálculo</a:t>
            </a:r>
            <a:r>
              <a:rPr lang="en-US" sz="1400" b="1">
                <a:latin typeface="Leelawadee"/>
                <a:cs typeface="Leelawadee"/>
              </a:rPr>
              <a:t> de PIN </a:t>
            </a:r>
            <a:r>
              <a:rPr lang="en-US" sz="1400" b="1" err="1">
                <a:latin typeface="Leelawadee"/>
                <a:cs typeface="Leelawadee"/>
              </a:rPr>
              <a:t>por</a:t>
            </a:r>
            <a:r>
              <a:rPr lang="en-US" sz="1400" b="1">
                <a:latin typeface="Leelawadee"/>
                <a:cs typeface="Leelawadee"/>
              </a:rPr>
              <a:t> GIFMM</a:t>
            </a:r>
          </a:p>
          <a:p>
            <a:pPr algn="ctr"/>
            <a:r>
              <a:rPr lang="en-US" sz="1400">
                <a:latin typeface="Leelawadee"/>
                <a:cs typeface="Leelawadee"/>
              </a:rPr>
              <a:t>(+</a:t>
            </a:r>
            <a:r>
              <a:rPr lang="en-US" sz="1400" err="1">
                <a:latin typeface="Leelawadee"/>
                <a:cs typeface="Leelawadee"/>
              </a:rPr>
              <a:t>sectores</a:t>
            </a:r>
            <a:r>
              <a:rPr lang="en-US" sz="1400">
                <a:latin typeface="Leelawadee"/>
                <a:cs typeface="Leelawadee"/>
              </a:rPr>
              <a:t> + IMs)</a:t>
            </a:r>
            <a:endParaRPr lang="LID4096" sz="1400">
              <a:latin typeface="Leelawadee"/>
              <a:cs typeface="Leelawadee"/>
            </a:endParaRPr>
          </a:p>
        </p:txBody>
      </p:sp>
      <p:sp>
        <p:nvSpPr>
          <p:cNvPr id="20" name="Rectangle 36">
            <a:extLst>
              <a:ext uri="{FF2B5EF4-FFF2-40B4-BE49-F238E27FC236}">
                <a16:creationId xmlns:a16="http://schemas.microsoft.com/office/drawing/2014/main" id="{C3C614C8-E70F-59B9-3565-9279FA175B6E}"/>
              </a:ext>
            </a:extLst>
          </p:cNvPr>
          <p:cNvSpPr/>
          <p:nvPr/>
        </p:nvSpPr>
        <p:spPr>
          <a:xfrm>
            <a:off x="6152559" y="5943514"/>
            <a:ext cx="2116363" cy="594937"/>
          </a:xfrm>
          <a:prstGeom prst="rect">
            <a:avLst/>
          </a:prstGeom>
          <a:solidFill>
            <a:srgbClr val="EF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err="1">
                <a:latin typeface="Leelawadee" panose="020B0502040204020203" pitchFamily="34" charset="-34"/>
                <a:cs typeface="Leelawadee" panose="020B0502040204020203" pitchFamily="34" charset="-34"/>
              </a:rPr>
              <a:t>Análisis</a:t>
            </a:r>
            <a:r>
              <a:rPr lang="en-US" sz="1400">
                <a:latin typeface="Leelawadee" panose="020B0502040204020203" pitchFamily="34" charset="-34"/>
                <a:cs typeface="Leelawadee" panose="020B0502040204020203" pitchFamily="34" charset="-34"/>
              </a:rPr>
              <a:t> de </a:t>
            </a:r>
            <a:r>
              <a:rPr lang="en-US" sz="1400" err="1">
                <a:latin typeface="Leelawadee" panose="020B0502040204020203" pitchFamily="34" charset="-34"/>
                <a:cs typeface="Leelawadee" panose="020B0502040204020203" pitchFamily="34" charset="-34"/>
              </a:rPr>
              <a:t>necesidades</a:t>
            </a:r>
            <a:r>
              <a:rPr lang="en-US" sz="1400">
                <a:latin typeface="Leelawadee" panose="020B0502040204020203" pitchFamily="34" charset="-34"/>
                <a:cs typeface="Leelawadee" panose="020B0502040204020203" pitchFamily="34" charset="-34"/>
              </a:rPr>
              <a:t> de REACH</a:t>
            </a:r>
            <a:endParaRPr lang="LID4096" sz="1400">
              <a:latin typeface="Leelawadee" panose="020B0502040204020203" pitchFamily="34" charset="-34"/>
              <a:cs typeface="Leelawadee" panose="020B0502040204020203" pitchFamily="34" charset="-34"/>
            </a:endParaRPr>
          </a:p>
        </p:txBody>
      </p:sp>
      <p:cxnSp>
        <p:nvCxnSpPr>
          <p:cNvPr id="22" name="Straight Arrow Connector 38">
            <a:extLst>
              <a:ext uri="{FF2B5EF4-FFF2-40B4-BE49-F238E27FC236}">
                <a16:creationId xmlns:a16="http://schemas.microsoft.com/office/drawing/2014/main" id="{BC1DE879-BC01-DB0D-B367-F557EC9C2393}"/>
              </a:ext>
            </a:extLst>
          </p:cNvPr>
          <p:cNvCxnSpPr>
            <a:cxnSpLocks/>
          </p:cNvCxnSpPr>
          <p:nvPr/>
        </p:nvCxnSpPr>
        <p:spPr>
          <a:xfrm>
            <a:off x="7210740" y="5589423"/>
            <a:ext cx="0" cy="287202"/>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39">
            <a:extLst>
              <a:ext uri="{FF2B5EF4-FFF2-40B4-BE49-F238E27FC236}">
                <a16:creationId xmlns:a16="http://schemas.microsoft.com/office/drawing/2014/main" id="{95F3C249-3768-01FB-2480-0C619282C2EC}"/>
              </a:ext>
            </a:extLst>
          </p:cNvPr>
          <p:cNvSpPr/>
          <p:nvPr/>
        </p:nvSpPr>
        <p:spPr>
          <a:xfrm>
            <a:off x="9544695" y="5487374"/>
            <a:ext cx="2116363" cy="1059752"/>
          </a:xfrm>
          <a:prstGeom prst="rect">
            <a:avLst/>
          </a:prstGeom>
          <a:solidFill>
            <a:srgbClr val="3E7C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Leelawadee" panose="020B0502040204020203" pitchFamily="34" charset="-34"/>
                <a:cs typeface="Leelawadee" panose="020B0502040204020203" pitchFamily="34" charset="-34"/>
              </a:rPr>
              <a:t>HNO/HRP </a:t>
            </a:r>
            <a:r>
              <a:rPr lang="en-US" sz="1400" b="1" err="1">
                <a:latin typeface="Leelawadee" panose="020B0502040204020203" pitchFamily="34" charset="-34"/>
                <a:cs typeface="Leelawadee" panose="020B0502040204020203" pitchFamily="34" charset="-34"/>
              </a:rPr>
              <a:t>análisis</a:t>
            </a:r>
            <a:r>
              <a:rPr lang="en-US" sz="1400" b="1">
                <a:latin typeface="Leelawadee" panose="020B0502040204020203" pitchFamily="34" charset="-34"/>
                <a:cs typeface="Leelawadee" panose="020B0502040204020203" pitchFamily="34" charset="-34"/>
              </a:rPr>
              <a:t> y  </a:t>
            </a:r>
            <a:r>
              <a:rPr lang="en-US" sz="1400" b="1" err="1">
                <a:latin typeface="Leelawadee" panose="020B0502040204020203" pitchFamily="34" charset="-34"/>
                <a:cs typeface="Leelawadee" panose="020B0502040204020203" pitchFamily="34" charset="-34"/>
              </a:rPr>
              <a:t>cálculos</a:t>
            </a:r>
            <a:r>
              <a:rPr lang="en-US" sz="1400" b="1">
                <a:latin typeface="Leelawadee" panose="020B0502040204020203" pitchFamily="34" charset="-34"/>
                <a:cs typeface="Leelawadee" panose="020B0502040204020203" pitchFamily="34" charset="-34"/>
              </a:rPr>
              <a:t> de PIN </a:t>
            </a:r>
            <a:r>
              <a:rPr lang="en-US" sz="1400" b="1" err="1">
                <a:latin typeface="Leelawadee" panose="020B0502040204020203" pitchFamily="34" charset="-34"/>
                <a:cs typeface="Leelawadee" panose="020B0502040204020203" pitchFamily="34" charset="-34"/>
              </a:rPr>
              <a:t>por</a:t>
            </a:r>
            <a:r>
              <a:rPr lang="en-US" sz="1400" b="1">
                <a:latin typeface="Leelawadee" panose="020B0502040204020203" pitchFamily="34" charset="-34"/>
                <a:cs typeface="Leelawadee" panose="020B0502040204020203" pitchFamily="34" charset="-34"/>
              </a:rPr>
              <a:t> OCHA </a:t>
            </a:r>
          </a:p>
          <a:p>
            <a:pPr algn="ctr"/>
            <a:r>
              <a:rPr lang="en-US" sz="1400">
                <a:latin typeface="Leelawadee" panose="020B0502040204020203" pitchFamily="34" charset="-34"/>
                <a:cs typeface="Leelawadee" panose="020B0502040204020203" pitchFamily="34" charset="-34"/>
              </a:rPr>
              <a:t>(+</a:t>
            </a:r>
            <a:r>
              <a:rPr lang="en-US" sz="1400" err="1">
                <a:latin typeface="Leelawadee" panose="020B0502040204020203" pitchFamily="34" charset="-34"/>
                <a:cs typeface="Leelawadee" panose="020B0502040204020203" pitchFamily="34" charset="-34"/>
              </a:rPr>
              <a:t>clusteres</a:t>
            </a:r>
            <a:r>
              <a:rPr lang="en-US" sz="1400">
                <a:latin typeface="Leelawadee" panose="020B0502040204020203" pitchFamily="34" charset="-34"/>
                <a:cs typeface="Leelawadee" panose="020B0502040204020203" pitchFamily="34" charset="-34"/>
              </a:rPr>
              <a:t> + IMs)</a:t>
            </a:r>
            <a:endParaRPr lang="LID4096" sz="1400">
              <a:latin typeface="Leelawadee" panose="020B0502040204020203" pitchFamily="34" charset="-34"/>
              <a:cs typeface="Leelawadee" panose="020B0502040204020203" pitchFamily="34" charset="-34"/>
            </a:endParaRPr>
          </a:p>
        </p:txBody>
      </p:sp>
      <p:cxnSp>
        <p:nvCxnSpPr>
          <p:cNvPr id="24" name="Straight Arrow Connector 40">
            <a:extLst>
              <a:ext uri="{FF2B5EF4-FFF2-40B4-BE49-F238E27FC236}">
                <a16:creationId xmlns:a16="http://schemas.microsoft.com/office/drawing/2014/main" id="{4B1EDCBD-7FE0-9783-A250-80BFB027B418}"/>
              </a:ext>
            </a:extLst>
          </p:cNvPr>
          <p:cNvCxnSpPr>
            <a:cxnSpLocks/>
          </p:cNvCxnSpPr>
          <p:nvPr/>
        </p:nvCxnSpPr>
        <p:spPr>
          <a:xfrm>
            <a:off x="8356530" y="5544120"/>
            <a:ext cx="979200" cy="28440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38">
            <a:extLst>
              <a:ext uri="{FF2B5EF4-FFF2-40B4-BE49-F238E27FC236}">
                <a16:creationId xmlns:a16="http://schemas.microsoft.com/office/drawing/2014/main" id="{B5401A7D-09E8-2FA9-5BFD-20B2B3501EB5}"/>
              </a:ext>
            </a:extLst>
          </p:cNvPr>
          <p:cNvCxnSpPr>
            <a:cxnSpLocks/>
          </p:cNvCxnSpPr>
          <p:nvPr/>
        </p:nvCxnSpPr>
        <p:spPr>
          <a:xfrm>
            <a:off x="7210740" y="2032375"/>
            <a:ext cx="0" cy="366696"/>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8" descr="A black background with white text&#10;&#10;Description automatically generated with medium confidence">
            <a:extLst>
              <a:ext uri="{FF2B5EF4-FFF2-40B4-BE49-F238E27FC236}">
                <a16:creationId xmlns:a16="http://schemas.microsoft.com/office/drawing/2014/main" id="{8385C4AE-E504-C6BD-30E1-2ACB83149D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740" y="1499995"/>
            <a:ext cx="1836000" cy="422280"/>
          </a:xfrm>
          <a:prstGeom prst="rect">
            <a:avLst/>
          </a:prstGeom>
        </p:spPr>
      </p:pic>
      <p:pic>
        <p:nvPicPr>
          <p:cNvPr id="34" name="Gráfico 10">
            <a:extLst>
              <a:ext uri="{FF2B5EF4-FFF2-40B4-BE49-F238E27FC236}">
                <a16:creationId xmlns:a16="http://schemas.microsoft.com/office/drawing/2014/main" id="{A8F89FB3-85FA-21F6-D745-31B055259FB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60757" b="3341"/>
          <a:stretch/>
        </p:blipFill>
        <p:spPr>
          <a:xfrm>
            <a:off x="2981833" y="1575907"/>
            <a:ext cx="1693468" cy="456468"/>
          </a:xfrm>
          <a:prstGeom prst="rect">
            <a:avLst/>
          </a:prstGeom>
        </p:spPr>
      </p:pic>
      <p:pic>
        <p:nvPicPr>
          <p:cNvPr id="36" name="Imagen 8">
            <a:extLst>
              <a:ext uri="{FF2B5EF4-FFF2-40B4-BE49-F238E27FC236}">
                <a16:creationId xmlns:a16="http://schemas.microsoft.com/office/drawing/2014/main" id="{6F7E4298-ED9E-BF99-F6C2-6D9FA4F6647A}"/>
              </a:ext>
            </a:extLst>
          </p:cNvPr>
          <p:cNvPicPr>
            <a:picLocks noChangeAspect="1"/>
          </p:cNvPicPr>
          <p:nvPr/>
        </p:nvPicPr>
        <p:blipFill>
          <a:blip r:embed="rId5"/>
          <a:stretch>
            <a:fillRect/>
          </a:stretch>
        </p:blipFill>
        <p:spPr>
          <a:xfrm>
            <a:off x="10158577" y="1308648"/>
            <a:ext cx="1096796" cy="464029"/>
          </a:xfrm>
          <a:prstGeom prst="rect">
            <a:avLst/>
          </a:prstGeom>
        </p:spPr>
      </p:pic>
      <p:pic>
        <p:nvPicPr>
          <p:cNvPr id="37" name="Picture 2">
            <a:extLst>
              <a:ext uri="{FF2B5EF4-FFF2-40B4-BE49-F238E27FC236}">
                <a16:creationId xmlns:a16="http://schemas.microsoft.com/office/drawing/2014/main" id="{D5DB0484-C771-3378-6F65-DD0F0C249E9B}"/>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t="21704" b="25455"/>
          <a:stretch/>
        </p:blipFill>
        <p:spPr bwMode="auto">
          <a:xfrm>
            <a:off x="9998759" y="1784923"/>
            <a:ext cx="1416433" cy="415808"/>
          </a:xfrm>
          <a:prstGeom prst="rect">
            <a:avLst/>
          </a:prstGeom>
          <a:noFill/>
          <a:extLst>
            <a:ext uri="{909E8E84-426E-40DD-AFC4-6F175D3DCCD1}">
              <a14:hiddenFill xmlns:a14="http://schemas.microsoft.com/office/drawing/2010/main">
                <a:solidFill>
                  <a:srgbClr val="FFFFFF"/>
                </a:solidFill>
              </a14:hiddenFill>
            </a:ext>
          </a:extLst>
        </p:spPr>
      </p:pic>
      <p:sp>
        <p:nvSpPr>
          <p:cNvPr id="43" name="Rectángulo 42">
            <a:extLst>
              <a:ext uri="{FF2B5EF4-FFF2-40B4-BE49-F238E27FC236}">
                <a16:creationId xmlns:a16="http://schemas.microsoft.com/office/drawing/2014/main" id="{04B15CEB-FA6D-1D0B-E340-E1E56C5D378C}"/>
              </a:ext>
            </a:extLst>
          </p:cNvPr>
          <p:cNvSpPr/>
          <p:nvPr/>
        </p:nvSpPr>
        <p:spPr>
          <a:xfrm>
            <a:off x="292729" y="1198742"/>
            <a:ext cx="1918377" cy="1200329"/>
          </a:xfrm>
          <a:prstGeom prst="rect">
            <a:avLst/>
          </a:prstGeom>
          <a:solidFill>
            <a:srgbClr val="D4C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CuadroTexto 43">
            <a:extLst>
              <a:ext uri="{FF2B5EF4-FFF2-40B4-BE49-F238E27FC236}">
                <a16:creationId xmlns:a16="http://schemas.microsoft.com/office/drawing/2014/main" id="{39256607-97F7-7020-0832-547B29A5DEA7}"/>
              </a:ext>
            </a:extLst>
          </p:cNvPr>
          <p:cNvSpPr txBox="1"/>
          <p:nvPr/>
        </p:nvSpPr>
        <p:spPr>
          <a:xfrm>
            <a:off x="292730" y="1371414"/>
            <a:ext cx="1823888" cy="1015663"/>
          </a:xfrm>
          <a:prstGeom prst="rect">
            <a:avLst/>
          </a:prstGeom>
          <a:noFill/>
        </p:spPr>
        <p:txBody>
          <a:bodyPr wrap="square" rtlCol="0">
            <a:spAutoFit/>
          </a:bodyPr>
          <a:lstStyle/>
          <a:p>
            <a:r>
              <a:rPr lang="es-MX" sz="1200" b="1">
                <a:solidFill>
                  <a:schemeClr val="bg1"/>
                </a:solidFill>
                <a:latin typeface="Leelawadee" panose="020B0502040204020203" pitchFamily="34" charset="-34"/>
                <a:cs typeface="Leelawadee" panose="020B0502040204020203" pitchFamily="34" charset="-34"/>
              </a:rPr>
              <a:t>Definición conjunta de la evaluación</a:t>
            </a:r>
          </a:p>
          <a:p>
            <a:r>
              <a:rPr lang="es-MX" sz="1200" b="1">
                <a:solidFill>
                  <a:schemeClr val="bg1"/>
                </a:solidFill>
                <a:latin typeface="Leelawadee" panose="020B0502040204020203" pitchFamily="34" charset="-34"/>
                <a:cs typeface="Leelawadee" panose="020B0502040204020203" pitchFamily="34" charset="-34"/>
              </a:rPr>
              <a:t>(objetivos, cobertura, metodología, herramienta, etc.).</a:t>
            </a:r>
          </a:p>
        </p:txBody>
      </p:sp>
      <p:sp>
        <p:nvSpPr>
          <p:cNvPr id="56" name="Rectángulo 55">
            <a:extLst>
              <a:ext uri="{FF2B5EF4-FFF2-40B4-BE49-F238E27FC236}">
                <a16:creationId xmlns:a16="http://schemas.microsoft.com/office/drawing/2014/main" id="{9247920D-7A7D-BA62-4F95-B773236B2B82}"/>
              </a:ext>
            </a:extLst>
          </p:cNvPr>
          <p:cNvSpPr/>
          <p:nvPr/>
        </p:nvSpPr>
        <p:spPr>
          <a:xfrm>
            <a:off x="293877" y="2894273"/>
            <a:ext cx="1918377" cy="1614123"/>
          </a:xfrm>
          <a:prstGeom prst="rect">
            <a:avLst/>
          </a:prstGeom>
          <a:solidFill>
            <a:srgbClr val="D4C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ángulo 56">
            <a:extLst>
              <a:ext uri="{FF2B5EF4-FFF2-40B4-BE49-F238E27FC236}">
                <a16:creationId xmlns:a16="http://schemas.microsoft.com/office/drawing/2014/main" id="{5BB20BD4-9DFD-E12C-D73B-9F9ED0206FB3}"/>
              </a:ext>
            </a:extLst>
          </p:cNvPr>
          <p:cNvSpPr/>
          <p:nvPr/>
        </p:nvSpPr>
        <p:spPr>
          <a:xfrm>
            <a:off x="293877" y="4922190"/>
            <a:ext cx="1918377" cy="1610358"/>
          </a:xfrm>
          <a:prstGeom prst="rect">
            <a:avLst/>
          </a:prstGeom>
          <a:solidFill>
            <a:srgbClr val="D4C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CuadroTexto 57">
            <a:extLst>
              <a:ext uri="{FF2B5EF4-FFF2-40B4-BE49-F238E27FC236}">
                <a16:creationId xmlns:a16="http://schemas.microsoft.com/office/drawing/2014/main" id="{157B1AFC-B52B-7AE1-6145-45FADC17DA9B}"/>
              </a:ext>
            </a:extLst>
          </p:cNvPr>
          <p:cNvSpPr txBox="1"/>
          <p:nvPr/>
        </p:nvSpPr>
        <p:spPr>
          <a:xfrm>
            <a:off x="339973" y="3056900"/>
            <a:ext cx="1823888" cy="1384995"/>
          </a:xfrm>
          <a:prstGeom prst="rect">
            <a:avLst/>
          </a:prstGeom>
          <a:noFill/>
        </p:spPr>
        <p:txBody>
          <a:bodyPr wrap="square" rtlCol="0">
            <a:spAutoFit/>
          </a:bodyPr>
          <a:lstStyle/>
          <a:p>
            <a:r>
              <a:rPr lang="es-MX" sz="1200" b="1">
                <a:solidFill>
                  <a:schemeClr val="bg1"/>
                </a:solidFill>
                <a:latin typeface="Leelawadee" panose="020B0502040204020203" pitchFamily="34" charset="-34"/>
                <a:cs typeface="Leelawadee" panose="020B0502040204020203" pitchFamily="34" charset="-34"/>
              </a:rPr>
              <a:t>Recolección de datos primarios unificada gracias a 36 socios en terreno. </a:t>
            </a:r>
          </a:p>
          <a:p>
            <a:r>
              <a:rPr lang="es-MX" sz="1200" b="1">
                <a:solidFill>
                  <a:schemeClr val="bg1"/>
                </a:solidFill>
                <a:latin typeface="Leelawadee" panose="020B0502040204020203" pitchFamily="34" charset="-34"/>
                <a:cs typeface="Leelawadee" panose="020B0502040204020203" pitchFamily="34" charset="-34"/>
              </a:rPr>
              <a:t>Seguimiento  y limpieza por parte de REACH.</a:t>
            </a:r>
          </a:p>
        </p:txBody>
      </p:sp>
      <p:sp>
        <p:nvSpPr>
          <p:cNvPr id="59" name="CuadroTexto 58">
            <a:extLst>
              <a:ext uri="{FF2B5EF4-FFF2-40B4-BE49-F238E27FC236}">
                <a16:creationId xmlns:a16="http://schemas.microsoft.com/office/drawing/2014/main" id="{39D17E08-8E3B-A2B4-5044-C9553318B5B6}"/>
              </a:ext>
            </a:extLst>
          </p:cNvPr>
          <p:cNvSpPr txBox="1"/>
          <p:nvPr/>
        </p:nvSpPr>
        <p:spPr>
          <a:xfrm>
            <a:off x="293878" y="5147553"/>
            <a:ext cx="1822740" cy="1384995"/>
          </a:xfrm>
          <a:prstGeom prst="rect">
            <a:avLst/>
          </a:prstGeom>
          <a:noFill/>
        </p:spPr>
        <p:txBody>
          <a:bodyPr wrap="square" rtlCol="0">
            <a:spAutoFit/>
          </a:bodyPr>
          <a:lstStyle/>
          <a:p>
            <a:r>
              <a:rPr lang="es-MX" sz="1200" b="1">
                <a:solidFill>
                  <a:schemeClr val="bg1"/>
                </a:solidFill>
                <a:latin typeface="Leelawadee" panose="020B0502040204020203" pitchFamily="34" charset="-34"/>
                <a:cs typeface="Leelawadee" panose="020B0502040204020203" pitchFamily="34" charset="-34"/>
              </a:rPr>
              <a:t>Compilación de una  base de datos que aporta a medir necesidades humanitarias y que tiene distintos fines para cada estructura.</a:t>
            </a:r>
          </a:p>
        </p:txBody>
      </p:sp>
      <p:sp>
        <p:nvSpPr>
          <p:cNvPr id="66" name="Elipse 65">
            <a:extLst>
              <a:ext uri="{FF2B5EF4-FFF2-40B4-BE49-F238E27FC236}">
                <a16:creationId xmlns:a16="http://schemas.microsoft.com/office/drawing/2014/main" id="{045858FE-0360-7350-EBD1-55165769C60F}"/>
              </a:ext>
            </a:extLst>
          </p:cNvPr>
          <p:cNvSpPr/>
          <p:nvPr/>
        </p:nvSpPr>
        <p:spPr>
          <a:xfrm>
            <a:off x="137651" y="1006775"/>
            <a:ext cx="336190" cy="336190"/>
          </a:xfrm>
          <a:prstGeom prst="ellipse">
            <a:avLst/>
          </a:prstGeom>
          <a:solidFill>
            <a:schemeClr val="bg1"/>
          </a:solidFill>
          <a:ln>
            <a:solidFill>
              <a:srgbClr val="D4CA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7" name="CuadroTexto 66">
            <a:extLst>
              <a:ext uri="{FF2B5EF4-FFF2-40B4-BE49-F238E27FC236}">
                <a16:creationId xmlns:a16="http://schemas.microsoft.com/office/drawing/2014/main" id="{D61F8565-BEA7-1E52-19EB-16BA0DBB5010}"/>
              </a:ext>
            </a:extLst>
          </p:cNvPr>
          <p:cNvSpPr txBox="1"/>
          <p:nvPr/>
        </p:nvSpPr>
        <p:spPr>
          <a:xfrm>
            <a:off x="147483" y="1006775"/>
            <a:ext cx="336190" cy="323165"/>
          </a:xfrm>
          <a:prstGeom prst="rect">
            <a:avLst/>
          </a:prstGeom>
          <a:noFill/>
        </p:spPr>
        <p:txBody>
          <a:bodyPr wrap="square" rtlCol="0">
            <a:spAutoFit/>
          </a:bodyPr>
          <a:lstStyle/>
          <a:p>
            <a:r>
              <a:rPr lang="es-MX" sz="1500" b="1">
                <a:solidFill>
                  <a:srgbClr val="D4CABB"/>
                </a:solidFill>
                <a:latin typeface="Leelawadee" panose="020B0502040204020203" pitchFamily="34" charset="-34"/>
                <a:cs typeface="Leelawadee" panose="020B0502040204020203" pitchFamily="34" charset="-34"/>
              </a:rPr>
              <a:t>1</a:t>
            </a:r>
          </a:p>
        </p:txBody>
      </p:sp>
      <p:sp>
        <p:nvSpPr>
          <p:cNvPr id="68" name="Elipse 67">
            <a:extLst>
              <a:ext uri="{FF2B5EF4-FFF2-40B4-BE49-F238E27FC236}">
                <a16:creationId xmlns:a16="http://schemas.microsoft.com/office/drawing/2014/main" id="{53C547E8-F128-226F-763F-FD13B0A6F157}"/>
              </a:ext>
            </a:extLst>
          </p:cNvPr>
          <p:cNvSpPr/>
          <p:nvPr/>
        </p:nvSpPr>
        <p:spPr>
          <a:xfrm>
            <a:off x="137651" y="2744684"/>
            <a:ext cx="336190" cy="336190"/>
          </a:xfrm>
          <a:prstGeom prst="ellipse">
            <a:avLst/>
          </a:prstGeom>
          <a:solidFill>
            <a:schemeClr val="bg1"/>
          </a:solidFill>
          <a:ln>
            <a:solidFill>
              <a:srgbClr val="D4CA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CuadroTexto 68">
            <a:extLst>
              <a:ext uri="{FF2B5EF4-FFF2-40B4-BE49-F238E27FC236}">
                <a16:creationId xmlns:a16="http://schemas.microsoft.com/office/drawing/2014/main" id="{43F0649C-5035-3BAB-47A2-A157A2F4D802}"/>
              </a:ext>
            </a:extLst>
          </p:cNvPr>
          <p:cNvSpPr txBox="1"/>
          <p:nvPr/>
        </p:nvSpPr>
        <p:spPr>
          <a:xfrm>
            <a:off x="147483" y="2744684"/>
            <a:ext cx="336190" cy="323165"/>
          </a:xfrm>
          <a:prstGeom prst="rect">
            <a:avLst/>
          </a:prstGeom>
          <a:noFill/>
        </p:spPr>
        <p:txBody>
          <a:bodyPr wrap="square" rtlCol="0">
            <a:spAutoFit/>
          </a:bodyPr>
          <a:lstStyle/>
          <a:p>
            <a:r>
              <a:rPr lang="es-MX" sz="1500" b="1">
                <a:solidFill>
                  <a:srgbClr val="D4CABB"/>
                </a:solidFill>
                <a:latin typeface="Leelawadee" panose="020B0502040204020203" pitchFamily="34" charset="-34"/>
                <a:cs typeface="Leelawadee" panose="020B0502040204020203" pitchFamily="34" charset="-34"/>
              </a:rPr>
              <a:t>2</a:t>
            </a:r>
          </a:p>
        </p:txBody>
      </p:sp>
      <p:sp>
        <p:nvSpPr>
          <p:cNvPr id="70" name="Elipse 69">
            <a:extLst>
              <a:ext uri="{FF2B5EF4-FFF2-40B4-BE49-F238E27FC236}">
                <a16:creationId xmlns:a16="http://schemas.microsoft.com/office/drawing/2014/main" id="{EFC6F5C1-D1A2-4F5F-2D2C-E44A181933FD}"/>
              </a:ext>
            </a:extLst>
          </p:cNvPr>
          <p:cNvSpPr/>
          <p:nvPr/>
        </p:nvSpPr>
        <p:spPr>
          <a:xfrm>
            <a:off x="147483" y="4748614"/>
            <a:ext cx="336190" cy="336190"/>
          </a:xfrm>
          <a:prstGeom prst="ellipse">
            <a:avLst/>
          </a:prstGeom>
          <a:solidFill>
            <a:schemeClr val="bg1"/>
          </a:solidFill>
          <a:ln>
            <a:solidFill>
              <a:srgbClr val="D4CA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38205731-E600-4842-48BD-EE69E2F527E4}"/>
              </a:ext>
            </a:extLst>
          </p:cNvPr>
          <p:cNvSpPr txBox="1"/>
          <p:nvPr/>
        </p:nvSpPr>
        <p:spPr>
          <a:xfrm>
            <a:off x="157315" y="4748614"/>
            <a:ext cx="336190" cy="323165"/>
          </a:xfrm>
          <a:prstGeom prst="rect">
            <a:avLst/>
          </a:prstGeom>
          <a:noFill/>
        </p:spPr>
        <p:txBody>
          <a:bodyPr wrap="square" rtlCol="0">
            <a:spAutoFit/>
          </a:bodyPr>
          <a:lstStyle/>
          <a:p>
            <a:r>
              <a:rPr lang="es-MX" sz="1500" b="1">
                <a:solidFill>
                  <a:srgbClr val="D4CABB"/>
                </a:solidFill>
                <a:latin typeface="Leelawadee" panose="020B0502040204020203" pitchFamily="34" charset="-34"/>
                <a:cs typeface="Leelawadee" panose="020B0502040204020203" pitchFamily="34" charset="-34"/>
              </a:rPr>
              <a:t>3</a:t>
            </a:r>
          </a:p>
        </p:txBody>
      </p:sp>
      <p:cxnSp>
        <p:nvCxnSpPr>
          <p:cNvPr id="76" name="Straight Arrow Connector 31">
            <a:extLst>
              <a:ext uri="{FF2B5EF4-FFF2-40B4-BE49-F238E27FC236}">
                <a16:creationId xmlns:a16="http://schemas.microsoft.com/office/drawing/2014/main" id="{9A6A227F-7248-9784-84DD-D2F64B40DC8D}"/>
              </a:ext>
            </a:extLst>
          </p:cNvPr>
          <p:cNvCxnSpPr>
            <a:cxnSpLocks/>
          </p:cNvCxnSpPr>
          <p:nvPr/>
        </p:nvCxnSpPr>
        <p:spPr>
          <a:xfrm>
            <a:off x="5077296" y="1820810"/>
            <a:ext cx="825759" cy="0"/>
          </a:xfrm>
          <a:prstGeom prst="straightConnector1">
            <a:avLst/>
          </a:prstGeom>
          <a:ln>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TextBox 16">
            <a:extLst>
              <a:ext uri="{FF2B5EF4-FFF2-40B4-BE49-F238E27FC236}">
                <a16:creationId xmlns:a16="http://schemas.microsoft.com/office/drawing/2014/main" id="{D7960875-5387-F015-31D4-721697F8A837}"/>
              </a:ext>
            </a:extLst>
          </p:cNvPr>
          <p:cNvSpPr txBox="1"/>
          <p:nvPr/>
        </p:nvSpPr>
        <p:spPr>
          <a:xfrm>
            <a:off x="3558388" y="2644021"/>
            <a:ext cx="1885782" cy="2492990"/>
          </a:xfrm>
          <a:prstGeom prst="rect">
            <a:avLst/>
          </a:prstGeom>
          <a:noFill/>
        </p:spPr>
        <p:txBody>
          <a:bodyPr wrap="square">
            <a:spAutoFit/>
          </a:bodyPr>
          <a:lstStyle/>
          <a:p>
            <a:pPr marL="171450" indent="-171450">
              <a:buFont typeface="Arial" panose="020B0604020202020204" pitchFamily="34" charset="0"/>
              <a:buChar char="•"/>
            </a:pPr>
            <a:r>
              <a:rPr lang="es-CO" sz="1200">
                <a:latin typeface="Dosis Light" panose="020B0604020202020204" pitchFamily="2" charset="0"/>
              </a:rPr>
              <a:t>UNICEF</a:t>
            </a:r>
          </a:p>
          <a:p>
            <a:pPr marL="171450" indent="-171450">
              <a:buFont typeface="Arial" panose="020B0604020202020204" pitchFamily="34" charset="0"/>
              <a:buChar char="•"/>
            </a:pPr>
            <a:r>
              <a:rPr lang="es-CO" sz="1200">
                <a:latin typeface="Dosis Light" panose="020B0604020202020204" pitchFamily="2" charset="0"/>
              </a:rPr>
              <a:t>OIM</a:t>
            </a:r>
          </a:p>
          <a:p>
            <a:pPr marL="171450" indent="-171450">
              <a:buFont typeface="Arial" panose="020B0604020202020204" pitchFamily="34" charset="0"/>
              <a:buChar char="•"/>
            </a:pPr>
            <a:r>
              <a:rPr lang="es-CO" sz="1200">
                <a:latin typeface="Dosis Light" panose="020B0604020202020204" pitchFamily="2" charset="0"/>
              </a:rPr>
              <a:t>NRC</a:t>
            </a:r>
          </a:p>
          <a:p>
            <a:pPr marL="171450" indent="-171450">
              <a:buFont typeface="Arial" panose="020B0604020202020204" pitchFamily="34" charset="0"/>
              <a:buChar char="•"/>
            </a:pPr>
            <a:r>
              <a:rPr lang="es-CO" sz="1200">
                <a:latin typeface="Dosis Light" panose="020B0604020202020204" pitchFamily="2" charset="0"/>
              </a:rPr>
              <a:t>ACH</a:t>
            </a:r>
          </a:p>
          <a:p>
            <a:pPr marL="171450" indent="-171450">
              <a:buFont typeface="Arial" panose="020B0604020202020204" pitchFamily="34" charset="0"/>
              <a:buChar char="•"/>
            </a:pPr>
            <a:r>
              <a:rPr lang="es-CO" sz="1200">
                <a:latin typeface="Dosis Light" panose="020B0604020202020204" pitchFamily="2" charset="0"/>
              </a:rPr>
              <a:t>WFP/PMA</a:t>
            </a:r>
          </a:p>
          <a:p>
            <a:pPr marL="171450" indent="-171450">
              <a:buFont typeface="Arial" panose="020B0604020202020204" pitchFamily="34" charset="0"/>
              <a:buChar char="•"/>
            </a:pPr>
            <a:r>
              <a:rPr lang="es-CO" sz="1200" err="1">
                <a:latin typeface="Dosis Light" panose="020B0604020202020204" pitchFamily="2" charset="0"/>
              </a:rPr>
              <a:t>Heartland</a:t>
            </a:r>
            <a:r>
              <a:rPr lang="es-CO" sz="1200">
                <a:latin typeface="Dosis Light" panose="020B0604020202020204" pitchFamily="2" charset="0"/>
              </a:rPr>
              <a:t> Alliance</a:t>
            </a:r>
          </a:p>
          <a:p>
            <a:pPr marL="171450" indent="-171450">
              <a:buFont typeface="Arial" panose="020B0604020202020204" pitchFamily="34" charset="0"/>
              <a:buChar char="•"/>
            </a:pPr>
            <a:r>
              <a:rPr lang="es-CO" sz="1200" err="1">
                <a:latin typeface="Dosis Light" panose="020B0604020202020204" pitchFamily="2" charset="0"/>
              </a:rPr>
              <a:t>World</a:t>
            </a:r>
            <a:r>
              <a:rPr lang="es-CO" sz="1200">
                <a:latin typeface="Dosis Light" panose="020B0604020202020204" pitchFamily="2" charset="0"/>
              </a:rPr>
              <a:t> </a:t>
            </a:r>
            <a:r>
              <a:rPr lang="es-CO" sz="1200" err="1">
                <a:latin typeface="Dosis Light" panose="020B0604020202020204" pitchFamily="2" charset="0"/>
              </a:rPr>
              <a:t>Vision</a:t>
            </a:r>
            <a:endParaRPr lang="es-CO" sz="1200">
              <a:latin typeface="Dosis Light" panose="020B0604020202020204" pitchFamily="2" charset="0"/>
            </a:endParaRPr>
          </a:p>
          <a:p>
            <a:pPr marL="171450" indent="-171450">
              <a:buFont typeface="Arial" panose="020B0604020202020204" pitchFamily="34" charset="0"/>
              <a:buChar char="•"/>
            </a:pPr>
            <a:r>
              <a:rPr lang="es-CO" sz="1200">
                <a:latin typeface="Dosis Light" panose="020B0604020202020204" pitchFamily="2" charset="0"/>
              </a:rPr>
              <a:t>FUPAD</a:t>
            </a:r>
          </a:p>
          <a:p>
            <a:pPr marL="171450" indent="-171450">
              <a:buFont typeface="Arial" panose="020B0604020202020204" pitchFamily="34" charset="0"/>
              <a:buChar char="•"/>
            </a:pPr>
            <a:r>
              <a:rPr lang="es-CO" sz="1200" err="1">
                <a:latin typeface="Dosis Light" panose="020B0604020202020204" pitchFamily="2" charset="0"/>
              </a:rPr>
              <a:t>Mercy</a:t>
            </a:r>
            <a:r>
              <a:rPr lang="es-CO" sz="1200">
                <a:latin typeface="Dosis Light" panose="020B0604020202020204" pitchFamily="2" charset="0"/>
              </a:rPr>
              <a:t> Corps</a:t>
            </a:r>
          </a:p>
          <a:p>
            <a:pPr marL="171450" indent="-171450">
              <a:buFont typeface="Arial" panose="020B0604020202020204" pitchFamily="34" charset="0"/>
              <a:buChar char="•"/>
            </a:pPr>
            <a:r>
              <a:rPr lang="es-CO" sz="1200">
                <a:latin typeface="Dosis Light" panose="020B0604020202020204" pitchFamily="2" charset="0"/>
              </a:rPr>
              <a:t>UNFPA</a:t>
            </a:r>
          </a:p>
          <a:p>
            <a:pPr marL="171450" indent="-171450">
              <a:buFont typeface="Arial" panose="020B0604020202020204" pitchFamily="34" charset="0"/>
              <a:buChar char="•"/>
            </a:pPr>
            <a:r>
              <a:rPr lang="es-CO" sz="1200">
                <a:latin typeface="Dosis Light" panose="020B0604020202020204" pitchFamily="2" charset="0"/>
              </a:rPr>
              <a:t>OPS/OMS</a:t>
            </a:r>
          </a:p>
          <a:p>
            <a:pPr marL="171450" indent="-171450">
              <a:buFont typeface="Arial" panose="020B0604020202020204" pitchFamily="34" charset="0"/>
              <a:buChar char="•"/>
            </a:pPr>
            <a:r>
              <a:rPr lang="es-CO" sz="1200">
                <a:latin typeface="Dosis Light" panose="020B0604020202020204" pitchFamily="2" charset="0"/>
              </a:rPr>
              <a:t>ACNUR</a:t>
            </a:r>
          </a:p>
          <a:p>
            <a:endParaRPr lang="es-CO" sz="1200">
              <a:latin typeface="Dosis Light" panose="020B0604020202020204" pitchFamily="2" charset="0"/>
            </a:endParaRPr>
          </a:p>
        </p:txBody>
      </p:sp>
      <p:sp>
        <p:nvSpPr>
          <p:cNvPr id="79" name="TextBox 17">
            <a:extLst>
              <a:ext uri="{FF2B5EF4-FFF2-40B4-BE49-F238E27FC236}">
                <a16:creationId xmlns:a16="http://schemas.microsoft.com/office/drawing/2014/main" id="{ABA5E686-00B9-C8F6-0336-55C6D2EA79BD}"/>
              </a:ext>
            </a:extLst>
          </p:cNvPr>
          <p:cNvSpPr txBox="1"/>
          <p:nvPr/>
        </p:nvSpPr>
        <p:spPr>
          <a:xfrm>
            <a:off x="6474782" y="2644021"/>
            <a:ext cx="2477498" cy="2308324"/>
          </a:xfrm>
          <a:prstGeom prst="rect">
            <a:avLst/>
          </a:prstGeom>
          <a:noFill/>
        </p:spPr>
        <p:txBody>
          <a:bodyPr wrap="square">
            <a:spAutoFit/>
          </a:bodyPr>
          <a:lstStyle/>
          <a:p>
            <a:pPr marL="171450" indent="-171450">
              <a:buFont typeface="Arial" panose="020B0604020202020204" pitchFamily="34" charset="0"/>
              <a:buChar char="•"/>
            </a:pPr>
            <a:r>
              <a:rPr lang="es-CO" sz="1200" err="1">
                <a:latin typeface="Dosis Light" panose="020B0604020202020204" pitchFamily="2" charset="0"/>
              </a:rPr>
              <a:t>Save</a:t>
            </a:r>
            <a:r>
              <a:rPr lang="es-CO" sz="1200">
                <a:latin typeface="Dosis Light" panose="020B0604020202020204" pitchFamily="2" charset="0"/>
              </a:rPr>
              <a:t> </a:t>
            </a:r>
            <a:r>
              <a:rPr lang="es-CO" sz="1200" err="1">
                <a:latin typeface="Dosis Light" panose="020B0604020202020204" pitchFamily="2" charset="0"/>
              </a:rPr>
              <a:t>the</a:t>
            </a:r>
            <a:r>
              <a:rPr lang="es-CO" sz="1200">
                <a:latin typeface="Dosis Light" panose="020B0604020202020204" pitchFamily="2" charset="0"/>
              </a:rPr>
              <a:t> </a:t>
            </a:r>
            <a:r>
              <a:rPr lang="es-CO" sz="1200" err="1">
                <a:latin typeface="Dosis Light" panose="020B0604020202020204" pitchFamily="2" charset="0"/>
              </a:rPr>
              <a:t>Children</a:t>
            </a:r>
            <a:endParaRPr lang="es-CO" sz="1200">
              <a:latin typeface="Dosis Light" panose="020B0604020202020204" pitchFamily="2" charset="0"/>
            </a:endParaRPr>
          </a:p>
          <a:p>
            <a:pPr marL="171450" indent="-171450">
              <a:buFont typeface="Arial" panose="020B0604020202020204" pitchFamily="34" charset="0"/>
              <a:buChar char="•"/>
            </a:pPr>
            <a:r>
              <a:rPr lang="es-CO" sz="1200">
                <a:latin typeface="Dosis Light" panose="020B0604020202020204" pitchFamily="2" charset="0"/>
              </a:rPr>
              <a:t>SJR</a:t>
            </a:r>
          </a:p>
          <a:p>
            <a:pPr marL="171450" indent="-171450">
              <a:buFont typeface="Arial" panose="020B0604020202020204" pitchFamily="34" charset="0"/>
              <a:buChar char="•"/>
            </a:pPr>
            <a:r>
              <a:rPr lang="es-CO" sz="1200">
                <a:latin typeface="Dosis Light" panose="020B0604020202020204" pitchFamily="2" charset="0"/>
              </a:rPr>
              <a:t>IRC</a:t>
            </a:r>
          </a:p>
          <a:p>
            <a:pPr marL="171450" indent="-171450">
              <a:buFont typeface="Arial" panose="020B0604020202020204" pitchFamily="34" charset="0"/>
              <a:buChar char="•"/>
            </a:pPr>
            <a:r>
              <a:rPr lang="es-CO" sz="1200">
                <a:latin typeface="Dosis Light" panose="020B0604020202020204" pitchFamily="2" charset="0"/>
              </a:rPr>
              <a:t>GOAL</a:t>
            </a:r>
          </a:p>
          <a:p>
            <a:pPr marL="171450" indent="-171450">
              <a:buFont typeface="Arial" panose="020B0604020202020204" pitchFamily="34" charset="0"/>
              <a:buChar char="•"/>
            </a:pPr>
            <a:r>
              <a:rPr lang="es-CO" sz="1200">
                <a:latin typeface="Dosis Light" panose="020B0604020202020204" pitchFamily="2" charset="0"/>
              </a:rPr>
              <a:t>Alianza por la Solidaridad</a:t>
            </a:r>
          </a:p>
          <a:p>
            <a:pPr marL="171450" indent="-171450">
              <a:buFont typeface="Arial" panose="020B0604020202020204" pitchFamily="34" charset="0"/>
              <a:buChar char="•"/>
            </a:pPr>
            <a:r>
              <a:rPr lang="es-CO" sz="1200">
                <a:latin typeface="Dosis Light" panose="020B0604020202020204" pitchFamily="2" charset="0"/>
              </a:rPr>
              <a:t>HIAS</a:t>
            </a:r>
          </a:p>
          <a:p>
            <a:pPr marL="171450" indent="-171450">
              <a:buFont typeface="Arial" panose="020B0604020202020204" pitchFamily="34" charset="0"/>
              <a:buChar char="•"/>
            </a:pPr>
            <a:r>
              <a:rPr lang="es-CO" sz="1200" err="1">
                <a:latin typeface="Dosis Light" panose="020B0604020202020204" pitchFamily="2" charset="0"/>
              </a:rPr>
              <a:t>Samaritan’s</a:t>
            </a:r>
            <a:r>
              <a:rPr lang="es-CO" sz="1200">
                <a:latin typeface="Dosis Light" panose="020B0604020202020204" pitchFamily="2" charset="0"/>
              </a:rPr>
              <a:t> </a:t>
            </a:r>
            <a:r>
              <a:rPr lang="es-CO" sz="1200" err="1">
                <a:latin typeface="Dosis Light" panose="020B0604020202020204" pitchFamily="2" charset="0"/>
              </a:rPr>
              <a:t>Purse</a:t>
            </a:r>
            <a:endParaRPr lang="es-CO" sz="1200">
              <a:latin typeface="Dosis Light" panose="020B0604020202020204" pitchFamily="2" charset="0"/>
            </a:endParaRPr>
          </a:p>
          <a:p>
            <a:pPr marL="171450" indent="-171450">
              <a:buFont typeface="Arial" panose="020B0604020202020204" pitchFamily="34" charset="0"/>
              <a:buChar char="•"/>
            </a:pPr>
            <a:r>
              <a:rPr lang="es-CO" sz="1200">
                <a:latin typeface="Dosis Light" panose="020B0604020202020204" pitchFamily="2" charset="0"/>
              </a:rPr>
              <a:t>APOYAR</a:t>
            </a:r>
          </a:p>
          <a:p>
            <a:pPr marL="171450" indent="-171450">
              <a:buFont typeface="Arial" panose="020B0604020202020204" pitchFamily="34" charset="0"/>
              <a:buChar char="•"/>
            </a:pPr>
            <a:r>
              <a:rPr lang="es-CO" sz="1200">
                <a:latin typeface="Dosis Light" panose="020B0604020202020204" pitchFamily="2" charset="0"/>
              </a:rPr>
              <a:t>OXFAM</a:t>
            </a:r>
          </a:p>
          <a:p>
            <a:pPr marL="171450" indent="-171450">
              <a:buFont typeface="Arial" panose="020B0604020202020204" pitchFamily="34" charset="0"/>
              <a:buChar char="•"/>
            </a:pPr>
            <a:r>
              <a:rPr lang="es-CO" sz="1200">
                <a:latin typeface="Dosis Light" panose="020B0604020202020204" pitchFamily="2" charset="0"/>
              </a:rPr>
              <a:t>OCHA</a:t>
            </a:r>
          </a:p>
          <a:p>
            <a:pPr marL="171450" indent="-171450">
              <a:buFont typeface="Arial" panose="020B0604020202020204" pitchFamily="34" charset="0"/>
              <a:buChar char="•"/>
            </a:pPr>
            <a:r>
              <a:rPr lang="es-CO" sz="1200" err="1">
                <a:latin typeface="Dosis Light" panose="020B0604020202020204" pitchFamily="2" charset="0"/>
              </a:rPr>
              <a:t>Humanity</a:t>
            </a:r>
            <a:r>
              <a:rPr lang="es-CO" sz="1200">
                <a:latin typeface="Dosis Light" panose="020B0604020202020204" pitchFamily="2" charset="0"/>
              </a:rPr>
              <a:t> &amp; </a:t>
            </a:r>
            <a:r>
              <a:rPr lang="es-CO" sz="1200" err="1">
                <a:latin typeface="Dosis Light" panose="020B0604020202020204" pitchFamily="2" charset="0"/>
              </a:rPr>
              <a:t>Inclusion</a:t>
            </a:r>
            <a:endParaRPr lang="es-CO" sz="1200">
              <a:latin typeface="Dosis Light" panose="020B0604020202020204" pitchFamily="2" charset="0"/>
            </a:endParaRPr>
          </a:p>
          <a:p>
            <a:pPr marL="171450" indent="-171450">
              <a:buFont typeface="Arial" panose="020B0604020202020204" pitchFamily="34" charset="0"/>
              <a:buChar char="•"/>
            </a:pPr>
            <a:endParaRPr lang="es-CO" sz="1200">
              <a:latin typeface="Dosis Light" panose="020B0604020202020204" pitchFamily="2" charset="0"/>
            </a:endParaRPr>
          </a:p>
        </p:txBody>
      </p:sp>
      <p:sp>
        <p:nvSpPr>
          <p:cNvPr id="80" name="TextBox 15">
            <a:extLst>
              <a:ext uri="{FF2B5EF4-FFF2-40B4-BE49-F238E27FC236}">
                <a16:creationId xmlns:a16="http://schemas.microsoft.com/office/drawing/2014/main" id="{C7E3ED84-C695-CC81-214F-A33241E11F65}"/>
              </a:ext>
            </a:extLst>
          </p:cNvPr>
          <p:cNvSpPr txBox="1"/>
          <p:nvPr/>
        </p:nvSpPr>
        <p:spPr>
          <a:xfrm>
            <a:off x="9208720" y="2644021"/>
            <a:ext cx="2698211" cy="2308324"/>
          </a:xfrm>
          <a:prstGeom prst="rect">
            <a:avLst/>
          </a:prstGeom>
          <a:noFill/>
        </p:spPr>
        <p:txBody>
          <a:bodyPr wrap="square">
            <a:spAutoFit/>
          </a:bodyPr>
          <a:lstStyle/>
          <a:p>
            <a:pPr marL="171450" indent="-171450">
              <a:buFont typeface="Arial" panose="020B0604020202020204" pitchFamily="34" charset="0"/>
              <a:buChar char="•"/>
            </a:pPr>
            <a:r>
              <a:rPr lang="es-CO" sz="1200">
                <a:latin typeface="Dosis Light" panose="020B0604020202020204" pitchFamily="2" charset="0"/>
              </a:rPr>
              <a:t>FAO</a:t>
            </a:r>
          </a:p>
          <a:p>
            <a:pPr marL="171450" indent="-171450">
              <a:buFont typeface="Arial" panose="020B0604020202020204" pitchFamily="34" charset="0"/>
              <a:buChar char="•"/>
            </a:pPr>
            <a:r>
              <a:rPr lang="es-CO" sz="1200">
                <a:latin typeface="Dosis Light" panose="020B0604020202020204" pitchFamily="2" charset="0"/>
              </a:rPr>
              <a:t>Plan International</a:t>
            </a:r>
          </a:p>
          <a:p>
            <a:pPr marL="171450" indent="-171450">
              <a:buFont typeface="Arial" panose="020B0604020202020204" pitchFamily="34" charset="0"/>
              <a:buChar char="•"/>
            </a:pPr>
            <a:r>
              <a:rPr lang="es-CO" sz="1200">
                <a:latin typeface="Dosis Light" panose="020B0604020202020204" pitchFamily="2" charset="0"/>
              </a:rPr>
              <a:t>Cáritas Colombiana</a:t>
            </a:r>
          </a:p>
          <a:p>
            <a:pPr marL="171450" indent="-171450">
              <a:buFont typeface="Arial" panose="020B0604020202020204" pitchFamily="34" charset="0"/>
              <a:buChar char="•"/>
            </a:pPr>
            <a:r>
              <a:rPr lang="es-CO" sz="1200">
                <a:latin typeface="Dosis Light" panose="020B0604020202020204" pitchFamily="2" charset="0"/>
              </a:rPr>
              <a:t>DRC</a:t>
            </a:r>
          </a:p>
          <a:p>
            <a:pPr marL="171450" indent="-171450">
              <a:buFont typeface="Arial" panose="020B0604020202020204" pitchFamily="34" charset="0"/>
              <a:buChar char="•"/>
            </a:pPr>
            <a:r>
              <a:rPr lang="es-CO" sz="1200">
                <a:latin typeface="Dosis Light" panose="020B0604020202020204" pitchFamily="2" charset="0"/>
              </a:rPr>
              <a:t>Cáritas Alemania</a:t>
            </a:r>
          </a:p>
          <a:p>
            <a:pPr marL="171450" indent="-171450">
              <a:buFont typeface="Arial" panose="020B0604020202020204" pitchFamily="34" charset="0"/>
              <a:buChar char="•"/>
            </a:pPr>
            <a:r>
              <a:rPr lang="es-CO" sz="1200">
                <a:latin typeface="Dosis Light" panose="020B0604020202020204" pitchFamily="2" charset="0"/>
              </a:rPr>
              <a:t>Asociación Salto Ángel</a:t>
            </a:r>
          </a:p>
          <a:p>
            <a:pPr marL="171450" indent="-171450">
              <a:buFont typeface="Arial" panose="020B0604020202020204" pitchFamily="34" charset="0"/>
              <a:buChar char="•"/>
            </a:pPr>
            <a:r>
              <a:rPr lang="es-CO" sz="1200">
                <a:latin typeface="Dosis Light" panose="020B0604020202020204" pitchFamily="2" charset="0"/>
              </a:rPr>
              <a:t>Cáritas Suiza</a:t>
            </a:r>
          </a:p>
          <a:p>
            <a:pPr marL="171450" indent="-171450">
              <a:buFont typeface="Arial" panose="020B0604020202020204" pitchFamily="34" charset="0"/>
              <a:buChar char="•"/>
            </a:pPr>
            <a:r>
              <a:rPr lang="es-CO" sz="1200">
                <a:latin typeface="Dosis Light" panose="020B0604020202020204" pitchFamily="2" charset="0"/>
              </a:rPr>
              <a:t>Fundación Venezuela en Acción</a:t>
            </a:r>
          </a:p>
          <a:p>
            <a:pPr marL="171450" indent="-171450">
              <a:buFont typeface="Arial" panose="020B0604020202020204" pitchFamily="34" charset="0"/>
              <a:buChar char="•"/>
            </a:pPr>
            <a:r>
              <a:rPr lang="es-CO" sz="1200" err="1">
                <a:latin typeface="Dosis Light" panose="020B0604020202020204" pitchFamily="2" charset="0"/>
              </a:rPr>
              <a:t>Partners</a:t>
            </a:r>
            <a:r>
              <a:rPr lang="es-CO" sz="1200">
                <a:latin typeface="Dosis Light" panose="020B0604020202020204" pitchFamily="2" charset="0"/>
              </a:rPr>
              <a:t> </a:t>
            </a:r>
            <a:r>
              <a:rPr lang="es-CO" sz="1200" err="1">
                <a:latin typeface="Dosis Light" panose="020B0604020202020204" pitchFamily="2" charset="0"/>
              </a:rPr>
              <a:t>of</a:t>
            </a:r>
            <a:r>
              <a:rPr lang="es-CO" sz="1200">
                <a:latin typeface="Dosis Light" panose="020B0604020202020204" pitchFamily="2" charset="0"/>
              </a:rPr>
              <a:t> </a:t>
            </a:r>
            <a:r>
              <a:rPr lang="es-CO" sz="1200" err="1">
                <a:latin typeface="Dosis Light" panose="020B0604020202020204" pitchFamily="2" charset="0"/>
              </a:rPr>
              <a:t>the</a:t>
            </a:r>
            <a:r>
              <a:rPr lang="es-CO" sz="1200">
                <a:latin typeface="Dosis Light" panose="020B0604020202020204" pitchFamily="2" charset="0"/>
              </a:rPr>
              <a:t> </a:t>
            </a:r>
            <a:r>
              <a:rPr lang="es-CO" sz="1200" err="1">
                <a:latin typeface="Dosis Light" panose="020B0604020202020204" pitchFamily="2" charset="0"/>
              </a:rPr>
              <a:t>America</a:t>
            </a:r>
            <a:endParaRPr lang="es-CO" sz="1200">
              <a:latin typeface="Dosis Light" panose="020B0604020202020204" pitchFamily="2" charset="0"/>
            </a:endParaRPr>
          </a:p>
          <a:p>
            <a:pPr marL="171450" indent="-171450">
              <a:buFont typeface="Arial" panose="020B0604020202020204" pitchFamily="34" charset="0"/>
              <a:buChar char="•"/>
            </a:pPr>
            <a:r>
              <a:rPr lang="es-CO" sz="1200">
                <a:latin typeface="Dosis Light" panose="020B0604020202020204" pitchFamily="2" charset="0"/>
              </a:rPr>
              <a:t>Fundación </a:t>
            </a:r>
            <a:r>
              <a:rPr lang="es-CO" sz="1200" err="1">
                <a:latin typeface="Dosis Light" panose="020B0604020202020204" pitchFamily="2" charset="0"/>
              </a:rPr>
              <a:t>Makikuna</a:t>
            </a:r>
            <a:endParaRPr lang="es-CO" sz="1200">
              <a:latin typeface="Dosis Light" panose="020B0604020202020204" pitchFamily="2" charset="0"/>
            </a:endParaRPr>
          </a:p>
          <a:p>
            <a:pPr marL="171450" indent="-171450">
              <a:buFont typeface="Arial" panose="020B0604020202020204" pitchFamily="34" charset="0"/>
              <a:buChar char="•"/>
            </a:pPr>
            <a:r>
              <a:rPr lang="es-CO" sz="1200">
                <a:latin typeface="Dosis Light" panose="020B0604020202020204" pitchFamily="2" charset="0"/>
              </a:rPr>
              <a:t>IMMAP</a:t>
            </a:r>
          </a:p>
          <a:p>
            <a:pPr marL="171450" indent="-171450">
              <a:buFont typeface="Arial" panose="020B0604020202020204" pitchFamily="34" charset="0"/>
              <a:buChar char="•"/>
            </a:pPr>
            <a:r>
              <a:rPr lang="es-CO" sz="1200">
                <a:latin typeface="Dosis Light" panose="020B0604020202020204" pitchFamily="2" charset="0"/>
              </a:rPr>
              <a:t>GIFMM</a:t>
            </a:r>
          </a:p>
        </p:txBody>
      </p:sp>
    </p:spTree>
    <p:extLst>
      <p:ext uri="{BB962C8B-B14F-4D97-AF65-F5344CB8AC3E}">
        <p14:creationId xmlns:p14="http://schemas.microsoft.com/office/powerpoint/2010/main" val="349169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0D6C85E-D7F2-8075-194A-1995CB9C104D}"/>
              </a:ext>
            </a:extLst>
          </p:cNvPr>
          <p:cNvSpPr txBox="1">
            <a:spLocks/>
          </p:cNvSpPr>
          <p:nvPr/>
        </p:nvSpPr>
        <p:spPr>
          <a:xfrm>
            <a:off x="2121485" y="4798671"/>
            <a:ext cx="8423353" cy="140208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baseline="0">
                <a:solidFill>
                  <a:schemeClr val="bg1"/>
                </a:solidFill>
                <a:latin typeface="Franklin Gothic Demi" panose="020B0703020102020204" pitchFamily="34" charset="0"/>
                <a:ea typeface="+mj-ea"/>
                <a:cs typeface="+mj-cs"/>
              </a:defRPr>
            </a:lvl1pPr>
          </a:lstStyle>
          <a:p>
            <a:r>
              <a:rPr lang="es-MX">
                <a:solidFill>
                  <a:srgbClr val="58595A"/>
                </a:solidFill>
              </a:rPr>
              <a:t>EDUCACIÓN</a:t>
            </a:r>
          </a:p>
        </p:txBody>
      </p:sp>
      <p:sp>
        <p:nvSpPr>
          <p:cNvPr id="4" name="Gráfico 1">
            <a:extLst>
              <a:ext uri="{FF2B5EF4-FFF2-40B4-BE49-F238E27FC236}">
                <a16:creationId xmlns:a16="http://schemas.microsoft.com/office/drawing/2014/main" id="{1351DBCD-6481-BECB-73E8-CA3B7AD73784}"/>
              </a:ext>
            </a:extLst>
          </p:cNvPr>
          <p:cNvSpPr/>
          <p:nvPr/>
        </p:nvSpPr>
        <p:spPr>
          <a:xfrm>
            <a:off x="6027551" y="4421149"/>
            <a:ext cx="611220" cy="755043"/>
          </a:xfrm>
          <a:custGeom>
            <a:avLst/>
            <a:gdLst>
              <a:gd name="connsiteX0" fmla="*/ 593243 w 611220"/>
              <a:gd name="connsiteY0" fmla="*/ 4 h 755043"/>
              <a:gd name="connsiteX1" fmla="*/ 521335 w 611220"/>
              <a:gd name="connsiteY1" fmla="*/ 4 h 755043"/>
              <a:gd name="connsiteX2" fmla="*/ 521335 w 611220"/>
              <a:gd name="connsiteY2" fmla="*/ 143820 h 755043"/>
              <a:gd name="connsiteX3" fmla="*/ 467404 w 611220"/>
              <a:gd name="connsiteY3" fmla="*/ 125843 h 755043"/>
              <a:gd name="connsiteX4" fmla="*/ 413472 w 611220"/>
              <a:gd name="connsiteY4" fmla="*/ 143820 h 755043"/>
              <a:gd name="connsiteX5" fmla="*/ 413472 w 611220"/>
              <a:gd name="connsiteY5" fmla="*/ 4 h 755043"/>
              <a:gd name="connsiteX6" fmla="*/ 0 w 611220"/>
              <a:gd name="connsiteY6" fmla="*/ 4 h 755043"/>
              <a:gd name="connsiteX7" fmla="*/ 0 w 611220"/>
              <a:gd name="connsiteY7" fmla="*/ 755040 h 755043"/>
              <a:gd name="connsiteX8" fmla="*/ 593243 w 611220"/>
              <a:gd name="connsiteY8" fmla="*/ 755040 h 755043"/>
              <a:gd name="connsiteX9" fmla="*/ 611220 w 611220"/>
              <a:gd name="connsiteY9" fmla="*/ 737962 h 755043"/>
              <a:gd name="connsiteX10" fmla="*/ 611220 w 611220"/>
              <a:gd name="connsiteY10" fmla="*/ 17082 h 755043"/>
              <a:gd name="connsiteX11" fmla="*/ 593243 w 611220"/>
              <a:gd name="connsiteY11" fmla="*/ 4 h 755043"/>
              <a:gd name="connsiteX12" fmla="*/ 107862 w 611220"/>
              <a:gd name="connsiteY12" fmla="*/ 692120 h 755043"/>
              <a:gd name="connsiteX13" fmla="*/ 99054 w 611220"/>
              <a:gd name="connsiteY13" fmla="*/ 701109 h 755043"/>
              <a:gd name="connsiteX14" fmla="*/ 98874 w 611220"/>
              <a:gd name="connsiteY14" fmla="*/ 701109 h 755043"/>
              <a:gd name="connsiteX15" fmla="*/ 62920 w 611220"/>
              <a:gd name="connsiteY15" fmla="*/ 701109 h 755043"/>
              <a:gd name="connsiteX16" fmla="*/ 53931 w 611220"/>
              <a:gd name="connsiteY16" fmla="*/ 692302 h 755043"/>
              <a:gd name="connsiteX17" fmla="*/ 53931 w 611220"/>
              <a:gd name="connsiteY17" fmla="*/ 692120 h 755043"/>
              <a:gd name="connsiteX18" fmla="*/ 53931 w 611220"/>
              <a:gd name="connsiteY18" fmla="*/ 62924 h 755043"/>
              <a:gd name="connsiteX19" fmla="*/ 62739 w 611220"/>
              <a:gd name="connsiteY19" fmla="*/ 53935 h 755043"/>
              <a:gd name="connsiteX20" fmla="*/ 62920 w 611220"/>
              <a:gd name="connsiteY20" fmla="*/ 53935 h 755043"/>
              <a:gd name="connsiteX21" fmla="*/ 98874 w 611220"/>
              <a:gd name="connsiteY21" fmla="*/ 53935 h 755043"/>
              <a:gd name="connsiteX22" fmla="*/ 107862 w 611220"/>
              <a:gd name="connsiteY22" fmla="*/ 62743 h 755043"/>
              <a:gd name="connsiteX23" fmla="*/ 107862 w 611220"/>
              <a:gd name="connsiteY23" fmla="*/ 62924 h 755043"/>
              <a:gd name="connsiteX24" fmla="*/ 458415 w 611220"/>
              <a:gd name="connsiteY24" fmla="*/ 413476 h 755043"/>
              <a:gd name="connsiteX25" fmla="*/ 224713 w 611220"/>
              <a:gd name="connsiteY25" fmla="*/ 413476 h 755043"/>
              <a:gd name="connsiteX26" fmla="*/ 197748 w 611220"/>
              <a:gd name="connsiteY26" fmla="*/ 386510 h 755043"/>
              <a:gd name="connsiteX27" fmla="*/ 224713 w 611220"/>
              <a:gd name="connsiteY27" fmla="*/ 359545 h 755043"/>
              <a:gd name="connsiteX28" fmla="*/ 458415 w 611220"/>
              <a:gd name="connsiteY28" fmla="*/ 359545 h 755043"/>
              <a:gd name="connsiteX29" fmla="*/ 485381 w 611220"/>
              <a:gd name="connsiteY29" fmla="*/ 386510 h 755043"/>
              <a:gd name="connsiteX30" fmla="*/ 458415 w 611220"/>
              <a:gd name="connsiteY30" fmla="*/ 413476 h 755043"/>
              <a:gd name="connsiteX31" fmla="*/ 458415 w 611220"/>
              <a:gd name="connsiteY31" fmla="*/ 305614 h 755043"/>
              <a:gd name="connsiteX32" fmla="*/ 224713 w 611220"/>
              <a:gd name="connsiteY32" fmla="*/ 305614 h 755043"/>
              <a:gd name="connsiteX33" fmla="*/ 197748 w 611220"/>
              <a:gd name="connsiteY33" fmla="*/ 278648 h 755043"/>
              <a:gd name="connsiteX34" fmla="*/ 224713 w 611220"/>
              <a:gd name="connsiteY34" fmla="*/ 251683 h 755043"/>
              <a:gd name="connsiteX35" fmla="*/ 458415 w 611220"/>
              <a:gd name="connsiteY35" fmla="*/ 251683 h 755043"/>
              <a:gd name="connsiteX36" fmla="*/ 485381 w 611220"/>
              <a:gd name="connsiteY36" fmla="*/ 278648 h 755043"/>
              <a:gd name="connsiteX37" fmla="*/ 458415 w 611220"/>
              <a:gd name="connsiteY37" fmla="*/ 305614 h 7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11220" h="755043">
                <a:moveTo>
                  <a:pt x="593243" y="4"/>
                </a:moveTo>
                <a:lnTo>
                  <a:pt x="521335" y="4"/>
                </a:lnTo>
                <a:lnTo>
                  <a:pt x="521335" y="143820"/>
                </a:lnTo>
                <a:lnTo>
                  <a:pt x="467404" y="125843"/>
                </a:lnTo>
                <a:lnTo>
                  <a:pt x="413472" y="143820"/>
                </a:lnTo>
                <a:lnTo>
                  <a:pt x="413472" y="4"/>
                </a:lnTo>
                <a:lnTo>
                  <a:pt x="0" y="4"/>
                </a:lnTo>
                <a:lnTo>
                  <a:pt x="0" y="755040"/>
                </a:lnTo>
                <a:lnTo>
                  <a:pt x="593243" y="755040"/>
                </a:lnTo>
                <a:cubicBezTo>
                  <a:pt x="602906" y="755241"/>
                  <a:pt x="610927" y="747621"/>
                  <a:pt x="611220" y="737962"/>
                </a:cubicBezTo>
                <a:lnTo>
                  <a:pt x="611220" y="17082"/>
                </a:lnTo>
                <a:cubicBezTo>
                  <a:pt x="610927" y="7422"/>
                  <a:pt x="602906" y="-198"/>
                  <a:pt x="593243" y="4"/>
                </a:cubicBezTo>
                <a:close/>
                <a:moveTo>
                  <a:pt x="107862" y="692120"/>
                </a:moveTo>
                <a:cubicBezTo>
                  <a:pt x="107912" y="697035"/>
                  <a:pt x="103969" y="701058"/>
                  <a:pt x="99054" y="701109"/>
                </a:cubicBezTo>
                <a:cubicBezTo>
                  <a:pt x="98994" y="701109"/>
                  <a:pt x="98934" y="701109"/>
                  <a:pt x="98874" y="701109"/>
                </a:cubicBezTo>
                <a:lnTo>
                  <a:pt x="62920" y="701109"/>
                </a:lnTo>
                <a:cubicBezTo>
                  <a:pt x="58005" y="701159"/>
                  <a:pt x="53981" y="697215"/>
                  <a:pt x="53931" y="692302"/>
                </a:cubicBezTo>
                <a:cubicBezTo>
                  <a:pt x="53931" y="692241"/>
                  <a:pt x="53931" y="692180"/>
                  <a:pt x="53931" y="692120"/>
                </a:cubicBezTo>
                <a:lnTo>
                  <a:pt x="53931" y="62924"/>
                </a:lnTo>
                <a:cubicBezTo>
                  <a:pt x="53881" y="58009"/>
                  <a:pt x="57825" y="53985"/>
                  <a:pt x="62739" y="53935"/>
                </a:cubicBezTo>
                <a:cubicBezTo>
                  <a:pt x="62799" y="53935"/>
                  <a:pt x="62859" y="53935"/>
                  <a:pt x="62920" y="53935"/>
                </a:cubicBezTo>
                <a:lnTo>
                  <a:pt x="98874" y="53935"/>
                </a:lnTo>
                <a:cubicBezTo>
                  <a:pt x="103788" y="53885"/>
                  <a:pt x="107812" y="57829"/>
                  <a:pt x="107862" y="62743"/>
                </a:cubicBezTo>
                <a:cubicBezTo>
                  <a:pt x="107863" y="62803"/>
                  <a:pt x="107863" y="62863"/>
                  <a:pt x="107862" y="62924"/>
                </a:cubicBezTo>
                <a:close/>
                <a:moveTo>
                  <a:pt x="458415" y="413476"/>
                </a:moveTo>
                <a:lnTo>
                  <a:pt x="224713" y="413476"/>
                </a:lnTo>
                <a:cubicBezTo>
                  <a:pt x="209821" y="413476"/>
                  <a:pt x="197748" y="401403"/>
                  <a:pt x="197748" y="386510"/>
                </a:cubicBezTo>
                <a:cubicBezTo>
                  <a:pt x="197748" y="371618"/>
                  <a:pt x="209821" y="359545"/>
                  <a:pt x="224713" y="359545"/>
                </a:cubicBezTo>
                <a:lnTo>
                  <a:pt x="458415" y="359545"/>
                </a:lnTo>
                <a:cubicBezTo>
                  <a:pt x="473307" y="359545"/>
                  <a:pt x="485381" y="371618"/>
                  <a:pt x="485381" y="386510"/>
                </a:cubicBezTo>
                <a:cubicBezTo>
                  <a:pt x="485381" y="401403"/>
                  <a:pt x="473307" y="413476"/>
                  <a:pt x="458415" y="413476"/>
                </a:cubicBezTo>
                <a:close/>
                <a:moveTo>
                  <a:pt x="458415" y="305614"/>
                </a:moveTo>
                <a:lnTo>
                  <a:pt x="224713" y="305614"/>
                </a:lnTo>
                <a:cubicBezTo>
                  <a:pt x="209821" y="305614"/>
                  <a:pt x="197748" y="293540"/>
                  <a:pt x="197748" y="278648"/>
                </a:cubicBezTo>
                <a:cubicBezTo>
                  <a:pt x="197748" y="263756"/>
                  <a:pt x="209821" y="251683"/>
                  <a:pt x="224713" y="251683"/>
                </a:cubicBezTo>
                <a:lnTo>
                  <a:pt x="458415" y="251683"/>
                </a:lnTo>
                <a:cubicBezTo>
                  <a:pt x="473307" y="251683"/>
                  <a:pt x="485381" y="263756"/>
                  <a:pt x="485381" y="278648"/>
                </a:cubicBezTo>
                <a:cubicBezTo>
                  <a:pt x="485381" y="293540"/>
                  <a:pt x="473307" y="305614"/>
                  <a:pt x="458415" y="305614"/>
                </a:cubicBezTo>
                <a:close/>
              </a:path>
            </a:pathLst>
          </a:custGeom>
          <a:solidFill>
            <a:srgbClr val="58595A"/>
          </a:solidFill>
          <a:ln w="17929" cap="flat">
            <a:noFill/>
            <a:prstDash val="solid"/>
            <a:miter/>
          </a:ln>
        </p:spPr>
        <p:txBody>
          <a:bodyPr rtlCol="0" anchor="ctr"/>
          <a:lstStyle/>
          <a:p>
            <a:endParaRPr lang="es-CO"/>
          </a:p>
        </p:txBody>
      </p:sp>
    </p:spTree>
    <p:extLst>
      <p:ext uri="{BB962C8B-B14F-4D97-AF65-F5344CB8AC3E}">
        <p14:creationId xmlns:p14="http://schemas.microsoft.com/office/powerpoint/2010/main" val="3350099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F322CE8E-3616-0CBE-E74E-91052F526773}"/>
              </a:ext>
            </a:extLst>
          </p:cNvPr>
          <p:cNvSpPr txBox="1">
            <a:spLocks/>
          </p:cNvSpPr>
          <p:nvPr/>
        </p:nvSpPr>
        <p:spPr>
          <a:xfrm>
            <a:off x="213594" y="626905"/>
            <a:ext cx="4871590" cy="11935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tx1">
                    <a:lumMod val="85000"/>
                    <a:lumOff val="15000"/>
                  </a:schemeClr>
                </a:solidFill>
                <a:latin typeface="Franklin Gothic Demi" panose="020B0703020102020204" pitchFamily="34" charset="0"/>
                <a:ea typeface="+mj-ea"/>
                <a:cs typeface="+mj-cs"/>
              </a:defRPr>
            </a:lvl1pPr>
          </a:lstStyle>
          <a:p>
            <a:r>
              <a:rPr lang="es-CO" sz="4400"/>
              <a:t>LSG de Educación</a:t>
            </a:r>
          </a:p>
        </p:txBody>
      </p:sp>
      <p:sp>
        <p:nvSpPr>
          <p:cNvPr id="7" name="Subtitle 11">
            <a:extLst>
              <a:ext uri="{FF2B5EF4-FFF2-40B4-BE49-F238E27FC236}">
                <a16:creationId xmlns:a16="http://schemas.microsoft.com/office/drawing/2014/main" id="{7460AED2-D8D1-AFFD-BC3D-F3852E0242D7}"/>
              </a:ext>
            </a:extLst>
          </p:cNvPr>
          <p:cNvSpPr txBox="1">
            <a:spLocks/>
          </p:cNvSpPr>
          <p:nvPr/>
        </p:nvSpPr>
        <p:spPr>
          <a:xfrm>
            <a:off x="1508680" y="2109215"/>
            <a:ext cx="3403044" cy="1346699"/>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500"/>
              </a:spcBef>
              <a:buFont typeface="Arial" panose="020B0604020202020204" pitchFamily="34" charset="0"/>
              <a:buChar char="•"/>
              <a:defRPr sz="1600" b="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just">
              <a:buNone/>
            </a:pPr>
            <a:r>
              <a:rPr lang="es-MX" sz="1400" dirty="0">
                <a:solidFill>
                  <a:srgbClr val="58595A"/>
                </a:solidFill>
              </a:rPr>
              <a:t>De los hogares reportaron una necesidad sectorial no cubierta en Educación.</a:t>
            </a:r>
          </a:p>
          <a:p>
            <a:pPr marL="0" indent="0">
              <a:buNone/>
            </a:pPr>
            <a:endParaRPr lang="es-MX" sz="1400" dirty="0">
              <a:solidFill>
                <a:srgbClr val="58595A"/>
              </a:solidFill>
            </a:endParaRPr>
          </a:p>
          <a:p>
            <a:endParaRPr lang="es-MX" sz="1400" dirty="0"/>
          </a:p>
        </p:txBody>
      </p:sp>
      <p:sp>
        <p:nvSpPr>
          <p:cNvPr id="10" name="TextBox 23">
            <a:extLst>
              <a:ext uri="{FF2B5EF4-FFF2-40B4-BE49-F238E27FC236}">
                <a16:creationId xmlns:a16="http://schemas.microsoft.com/office/drawing/2014/main" id="{46217686-B78A-3AA7-CE7B-5F2243435A3D}"/>
              </a:ext>
            </a:extLst>
          </p:cNvPr>
          <p:cNvSpPr txBox="1"/>
          <p:nvPr/>
        </p:nvSpPr>
        <p:spPr>
          <a:xfrm>
            <a:off x="684757" y="2062443"/>
            <a:ext cx="919650" cy="519975"/>
          </a:xfrm>
          <a:prstGeom prst="rect">
            <a:avLst/>
          </a:prstGeom>
          <a:noFill/>
        </p:spPr>
        <p:txBody>
          <a:bodyPr wrap="square">
            <a:spAutoFit/>
          </a:bodyPr>
          <a:lstStyle/>
          <a:p>
            <a:r>
              <a:rPr lang="fr-FR" sz="2800" b="1">
                <a:solidFill>
                  <a:schemeClr val="bg1"/>
                </a:solidFill>
                <a:latin typeface="Leelawadee" panose="020B0502040204020203" pitchFamily="34" charset="-34"/>
                <a:cs typeface="Leelawadee" panose="020B0502040204020203" pitchFamily="34" charset="-34"/>
              </a:rPr>
              <a:t>20%</a:t>
            </a:r>
          </a:p>
        </p:txBody>
      </p:sp>
      <p:sp>
        <p:nvSpPr>
          <p:cNvPr id="37" name="CuadroTexto 36">
            <a:extLst>
              <a:ext uri="{FF2B5EF4-FFF2-40B4-BE49-F238E27FC236}">
                <a16:creationId xmlns:a16="http://schemas.microsoft.com/office/drawing/2014/main" id="{CC26CF28-A47C-BDFB-CC0F-6960F3733091}"/>
              </a:ext>
            </a:extLst>
          </p:cNvPr>
          <p:cNvSpPr txBox="1"/>
          <p:nvPr/>
        </p:nvSpPr>
        <p:spPr>
          <a:xfrm>
            <a:off x="780483" y="2931626"/>
            <a:ext cx="3991942" cy="584775"/>
          </a:xfrm>
          <a:prstGeom prst="rect">
            <a:avLst/>
          </a:prstGeom>
          <a:noFill/>
        </p:spPr>
        <p:txBody>
          <a:bodyPr wrap="square" rtlCol="0">
            <a:spAutoFit/>
          </a:bodyPr>
          <a:lstStyle/>
          <a:p>
            <a:pPr algn="ctr"/>
            <a:r>
              <a:rPr lang="es-MX" sz="1600" b="1" dirty="0">
                <a:solidFill>
                  <a:srgbClr val="58595A"/>
                </a:solidFill>
                <a:latin typeface="Franklin Gothic Book" panose="020B0503020102020204" pitchFamily="34" charset="0"/>
              </a:rPr>
              <a:t>% de hogares que reportaron una LSG en Educación por nivel de severidad</a:t>
            </a:r>
            <a:endParaRPr lang="es-CO" sz="1600" b="1" dirty="0">
              <a:solidFill>
                <a:srgbClr val="58595A"/>
              </a:solidFill>
              <a:latin typeface="Franklin Gothic Book" panose="020B0503020102020204" pitchFamily="34" charset="0"/>
            </a:endParaRPr>
          </a:p>
        </p:txBody>
      </p:sp>
      <p:sp>
        <p:nvSpPr>
          <p:cNvPr id="16" name="CuadroTexto 15">
            <a:extLst>
              <a:ext uri="{FF2B5EF4-FFF2-40B4-BE49-F238E27FC236}">
                <a16:creationId xmlns:a16="http://schemas.microsoft.com/office/drawing/2014/main" id="{D723CDAA-3C85-F1BD-545B-9EC1AAA2C415}"/>
              </a:ext>
            </a:extLst>
          </p:cNvPr>
          <p:cNvSpPr txBox="1"/>
          <p:nvPr/>
        </p:nvSpPr>
        <p:spPr>
          <a:xfrm>
            <a:off x="536861" y="5500537"/>
            <a:ext cx="838469" cy="400110"/>
          </a:xfrm>
          <a:prstGeom prst="rect">
            <a:avLst/>
          </a:prstGeom>
          <a:noFill/>
        </p:spPr>
        <p:txBody>
          <a:bodyPr wrap="square" rtlCol="0">
            <a:spAutoFit/>
          </a:bodyPr>
          <a:lstStyle/>
          <a:p>
            <a:r>
              <a:rPr lang="es-CO" sz="2000">
                <a:solidFill>
                  <a:srgbClr val="EE5859"/>
                </a:solidFill>
                <a:latin typeface="Leelawadee" panose="020B0502040204020203" pitchFamily="34" charset="-34"/>
                <a:cs typeface="Leelawadee" panose="020B0502040204020203" pitchFamily="34" charset="-34"/>
              </a:rPr>
              <a:t>15%</a:t>
            </a:r>
          </a:p>
        </p:txBody>
      </p:sp>
      <p:sp>
        <p:nvSpPr>
          <p:cNvPr id="18" name="Marcador de texto 2">
            <a:extLst>
              <a:ext uri="{FF2B5EF4-FFF2-40B4-BE49-F238E27FC236}">
                <a16:creationId xmlns:a16="http://schemas.microsoft.com/office/drawing/2014/main" id="{A9E56337-F279-868E-F4B2-54AE99AE76B3}"/>
              </a:ext>
            </a:extLst>
          </p:cNvPr>
          <p:cNvSpPr txBox="1">
            <a:spLocks/>
          </p:cNvSpPr>
          <p:nvPr/>
        </p:nvSpPr>
        <p:spPr>
          <a:xfrm>
            <a:off x="1123397" y="5519587"/>
            <a:ext cx="3649028" cy="954126"/>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Font typeface="+mj-lt"/>
              <a:buAutoNum type="arabicPeriod"/>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800100" indent="-342900" algn="l" defTabSz="914400" rtl="0" eaLnBrk="1" latinLnBrk="0" hangingPunct="1">
              <a:lnSpc>
                <a:spcPct val="90000"/>
              </a:lnSpc>
              <a:spcBef>
                <a:spcPts val="500"/>
              </a:spcBef>
              <a:buFont typeface="+mj-lt"/>
              <a:buAutoNum type="arabicPeriod"/>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2pPr>
            <a:lvl3pPr marL="1257300" indent="-342900" algn="l" defTabSz="914400" rtl="0" eaLnBrk="1" latinLnBrk="0" hangingPunct="1">
              <a:lnSpc>
                <a:spcPct val="90000"/>
              </a:lnSpc>
              <a:spcBef>
                <a:spcPts val="500"/>
              </a:spcBef>
              <a:buFont typeface="+mj-lt"/>
              <a:buAutoNum type="arabicPeriod"/>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3pPr>
            <a:lvl4pPr marL="1714500" indent="-342900" algn="l" defTabSz="914400" rtl="0" eaLnBrk="1" latinLnBrk="0" hangingPunct="1">
              <a:lnSpc>
                <a:spcPct val="90000"/>
              </a:lnSpc>
              <a:spcBef>
                <a:spcPts val="500"/>
              </a:spcBef>
              <a:buFont typeface="+mj-lt"/>
              <a:buAutoNum type="arabicPeriod"/>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4pPr>
            <a:lvl5pPr marL="2171700" indent="-342900" algn="l" defTabSz="914400" rtl="0" eaLnBrk="1" latinLnBrk="0" hangingPunct="1">
              <a:lnSpc>
                <a:spcPct val="90000"/>
              </a:lnSpc>
              <a:spcBef>
                <a:spcPts val="500"/>
              </a:spcBef>
              <a:buFont typeface="+mj-lt"/>
              <a:buAutoNum type="arabicPeriod"/>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mj-lt"/>
              <a:buNone/>
            </a:pPr>
            <a:r>
              <a:rPr lang="es-CO" sz="1400" dirty="0">
                <a:solidFill>
                  <a:srgbClr val="58595A"/>
                </a:solidFill>
              </a:rPr>
              <a:t>De los hogares reportaron tener al menos un niño, niña o adolescente entre los 5 y los 17 años que no estaba inscrito para el periodo escolar 2022. </a:t>
            </a:r>
            <a:endParaRPr lang="es-CO" sz="1600" b="1" dirty="0">
              <a:solidFill>
                <a:srgbClr val="58595A"/>
              </a:solidFill>
            </a:endParaRPr>
          </a:p>
        </p:txBody>
      </p:sp>
      <p:graphicFrame>
        <p:nvGraphicFramePr>
          <p:cNvPr id="19" name="Gráfico 18">
            <a:extLst>
              <a:ext uri="{FF2B5EF4-FFF2-40B4-BE49-F238E27FC236}">
                <a16:creationId xmlns:a16="http://schemas.microsoft.com/office/drawing/2014/main" id="{8DBC2031-1900-0A2D-0785-0510234F8DBC}"/>
              </a:ext>
            </a:extLst>
          </p:cNvPr>
          <p:cNvGraphicFramePr>
            <a:graphicFrameLocks/>
          </p:cNvGraphicFramePr>
          <p:nvPr/>
        </p:nvGraphicFramePr>
        <p:xfrm>
          <a:off x="536594" y="3613012"/>
          <a:ext cx="4375130" cy="1275375"/>
        </p:xfrm>
        <a:graphic>
          <a:graphicData uri="http://schemas.openxmlformats.org/drawingml/2006/chart">
            <c:chart xmlns:c="http://schemas.openxmlformats.org/drawingml/2006/chart" xmlns:r="http://schemas.openxmlformats.org/officeDocument/2006/relationships" r:id="rId3"/>
          </a:graphicData>
        </a:graphic>
      </p:graphicFrame>
      <p:cxnSp>
        <p:nvCxnSpPr>
          <p:cNvPr id="2" name="Conector recto 1">
            <a:extLst>
              <a:ext uri="{FF2B5EF4-FFF2-40B4-BE49-F238E27FC236}">
                <a16:creationId xmlns:a16="http://schemas.microsoft.com/office/drawing/2014/main" id="{33E2554C-2B7E-80C2-5542-3AB07E3AA8E6}"/>
              </a:ext>
            </a:extLst>
          </p:cNvPr>
          <p:cNvCxnSpPr>
            <a:cxnSpLocks/>
          </p:cNvCxnSpPr>
          <p:nvPr/>
        </p:nvCxnSpPr>
        <p:spPr>
          <a:xfrm>
            <a:off x="609042" y="5203987"/>
            <a:ext cx="4163383" cy="0"/>
          </a:xfrm>
          <a:prstGeom prst="line">
            <a:avLst/>
          </a:prstGeom>
          <a:ln>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93295783-970F-AE63-0E75-17E8825BA4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0714"/>
          <a:stretch/>
        </p:blipFill>
        <p:spPr>
          <a:xfrm>
            <a:off x="5710757" y="6220486"/>
            <a:ext cx="6035518" cy="123073"/>
          </a:xfrm>
          <a:prstGeom prst="rect">
            <a:avLst/>
          </a:prstGeom>
        </p:spPr>
      </p:pic>
      <p:pic>
        <p:nvPicPr>
          <p:cNvPr id="4" name="Imagen 3">
            <a:extLst>
              <a:ext uri="{FF2B5EF4-FFF2-40B4-BE49-F238E27FC236}">
                <a16:creationId xmlns:a16="http://schemas.microsoft.com/office/drawing/2014/main" id="{B3CA12D9-AC2C-9CCD-E6D1-5899985017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2049"/>
          <a:stretch/>
        </p:blipFill>
        <p:spPr>
          <a:xfrm>
            <a:off x="5710757" y="6466285"/>
            <a:ext cx="6036748" cy="123098"/>
          </a:xfrm>
          <a:prstGeom prst="rect">
            <a:avLst/>
          </a:prstGeom>
        </p:spPr>
      </p:pic>
      <p:pic>
        <p:nvPicPr>
          <p:cNvPr id="5" name="Imagen 4" descr="Mapa&#10;&#10;Descripción generada automáticamente">
            <a:extLst>
              <a:ext uri="{FF2B5EF4-FFF2-40B4-BE49-F238E27FC236}">
                <a16:creationId xmlns:a16="http://schemas.microsoft.com/office/drawing/2014/main" id="{D3739E4E-D4ED-AC35-CC86-E7D82FC2E0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1720" y="93745"/>
            <a:ext cx="6038100" cy="5949708"/>
          </a:xfrm>
          <a:prstGeom prst="rect">
            <a:avLst/>
          </a:prstGeom>
        </p:spPr>
      </p:pic>
    </p:spTree>
    <p:extLst>
      <p:ext uri="{BB962C8B-B14F-4D97-AF65-F5344CB8AC3E}">
        <p14:creationId xmlns:p14="http://schemas.microsoft.com/office/powerpoint/2010/main" val="3936785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84718" y="447401"/>
            <a:ext cx="4597399" cy="1193559"/>
          </a:xfrm>
        </p:spPr>
        <p:txBody>
          <a:bodyPr/>
          <a:lstStyle/>
          <a:p>
            <a:r>
              <a:rPr lang="fr-FR" sz="4800" dirty="0" err="1"/>
              <a:t>Profundizando</a:t>
            </a:r>
            <a:r>
              <a:rPr lang="fr-FR" sz="4800" dirty="0"/>
              <a:t> en </a:t>
            </a:r>
            <a:r>
              <a:rPr lang="fr-FR" sz="4800" dirty="0" err="1"/>
              <a:t>Educación</a:t>
            </a:r>
            <a:endParaRPr lang="fr-FR" sz="4800" dirty="0"/>
          </a:p>
        </p:txBody>
      </p:sp>
      <p:sp>
        <p:nvSpPr>
          <p:cNvPr id="8" name="Text Placeholder 15">
            <a:extLst>
              <a:ext uri="{FF2B5EF4-FFF2-40B4-BE49-F238E27FC236}">
                <a16:creationId xmlns:a16="http://schemas.microsoft.com/office/drawing/2014/main" id="{B938B245-495B-116B-6F63-6ECE765A27C2}"/>
              </a:ext>
            </a:extLst>
          </p:cNvPr>
          <p:cNvSpPr txBox="1">
            <a:spLocks/>
          </p:cNvSpPr>
          <p:nvPr/>
        </p:nvSpPr>
        <p:spPr>
          <a:xfrm>
            <a:off x="5175244" y="180723"/>
            <a:ext cx="6673856" cy="86345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58595A"/>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600"/>
              <a:t>Principales barreras para asistir al colegio reportadas por los hogares:</a:t>
            </a:r>
          </a:p>
        </p:txBody>
      </p:sp>
      <p:sp>
        <p:nvSpPr>
          <p:cNvPr id="14" name="Text Placeholder 15">
            <a:extLst>
              <a:ext uri="{FF2B5EF4-FFF2-40B4-BE49-F238E27FC236}">
                <a16:creationId xmlns:a16="http://schemas.microsoft.com/office/drawing/2014/main" id="{24D9CCFD-5AA6-B816-1A83-DEFD03E07F9E}"/>
              </a:ext>
            </a:extLst>
          </p:cNvPr>
          <p:cNvSpPr txBox="1">
            <a:spLocks/>
          </p:cNvSpPr>
          <p:nvPr/>
        </p:nvSpPr>
        <p:spPr>
          <a:xfrm>
            <a:off x="540839" y="2282754"/>
            <a:ext cx="4285159" cy="114624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E5859"/>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600">
                <a:solidFill>
                  <a:srgbClr val="58595A"/>
                </a:solidFill>
              </a:rPr>
              <a:t>% de niños, niñas o adolescentes (NNA) entre 0 y 18 años que estaban inscritos en jardín, preescolar, colegio o universidad para el período 2022:</a:t>
            </a:r>
            <a:endParaRPr lang="es-MX" sz="1600" strike="sngStrike">
              <a:solidFill>
                <a:srgbClr val="58595A"/>
              </a:solidFill>
            </a:endParaRPr>
          </a:p>
        </p:txBody>
      </p:sp>
      <p:sp>
        <p:nvSpPr>
          <p:cNvPr id="19" name="TextBox 18">
            <a:extLst>
              <a:ext uri="{FF2B5EF4-FFF2-40B4-BE49-F238E27FC236}">
                <a16:creationId xmlns:a16="http://schemas.microsoft.com/office/drawing/2014/main" id="{721B77AF-6F75-9CB9-2766-36AA61E8432D}"/>
              </a:ext>
            </a:extLst>
          </p:cNvPr>
          <p:cNvSpPr txBox="1"/>
          <p:nvPr/>
        </p:nvSpPr>
        <p:spPr>
          <a:xfrm>
            <a:off x="482629" y="5430176"/>
            <a:ext cx="4343370" cy="784830"/>
          </a:xfrm>
          <a:prstGeom prst="rect">
            <a:avLst/>
          </a:prstGeom>
          <a:noFill/>
        </p:spPr>
        <p:txBody>
          <a:bodyPr wrap="square">
            <a:spAutoFit/>
          </a:bodyPr>
          <a:lstStyle/>
          <a:p>
            <a:r>
              <a:rPr lang="es-MX" sz="1500">
                <a:solidFill>
                  <a:schemeClr val="bg1"/>
                </a:solidFill>
                <a:latin typeface="Leelawadee" panose="020B0502040204020203" pitchFamily="34" charset="-34"/>
                <a:cs typeface="Leelawadee" panose="020B0502040204020203" pitchFamily="34" charset="-34"/>
              </a:rPr>
              <a:t>De los NNA que </a:t>
            </a:r>
            <a:r>
              <a:rPr lang="es-MX" sz="1500" b="1">
                <a:solidFill>
                  <a:schemeClr val="bg1"/>
                </a:solidFill>
                <a:latin typeface="Leelawadee" panose="020B0502040204020203" pitchFamily="34" charset="-34"/>
                <a:cs typeface="Leelawadee" panose="020B0502040204020203" pitchFamily="34" charset="-34"/>
              </a:rPr>
              <a:t>no estaban inscritos</a:t>
            </a:r>
            <a:r>
              <a:rPr lang="es-MX" sz="1500">
                <a:solidFill>
                  <a:schemeClr val="bg1"/>
                </a:solidFill>
                <a:latin typeface="Leelawadee" panose="020B0502040204020203" pitchFamily="34" charset="-34"/>
                <a:cs typeface="Leelawadee" panose="020B0502040204020203" pitchFamily="34" charset="-34"/>
              </a:rPr>
              <a:t>, el </a:t>
            </a:r>
            <a:r>
              <a:rPr lang="es-MX" sz="1500" b="1">
                <a:solidFill>
                  <a:schemeClr val="bg1"/>
                </a:solidFill>
                <a:latin typeface="Leelawadee" panose="020B0502040204020203" pitchFamily="34" charset="-34"/>
                <a:cs typeface="Leelawadee" panose="020B0502040204020203" pitchFamily="34" charset="-34"/>
              </a:rPr>
              <a:t>17% </a:t>
            </a:r>
            <a:r>
              <a:rPr lang="es-MX" sz="1500">
                <a:solidFill>
                  <a:schemeClr val="bg1"/>
                </a:solidFill>
                <a:latin typeface="Leelawadee" panose="020B0502040204020203" pitchFamily="34" charset="-34"/>
                <a:cs typeface="Leelawadee" panose="020B0502040204020203" pitchFamily="34" charset="-34"/>
              </a:rPr>
              <a:t>de dejó el colegio durante el año previo a la recolección de datos, en el 2021. </a:t>
            </a:r>
          </a:p>
        </p:txBody>
      </p:sp>
      <p:sp>
        <p:nvSpPr>
          <p:cNvPr id="23" name="TextBox 22">
            <a:extLst>
              <a:ext uri="{FF2B5EF4-FFF2-40B4-BE49-F238E27FC236}">
                <a16:creationId xmlns:a16="http://schemas.microsoft.com/office/drawing/2014/main" id="{F2EFCC27-B8E5-BA76-FA65-770397767EE2}"/>
              </a:ext>
            </a:extLst>
          </p:cNvPr>
          <p:cNvSpPr txBox="1"/>
          <p:nvPr/>
        </p:nvSpPr>
        <p:spPr>
          <a:xfrm>
            <a:off x="5175244" y="3761468"/>
            <a:ext cx="6821689" cy="584775"/>
          </a:xfrm>
          <a:prstGeom prst="rect">
            <a:avLst/>
          </a:prstGeom>
          <a:noFill/>
        </p:spPr>
        <p:txBody>
          <a:bodyPr wrap="square">
            <a:spAutoFit/>
          </a:bodyPr>
          <a:lstStyle/>
          <a:p>
            <a:r>
              <a:rPr lang="es-MX" sz="1600" b="1">
                <a:solidFill>
                  <a:srgbClr val="58595A"/>
                </a:solidFill>
                <a:latin typeface="Leelawadee" panose="020B0502040204020203" pitchFamily="34" charset="-34"/>
                <a:cs typeface="Leelawadee" panose="020B0502040204020203" pitchFamily="34" charset="-34"/>
              </a:rPr>
              <a:t>% de niños, niñas entre 0 y 5 años que permanecían la mayor parte del día bajo el cuidado de:</a:t>
            </a:r>
          </a:p>
        </p:txBody>
      </p:sp>
      <p:graphicFrame>
        <p:nvGraphicFramePr>
          <p:cNvPr id="5" name="Gráfico 4">
            <a:extLst>
              <a:ext uri="{FF2B5EF4-FFF2-40B4-BE49-F238E27FC236}">
                <a16:creationId xmlns:a16="http://schemas.microsoft.com/office/drawing/2014/main" id="{3A8ABA24-1FBF-C0E3-B89B-887AF257E353}"/>
              </a:ext>
            </a:extLst>
          </p:cNvPr>
          <p:cNvGraphicFramePr>
            <a:graphicFrameLocks/>
          </p:cNvGraphicFramePr>
          <p:nvPr>
            <p:extLst>
              <p:ext uri="{D42A27DB-BD31-4B8C-83A1-F6EECF244321}">
                <p14:modId xmlns:p14="http://schemas.microsoft.com/office/powerpoint/2010/main" val="1910259660"/>
              </p:ext>
            </p:extLst>
          </p:nvPr>
        </p:nvGraphicFramePr>
        <p:xfrm>
          <a:off x="5426395" y="878898"/>
          <a:ext cx="6422705" cy="27691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a:extLst>
              <a:ext uri="{FF2B5EF4-FFF2-40B4-BE49-F238E27FC236}">
                <a16:creationId xmlns:a16="http://schemas.microsoft.com/office/drawing/2014/main" id="{B74EE265-1255-E815-8A3F-9E9087BBBA4A}"/>
              </a:ext>
            </a:extLst>
          </p:cNvPr>
          <p:cNvGraphicFramePr>
            <a:graphicFrameLocks/>
          </p:cNvGraphicFramePr>
          <p:nvPr>
            <p:extLst>
              <p:ext uri="{D42A27DB-BD31-4B8C-83A1-F6EECF244321}">
                <p14:modId xmlns:p14="http://schemas.microsoft.com/office/powerpoint/2010/main" val="729509856"/>
              </p:ext>
            </p:extLst>
          </p:nvPr>
        </p:nvGraphicFramePr>
        <p:xfrm>
          <a:off x="5813537" y="4308141"/>
          <a:ext cx="5895834" cy="22440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Gráfico 1">
            <a:extLst>
              <a:ext uri="{FF2B5EF4-FFF2-40B4-BE49-F238E27FC236}">
                <a16:creationId xmlns:a16="http://schemas.microsoft.com/office/drawing/2014/main" id="{35A8DF9D-D568-800E-FA48-7D60B58E93D0}"/>
              </a:ext>
            </a:extLst>
          </p:cNvPr>
          <p:cNvGraphicFramePr>
            <a:graphicFrameLocks/>
          </p:cNvGraphicFramePr>
          <p:nvPr>
            <p:extLst>
              <p:ext uri="{D42A27DB-BD31-4B8C-83A1-F6EECF244321}">
                <p14:modId xmlns:p14="http://schemas.microsoft.com/office/powerpoint/2010/main" val="1327622743"/>
              </p:ext>
            </p:extLst>
          </p:nvPr>
        </p:nvGraphicFramePr>
        <p:xfrm>
          <a:off x="696233" y="3625394"/>
          <a:ext cx="4129766" cy="18047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5585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0D6C85E-D7F2-8075-194A-1995CB9C104D}"/>
              </a:ext>
            </a:extLst>
          </p:cNvPr>
          <p:cNvSpPr txBox="1">
            <a:spLocks/>
          </p:cNvSpPr>
          <p:nvPr/>
        </p:nvSpPr>
        <p:spPr>
          <a:xfrm>
            <a:off x="2019579" y="4798695"/>
            <a:ext cx="8423353" cy="140208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baseline="0">
                <a:solidFill>
                  <a:schemeClr val="bg1"/>
                </a:solidFill>
                <a:latin typeface="Franklin Gothic Demi" panose="020B0703020102020204" pitchFamily="34" charset="0"/>
                <a:ea typeface="+mj-ea"/>
                <a:cs typeface="+mj-cs"/>
              </a:defRPr>
            </a:lvl1pPr>
          </a:lstStyle>
          <a:p>
            <a:r>
              <a:rPr lang="es-MX">
                <a:solidFill>
                  <a:srgbClr val="58595A"/>
                </a:solidFill>
              </a:rPr>
              <a:t>WASH</a:t>
            </a:r>
          </a:p>
        </p:txBody>
      </p:sp>
      <p:sp>
        <p:nvSpPr>
          <p:cNvPr id="6" name="Gráfico 1">
            <a:extLst>
              <a:ext uri="{FF2B5EF4-FFF2-40B4-BE49-F238E27FC236}">
                <a16:creationId xmlns:a16="http://schemas.microsoft.com/office/drawing/2014/main" id="{54158544-0D08-2254-4EB4-BA780F51A6B7}"/>
              </a:ext>
            </a:extLst>
          </p:cNvPr>
          <p:cNvSpPr/>
          <p:nvPr/>
        </p:nvSpPr>
        <p:spPr>
          <a:xfrm>
            <a:off x="5885136" y="4093893"/>
            <a:ext cx="692237" cy="977217"/>
          </a:xfrm>
          <a:custGeom>
            <a:avLst/>
            <a:gdLst>
              <a:gd name="connsiteX0" fmla="*/ 354873 w 692237"/>
              <a:gd name="connsiteY0" fmla="*/ 4279 h 977217"/>
              <a:gd name="connsiteX1" fmla="*/ 339300 w 692237"/>
              <a:gd name="connsiteY1" fmla="*/ 2342 h 977217"/>
              <a:gd name="connsiteX2" fmla="*/ 337364 w 692237"/>
              <a:gd name="connsiteY2" fmla="*/ 4279 h 977217"/>
              <a:gd name="connsiteX3" fmla="*/ 22 w 692237"/>
              <a:gd name="connsiteY3" fmla="*/ 623181 h 977217"/>
              <a:gd name="connsiteX4" fmla="*/ 346119 w 692237"/>
              <a:gd name="connsiteY4" fmla="*/ 977218 h 977217"/>
              <a:gd name="connsiteX5" fmla="*/ 692215 w 692237"/>
              <a:gd name="connsiteY5" fmla="*/ 623181 h 977217"/>
              <a:gd name="connsiteX6" fmla="*/ 354873 w 692237"/>
              <a:gd name="connsiteY6" fmla="*/ 4279 h 977217"/>
              <a:gd name="connsiteX7" fmla="*/ 437732 w 692237"/>
              <a:gd name="connsiteY7" fmla="*/ 834707 h 977217"/>
              <a:gd name="connsiteX8" fmla="*/ 407194 w 692237"/>
              <a:gd name="connsiteY8" fmla="*/ 804169 h 977217"/>
              <a:gd name="connsiteX9" fmla="*/ 437732 w 692237"/>
              <a:gd name="connsiteY9" fmla="*/ 773631 h 977217"/>
              <a:gd name="connsiteX10" fmla="*/ 529346 w 692237"/>
              <a:gd name="connsiteY10" fmla="*/ 661659 h 977217"/>
              <a:gd name="connsiteX11" fmla="*/ 559884 w 692237"/>
              <a:gd name="connsiteY11" fmla="*/ 631121 h 977217"/>
              <a:gd name="connsiteX12" fmla="*/ 590422 w 692237"/>
              <a:gd name="connsiteY12" fmla="*/ 661659 h 977217"/>
              <a:gd name="connsiteX13" fmla="*/ 437732 w 692237"/>
              <a:gd name="connsiteY13" fmla="*/ 834707 h 97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2237" h="977217">
                <a:moveTo>
                  <a:pt x="354873" y="4279"/>
                </a:moveTo>
                <a:cubicBezTo>
                  <a:pt x="351108" y="-556"/>
                  <a:pt x="344136" y="-1423"/>
                  <a:pt x="339300" y="2342"/>
                </a:cubicBezTo>
                <a:cubicBezTo>
                  <a:pt x="338578" y="2905"/>
                  <a:pt x="337928" y="3556"/>
                  <a:pt x="337364" y="4279"/>
                </a:cubicBezTo>
                <a:cubicBezTo>
                  <a:pt x="283618" y="73498"/>
                  <a:pt x="22" y="446265"/>
                  <a:pt x="22" y="623181"/>
                </a:cubicBezTo>
                <a:cubicBezTo>
                  <a:pt x="-2126" y="816501"/>
                  <a:pt x="152801" y="974982"/>
                  <a:pt x="346119" y="977218"/>
                </a:cubicBezTo>
                <a:cubicBezTo>
                  <a:pt x="539436" y="974982"/>
                  <a:pt x="694363" y="816501"/>
                  <a:pt x="692215" y="623181"/>
                </a:cubicBezTo>
                <a:cubicBezTo>
                  <a:pt x="692215" y="446265"/>
                  <a:pt x="408620" y="73498"/>
                  <a:pt x="354873" y="4279"/>
                </a:cubicBezTo>
                <a:close/>
                <a:moveTo>
                  <a:pt x="437732" y="834707"/>
                </a:moveTo>
                <a:cubicBezTo>
                  <a:pt x="420867" y="834707"/>
                  <a:pt x="407194" y="821034"/>
                  <a:pt x="407194" y="804169"/>
                </a:cubicBezTo>
                <a:cubicBezTo>
                  <a:pt x="407194" y="787304"/>
                  <a:pt x="420867" y="773631"/>
                  <a:pt x="437732" y="773631"/>
                </a:cubicBezTo>
                <a:cubicBezTo>
                  <a:pt x="488222" y="773631"/>
                  <a:pt x="529346" y="723345"/>
                  <a:pt x="529346" y="661659"/>
                </a:cubicBezTo>
                <a:cubicBezTo>
                  <a:pt x="529346" y="644794"/>
                  <a:pt x="543019" y="631121"/>
                  <a:pt x="559884" y="631121"/>
                </a:cubicBezTo>
                <a:cubicBezTo>
                  <a:pt x="576749" y="631121"/>
                  <a:pt x="590422" y="644794"/>
                  <a:pt x="590422" y="661659"/>
                </a:cubicBezTo>
                <a:cubicBezTo>
                  <a:pt x="590422" y="757141"/>
                  <a:pt x="522017" y="834707"/>
                  <a:pt x="437732" y="834707"/>
                </a:cubicBezTo>
                <a:close/>
              </a:path>
            </a:pathLst>
          </a:custGeom>
          <a:solidFill>
            <a:srgbClr val="58595A"/>
          </a:solidFill>
          <a:ln w="20171" cap="flat">
            <a:noFill/>
            <a:prstDash val="solid"/>
            <a:miter/>
          </a:ln>
        </p:spPr>
        <p:txBody>
          <a:bodyPr rtlCol="0" anchor="ctr"/>
          <a:lstStyle/>
          <a:p>
            <a:endParaRPr lang="es-CO"/>
          </a:p>
        </p:txBody>
      </p:sp>
    </p:spTree>
    <p:extLst>
      <p:ext uri="{BB962C8B-B14F-4D97-AF65-F5344CB8AC3E}">
        <p14:creationId xmlns:p14="http://schemas.microsoft.com/office/powerpoint/2010/main" val="1774455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F322CE8E-3616-0CBE-E74E-91052F526773}"/>
              </a:ext>
            </a:extLst>
          </p:cNvPr>
          <p:cNvSpPr txBox="1">
            <a:spLocks/>
          </p:cNvSpPr>
          <p:nvPr/>
        </p:nvSpPr>
        <p:spPr>
          <a:xfrm>
            <a:off x="213594" y="626905"/>
            <a:ext cx="4871590" cy="11935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tx1">
                    <a:lumMod val="85000"/>
                    <a:lumOff val="15000"/>
                  </a:schemeClr>
                </a:solidFill>
                <a:latin typeface="Franklin Gothic Demi" panose="020B0703020102020204" pitchFamily="34" charset="0"/>
                <a:ea typeface="+mj-ea"/>
                <a:cs typeface="+mj-cs"/>
              </a:defRPr>
            </a:lvl1pPr>
          </a:lstStyle>
          <a:p>
            <a:r>
              <a:rPr lang="es-CO" sz="4800"/>
              <a:t>LSG de WASH</a:t>
            </a:r>
          </a:p>
        </p:txBody>
      </p:sp>
      <p:sp>
        <p:nvSpPr>
          <p:cNvPr id="7" name="Subtitle 11">
            <a:extLst>
              <a:ext uri="{FF2B5EF4-FFF2-40B4-BE49-F238E27FC236}">
                <a16:creationId xmlns:a16="http://schemas.microsoft.com/office/drawing/2014/main" id="{7460AED2-D8D1-AFFD-BC3D-F3852E0242D7}"/>
              </a:ext>
            </a:extLst>
          </p:cNvPr>
          <p:cNvSpPr txBox="1">
            <a:spLocks/>
          </p:cNvSpPr>
          <p:nvPr/>
        </p:nvSpPr>
        <p:spPr>
          <a:xfrm>
            <a:off x="1508679" y="2140914"/>
            <a:ext cx="3403044" cy="149276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500"/>
              </a:spcBef>
              <a:buFont typeface="Arial" panose="020B0604020202020204" pitchFamily="34" charset="0"/>
              <a:buChar char="•"/>
              <a:defRPr sz="1600" b="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just">
              <a:buNone/>
            </a:pPr>
            <a:r>
              <a:rPr lang="es-MX" sz="1400">
                <a:solidFill>
                  <a:srgbClr val="58595A"/>
                </a:solidFill>
              </a:rPr>
              <a:t>De los hogares reportaron tener una necesidad sectorial no cubierta en WASH. </a:t>
            </a:r>
          </a:p>
          <a:p>
            <a:pPr marL="0" indent="0">
              <a:buNone/>
            </a:pPr>
            <a:endParaRPr lang="es-MX" sz="1400">
              <a:solidFill>
                <a:srgbClr val="58595A"/>
              </a:solidFill>
            </a:endParaRPr>
          </a:p>
          <a:p>
            <a:pPr marL="0" indent="0">
              <a:buNone/>
            </a:pPr>
            <a:endParaRPr lang="es-MX" sz="1400"/>
          </a:p>
          <a:p>
            <a:endParaRPr lang="es-MX" sz="1400"/>
          </a:p>
        </p:txBody>
      </p:sp>
      <p:sp>
        <p:nvSpPr>
          <p:cNvPr id="10" name="TextBox 23">
            <a:extLst>
              <a:ext uri="{FF2B5EF4-FFF2-40B4-BE49-F238E27FC236}">
                <a16:creationId xmlns:a16="http://schemas.microsoft.com/office/drawing/2014/main" id="{46217686-B78A-3AA7-CE7B-5F2243435A3D}"/>
              </a:ext>
            </a:extLst>
          </p:cNvPr>
          <p:cNvSpPr txBox="1"/>
          <p:nvPr/>
        </p:nvSpPr>
        <p:spPr>
          <a:xfrm>
            <a:off x="589029" y="2111326"/>
            <a:ext cx="919650" cy="519975"/>
          </a:xfrm>
          <a:prstGeom prst="rect">
            <a:avLst/>
          </a:prstGeom>
          <a:noFill/>
        </p:spPr>
        <p:txBody>
          <a:bodyPr wrap="square">
            <a:spAutoFit/>
          </a:bodyPr>
          <a:lstStyle/>
          <a:p>
            <a:r>
              <a:rPr lang="fr-FR" sz="2800" b="1">
                <a:solidFill>
                  <a:schemeClr val="bg1"/>
                </a:solidFill>
                <a:latin typeface="Leelawadee" panose="020B0502040204020203" pitchFamily="34" charset="-34"/>
                <a:cs typeface="Leelawadee" panose="020B0502040204020203" pitchFamily="34" charset="-34"/>
              </a:rPr>
              <a:t>18%</a:t>
            </a:r>
          </a:p>
        </p:txBody>
      </p:sp>
      <p:sp>
        <p:nvSpPr>
          <p:cNvPr id="37" name="CuadroTexto 36">
            <a:extLst>
              <a:ext uri="{FF2B5EF4-FFF2-40B4-BE49-F238E27FC236}">
                <a16:creationId xmlns:a16="http://schemas.microsoft.com/office/drawing/2014/main" id="{CC26CF28-A47C-BDFB-CC0F-6960F3733091}"/>
              </a:ext>
            </a:extLst>
          </p:cNvPr>
          <p:cNvSpPr txBox="1"/>
          <p:nvPr/>
        </p:nvSpPr>
        <p:spPr>
          <a:xfrm>
            <a:off x="608132" y="2986139"/>
            <a:ext cx="4163383" cy="584775"/>
          </a:xfrm>
          <a:prstGeom prst="rect">
            <a:avLst/>
          </a:prstGeom>
          <a:noFill/>
        </p:spPr>
        <p:txBody>
          <a:bodyPr wrap="square" rtlCol="0">
            <a:spAutoFit/>
          </a:bodyPr>
          <a:lstStyle/>
          <a:p>
            <a:pPr algn="ctr"/>
            <a:r>
              <a:rPr lang="es-MX" sz="1600" b="1" dirty="0">
                <a:solidFill>
                  <a:srgbClr val="58595A"/>
                </a:solidFill>
                <a:latin typeface="Franklin Gothic Book" panose="020B0503020102020204" pitchFamily="34" charset="0"/>
              </a:rPr>
              <a:t>% de hogares que reportaron una LSG en WASH por nivel de severidad</a:t>
            </a:r>
            <a:endParaRPr lang="es-CO" sz="1600" b="1" dirty="0">
              <a:solidFill>
                <a:srgbClr val="58595A"/>
              </a:solidFill>
              <a:latin typeface="Franklin Gothic Book" panose="020B0503020102020204" pitchFamily="34" charset="0"/>
            </a:endParaRPr>
          </a:p>
        </p:txBody>
      </p:sp>
      <p:sp>
        <p:nvSpPr>
          <p:cNvPr id="16" name="CuadroTexto 15">
            <a:extLst>
              <a:ext uri="{FF2B5EF4-FFF2-40B4-BE49-F238E27FC236}">
                <a16:creationId xmlns:a16="http://schemas.microsoft.com/office/drawing/2014/main" id="{9B77DA0C-FF83-A891-01FF-A78876171222}"/>
              </a:ext>
            </a:extLst>
          </p:cNvPr>
          <p:cNvSpPr txBox="1"/>
          <p:nvPr/>
        </p:nvSpPr>
        <p:spPr>
          <a:xfrm>
            <a:off x="1471649" y="1413407"/>
            <a:ext cx="3744098" cy="369332"/>
          </a:xfrm>
          <a:prstGeom prst="rect">
            <a:avLst/>
          </a:prstGeom>
          <a:noFill/>
        </p:spPr>
        <p:txBody>
          <a:bodyPr wrap="square" rtlCol="0">
            <a:spAutoFit/>
          </a:bodyPr>
          <a:lstStyle/>
          <a:p>
            <a:r>
              <a:rPr lang="es-CO" sz="1400">
                <a:solidFill>
                  <a:srgbClr val="58595A"/>
                </a:solidFill>
                <a:latin typeface="Leelawadee" panose="020B0502040204020203" pitchFamily="34" charset="-34"/>
                <a:cs typeface="Leelawadee" panose="020B0502040204020203" pitchFamily="34" charset="-34"/>
              </a:rPr>
              <a:t>(Agua, saneamiento e higiene</a:t>
            </a:r>
            <a:r>
              <a:rPr lang="es-CO">
                <a:solidFill>
                  <a:srgbClr val="58595A"/>
                </a:solidFill>
              </a:rPr>
              <a:t>)</a:t>
            </a:r>
          </a:p>
        </p:txBody>
      </p:sp>
      <p:sp>
        <p:nvSpPr>
          <p:cNvPr id="18" name="Marcador de texto 2">
            <a:extLst>
              <a:ext uri="{FF2B5EF4-FFF2-40B4-BE49-F238E27FC236}">
                <a16:creationId xmlns:a16="http://schemas.microsoft.com/office/drawing/2014/main" id="{FDDD6852-1FF5-DE15-74D6-979F9CDF68D0}"/>
              </a:ext>
            </a:extLst>
          </p:cNvPr>
          <p:cNvSpPr txBox="1">
            <a:spLocks/>
          </p:cNvSpPr>
          <p:nvPr/>
        </p:nvSpPr>
        <p:spPr>
          <a:xfrm>
            <a:off x="691432" y="5492097"/>
            <a:ext cx="3996785" cy="9517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2925" indent="0" algn="just">
              <a:buFont typeface="Arial" panose="020B0604020202020204" pitchFamily="34" charset="0"/>
              <a:buNone/>
            </a:pPr>
            <a:r>
              <a:rPr lang="es-CO" sz="1400">
                <a:solidFill>
                  <a:srgbClr val="58595A"/>
                </a:solidFill>
                <a:latin typeface="Leelawadee" panose="020B0502040204020203" pitchFamily="34" charset="-34"/>
                <a:cs typeface="Leelawadee" panose="020B0502040204020203" pitchFamily="34" charset="-34"/>
              </a:rPr>
              <a:t>De los hogares reportaron usar poncheras para lavarse las manos o no tener ningún tipo de instalación para tal fin.</a:t>
            </a:r>
          </a:p>
          <a:p>
            <a:pPr marL="542925" indent="0">
              <a:buFont typeface="Arial" panose="020B0604020202020204" pitchFamily="34" charset="0"/>
              <a:buNone/>
            </a:pPr>
            <a:r>
              <a:rPr lang="es-CO" sz="1400">
                <a:solidFill>
                  <a:srgbClr val="58595A"/>
                </a:solidFill>
                <a:latin typeface="Leelawadee" panose="020B0502040204020203" pitchFamily="34" charset="-34"/>
                <a:cs typeface="Leelawadee" panose="020B0502040204020203" pitchFamily="34" charset="-34"/>
              </a:rPr>
              <a:t> </a:t>
            </a:r>
          </a:p>
          <a:p>
            <a:pPr marL="542925" indent="0">
              <a:buFont typeface="Arial" panose="020B0604020202020204" pitchFamily="34" charset="0"/>
              <a:buNone/>
            </a:pPr>
            <a:endParaRPr lang="es-CO" sz="1400">
              <a:solidFill>
                <a:srgbClr val="58595A"/>
              </a:solidFill>
              <a:latin typeface="Leelawadee" panose="020B0502040204020203" pitchFamily="34" charset="-34"/>
              <a:cs typeface="Leelawadee" panose="020B0502040204020203" pitchFamily="34" charset="-34"/>
            </a:endParaRPr>
          </a:p>
          <a:p>
            <a:pPr marL="0" indent="0">
              <a:buFont typeface="Arial" panose="020B0604020202020204" pitchFamily="34" charset="0"/>
              <a:buNone/>
            </a:pPr>
            <a:endParaRPr lang="es-CO" sz="1400" b="1">
              <a:solidFill>
                <a:srgbClr val="58595A"/>
              </a:solidFill>
              <a:latin typeface="Leelawadee" panose="020B0502040204020203" pitchFamily="34" charset="-34"/>
              <a:cs typeface="Leelawadee" panose="020B0502040204020203" pitchFamily="34" charset="-34"/>
            </a:endParaRPr>
          </a:p>
        </p:txBody>
      </p:sp>
      <p:sp>
        <p:nvSpPr>
          <p:cNvPr id="19" name="CuadroTexto 18">
            <a:extLst>
              <a:ext uri="{FF2B5EF4-FFF2-40B4-BE49-F238E27FC236}">
                <a16:creationId xmlns:a16="http://schemas.microsoft.com/office/drawing/2014/main" id="{7ABBD033-6E60-9F45-24CA-D02E77A96CBC}"/>
              </a:ext>
            </a:extLst>
          </p:cNvPr>
          <p:cNvSpPr txBox="1"/>
          <p:nvPr/>
        </p:nvSpPr>
        <p:spPr>
          <a:xfrm>
            <a:off x="589029" y="5489079"/>
            <a:ext cx="838469" cy="400110"/>
          </a:xfrm>
          <a:prstGeom prst="rect">
            <a:avLst/>
          </a:prstGeom>
          <a:noFill/>
        </p:spPr>
        <p:txBody>
          <a:bodyPr wrap="square" rtlCol="0">
            <a:spAutoFit/>
          </a:bodyPr>
          <a:lstStyle/>
          <a:p>
            <a:r>
              <a:rPr lang="es-CO" sz="2000">
                <a:solidFill>
                  <a:srgbClr val="EE5859"/>
                </a:solidFill>
                <a:latin typeface="Leelawadee" panose="020B0502040204020203" pitchFamily="34" charset="-34"/>
                <a:cs typeface="Leelawadee" panose="020B0502040204020203" pitchFamily="34" charset="-34"/>
              </a:rPr>
              <a:t>16%</a:t>
            </a:r>
          </a:p>
        </p:txBody>
      </p:sp>
      <p:graphicFrame>
        <p:nvGraphicFramePr>
          <p:cNvPr id="21" name="Gráfico 20">
            <a:extLst>
              <a:ext uri="{FF2B5EF4-FFF2-40B4-BE49-F238E27FC236}">
                <a16:creationId xmlns:a16="http://schemas.microsoft.com/office/drawing/2014/main" id="{566C036C-BB4F-5D28-C34F-D1DE49261A77}"/>
              </a:ext>
            </a:extLst>
          </p:cNvPr>
          <p:cNvGraphicFramePr>
            <a:graphicFrameLocks/>
          </p:cNvGraphicFramePr>
          <p:nvPr/>
        </p:nvGraphicFramePr>
        <p:xfrm>
          <a:off x="480547" y="3698399"/>
          <a:ext cx="4582924" cy="1374226"/>
        </p:xfrm>
        <a:graphic>
          <a:graphicData uri="http://schemas.openxmlformats.org/drawingml/2006/chart">
            <c:chart xmlns:c="http://schemas.openxmlformats.org/drawingml/2006/chart" xmlns:r="http://schemas.openxmlformats.org/officeDocument/2006/relationships" r:id="rId3"/>
          </a:graphicData>
        </a:graphic>
      </p:graphicFrame>
      <p:cxnSp>
        <p:nvCxnSpPr>
          <p:cNvPr id="2" name="Conector recto 1">
            <a:extLst>
              <a:ext uri="{FF2B5EF4-FFF2-40B4-BE49-F238E27FC236}">
                <a16:creationId xmlns:a16="http://schemas.microsoft.com/office/drawing/2014/main" id="{BC3F119F-6C45-E70C-BEA8-F5D0CC82DDF2}"/>
              </a:ext>
            </a:extLst>
          </p:cNvPr>
          <p:cNvCxnSpPr>
            <a:cxnSpLocks/>
          </p:cNvCxnSpPr>
          <p:nvPr/>
        </p:nvCxnSpPr>
        <p:spPr>
          <a:xfrm>
            <a:off x="589029" y="5280989"/>
            <a:ext cx="4163383" cy="0"/>
          </a:xfrm>
          <a:prstGeom prst="line">
            <a:avLst/>
          </a:prstGeom>
          <a:ln>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05AA84EB-B97A-1596-06CE-519B480968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0714"/>
          <a:stretch/>
        </p:blipFill>
        <p:spPr>
          <a:xfrm>
            <a:off x="5710757" y="6220486"/>
            <a:ext cx="6035518" cy="123073"/>
          </a:xfrm>
          <a:prstGeom prst="rect">
            <a:avLst/>
          </a:prstGeom>
        </p:spPr>
      </p:pic>
      <p:pic>
        <p:nvPicPr>
          <p:cNvPr id="4" name="Imagen 3">
            <a:extLst>
              <a:ext uri="{FF2B5EF4-FFF2-40B4-BE49-F238E27FC236}">
                <a16:creationId xmlns:a16="http://schemas.microsoft.com/office/drawing/2014/main" id="{F717624D-4095-E755-818B-073F2CFD0E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2049"/>
          <a:stretch/>
        </p:blipFill>
        <p:spPr>
          <a:xfrm>
            <a:off x="5710757" y="6466285"/>
            <a:ext cx="6036748" cy="123098"/>
          </a:xfrm>
          <a:prstGeom prst="rect">
            <a:avLst/>
          </a:prstGeom>
        </p:spPr>
      </p:pic>
      <p:pic>
        <p:nvPicPr>
          <p:cNvPr id="5" name="Imagen 4" descr="Mapa&#10;&#10;Descripción generada automáticamente">
            <a:extLst>
              <a:ext uri="{FF2B5EF4-FFF2-40B4-BE49-F238E27FC236}">
                <a16:creationId xmlns:a16="http://schemas.microsoft.com/office/drawing/2014/main" id="{05262BC3-9A9E-9F04-FF9B-FBCC4CD4EC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3353" y="184849"/>
            <a:ext cx="6038100" cy="5949708"/>
          </a:xfrm>
          <a:prstGeom prst="rect">
            <a:avLst/>
          </a:prstGeom>
        </p:spPr>
      </p:pic>
    </p:spTree>
    <p:extLst>
      <p:ext uri="{BB962C8B-B14F-4D97-AF65-F5344CB8AC3E}">
        <p14:creationId xmlns:p14="http://schemas.microsoft.com/office/powerpoint/2010/main" val="486424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74481" y="306746"/>
            <a:ext cx="4597399" cy="1957061"/>
          </a:xfrm>
        </p:spPr>
        <p:txBody>
          <a:bodyPr/>
          <a:lstStyle/>
          <a:p>
            <a:r>
              <a:rPr lang="fr-FR" sz="4400" dirty="0" err="1"/>
              <a:t>Profundizando</a:t>
            </a:r>
            <a:r>
              <a:rPr lang="fr-FR" sz="4400" dirty="0"/>
              <a:t> en WASH</a:t>
            </a:r>
          </a:p>
        </p:txBody>
      </p:sp>
      <p:sp>
        <p:nvSpPr>
          <p:cNvPr id="5" name="Subtitle 4">
            <a:extLst>
              <a:ext uri="{FF2B5EF4-FFF2-40B4-BE49-F238E27FC236}">
                <a16:creationId xmlns:a16="http://schemas.microsoft.com/office/drawing/2014/main" id="{8F3F905E-F84F-B9D8-18D4-DA46687569D6}"/>
              </a:ext>
            </a:extLst>
          </p:cNvPr>
          <p:cNvSpPr>
            <a:spLocks noGrp="1"/>
          </p:cNvSpPr>
          <p:nvPr>
            <p:ph type="subTitle" idx="1"/>
          </p:nvPr>
        </p:nvSpPr>
        <p:spPr>
          <a:xfrm>
            <a:off x="552450" y="5660571"/>
            <a:ext cx="4588180" cy="1348386"/>
          </a:xfrm>
        </p:spPr>
        <p:txBody>
          <a:bodyPr>
            <a:normAutofit/>
          </a:bodyPr>
          <a:lstStyle/>
          <a:p>
            <a:pPr marL="0" indent="0">
              <a:buNone/>
            </a:pPr>
            <a:r>
              <a:rPr lang="es-MX" sz="1500">
                <a:solidFill>
                  <a:schemeClr val="bg1"/>
                </a:solidFill>
              </a:rPr>
              <a:t>La mayoría de los hogares reportó usar agua y jabón para el lavado de manos </a:t>
            </a:r>
            <a:r>
              <a:rPr lang="es-MX" sz="1500">
                <a:solidFill>
                  <a:schemeClr val="bg1"/>
                </a:solidFill>
                <a:latin typeface="Leelawadee" panose="020B0502040204020203" pitchFamily="34" charset="-34"/>
                <a:cs typeface="Leelawadee" panose="020B0502040204020203" pitchFamily="34" charset="-34"/>
              </a:rPr>
              <a:t>(</a:t>
            </a:r>
            <a:r>
              <a:rPr lang="es-MX" sz="1500" b="1">
                <a:solidFill>
                  <a:schemeClr val="bg1"/>
                </a:solidFill>
                <a:latin typeface="Leelawadee" panose="020B0502040204020203" pitchFamily="34" charset="-34"/>
                <a:cs typeface="Leelawadee" panose="020B0502040204020203" pitchFamily="34" charset="-34"/>
              </a:rPr>
              <a:t>90%</a:t>
            </a:r>
            <a:r>
              <a:rPr lang="es-MX" sz="1500">
                <a:solidFill>
                  <a:schemeClr val="bg1"/>
                </a:solidFill>
                <a:latin typeface="Leelawadee" panose="020B0502040204020203" pitchFamily="34" charset="-34"/>
                <a:cs typeface="Leelawadee" panose="020B0502040204020203" pitchFamily="34" charset="-34"/>
              </a:rPr>
              <a:t>).</a:t>
            </a:r>
            <a:endParaRPr lang="es-MX" sz="1500">
              <a:solidFill>
                <a:schemeClr val="bg1"/>
              </a:solidFill>
            </a:endParaRPr>
          </a:p>
        </p:txBody>
      </p:sp>
      <p:sp>
        <p:nvSpPr>
          <p:cNvPr id="14" name="TextBox 13">
            <a:extLst>
              <a:ext uri="{FF2B5EF4-FFF2-40B4-BE49-F238E27FC236}">
                <a16:creationId xmlns:a16="http://schemas.microsoft.com/office/drawing/2014/main" id="{41881981-C9D3-4D12-B567-78DE905F1574}"/>
              </a:ext>
            </a:extLst>
          </p:cNvPr>
          <p:cNvSpPr txBox="1"/>
          <p:nvPr/>
        </p:nvSpPr>
        <p:spPr>
          <a:xfrm>
            <a:off x="5286578" y="556096"/>
            <a:ext cx="6630941" cy="584775"/>
          </a:xfrm>
          <a:prstGeom prst="rect">
            <a:avLst/>
          </a:prstGeom>
          <a:noFill/>
        </p:spPr>
        <p:txBody>
          <a:bodyPr wrap="square" lIns="91440" tIns="45720" rIns="91440" bIns="45720" anchor="t">
            <a:spAutoFit/>
          </a:bodyPr>
          <a:lstStyle/>
          <a:p>
            <a:r>
              <a:rPr lang="es-MX" sz="1600" b="1">
                <a:solidFill>
                  <a:srgbClr val="58595A"/>
                </a:solidFill>
                <a:latin typeface="Leelawadee"/>
                <a:cs typeface="Leelawadee"/>
              </a:rPr>
              <a:t>Principales tipos de instalaciones sanitarias utilizadas habitualmente por los miembros del hogar:</a:t>
            </a:r>
          </a:p>
        </p:txBody>
      </p:sp>
      <p:sp>
        <p:nvSpPr>
          <p:cNvPr id="15" name="Text Placeholder 15">
            <a:extLst>
              <a:ext uri="{FF2B5EF4-FFF2-40B4-BE49-F238E27FC236}">
                <a16:creationId xmlns:a16="http://schemas.microsoft.com/office/drawing/2014/main" id="{CACBC324-C8B5-5F11-9789-34217DD2633E}"/>
              </a:ext>
            </a:extLst>
          </p:cNvPr>
          <p:cNvSpPr txBox="1">
            <a:spLocks/>
          </p:cNvSpPr>
          <p:nvPr/>
        </p:nvSpPr>
        <p:spPr>
          <a:xfrm>
            <a:off x="5286578" y="3429000"/>
            <a:ext cx="6883651" cy="86345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58595A"/>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600"/>
              <a:t>Principales mecanismos de eliminación de basura, según los hogares:</a:t>
            </a:r>
          </a:p>
        </p:txBody>
      </p:sp>
      <p:sp>
        <p:nvSpPr>
          <p:cNvPr id="29" name="TextBox 28">
            <a:extLst>
              <a:ext uri="{FF2B5EF4-FFF2-40B4-BE49-F238E27FC236}">
                <a16:creationId xmlns:a16="http://schemas.microsoft.com/office/drawing/2014/main" id="{6D58667A-AC16-7E02-E8F2-E278F390F6ED}"/>
              </a:ext>
            </a:extLst>
          </p:cNvPr>
          <p:cNvSpPr txBox="1"/>
          <p:nvPr/>
        </p:nvSpPr>
        <p:spPr>
          <a:xfrm>
            <a:off x="533607" y="2483638"/>
            <a:ext cx="4468894" cy="584775"/>
          </a:xfrm>
          <a:prstGeom prst="rect">
            <a:avLst/>
          </a:prstGeom>
          <a:noFill/>
        </p:spPr>
        <p:txBody>
          <a:bodyPr wrap="square">
            <a:spAutoFit/>
          </a:bodyPr>
          <a:lstStyle/>
          <a:p>
            <a:r>
              <a:rPr lang="es-MX" sz="1600" b="1">
                <a:solidFill>
                  <a:srgbClr val="58595A"/>
                </a:solidFill>
                <a:latin typeface="Leelawadee" panose="020B0502040204020203" pitchFamily="34" charset="-34"/>
                <a:cs typeface="Leelawadee" panose="020B0502040204020203" pitchFamily="34" charset="-34"/>
              </a:rPr>
              <a:t>Principales fuentes de agua reportadas por los hogares:</a:t>
            </a:r>
          </a:p>
        </p:txBody>
      </p:sp>
      <p:graphicFrame>
        <p:nvGraphicFramePr>
          <p:cNvPr id="4" name="Gráfico 3">
            <a:extLst>
              <a:ext uri="{FF2B5EF4-FFF2-40B4-BE49-F238E27FC236}">
                <a16:creationId xmlns:a16="http://schemas.microsoft.com/office/drawing/2014/main" id="{ED41963C-C813-FE2C-0692-E19CADE7BF62}"/>
              </a:ext>
            </a:extLst>
          </p:cNvPr>
          <p:cNvGraphicFramePr>
            <a:graphicFrameLocks/>
          </p:cNvGraphicFramePr>
          <p:nvPr>
            <p:extLst>
              <p:ext uri="{D42A27DB-BD31-4B8C-83A1-F6EECF244321}">
                <p14:modId xmlns:p14="http://schemas.microsoft.com/office/powerpoint/2010/main" val="1116324535"/>
              </p:ext>
            </p:extLst>
          </p:nvPr>
        </p:nvGraphicFramePr>
        <p:xfrm>
          <a:off x="533607" y="3225521"/>
          <a:ext cx="4542666" cy="23472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id="{B0DC6A3D-FE7D-D9AF-BDA6-EDE13AFA13A4}"/>
              </a:ext>
            </a:extLst>
          </p:cNvPr>
          <p:cNvGraphicFramePr>
            <a:graphicFrameLocks/>
          </p:cNvGraphicFramePr>
          <p:nvPr>
            <p:extLst>
              <p:ext uri="{D42A27DB-BD31-4B8C-83A1-F6EECF244321}">
                <p14:modId xmlns:p14="http://schemas.microsoft.com/office/powerpoint/2010/main" val="3043585242"/>
              </p:ext>
            </p:extLst>
          </p:nvPr>
        </p:nvGraphicFramePr>
        <p:xfrm>
          <a:off x="5289625" y="1292936"/>
          <a:ext cx="6627894" cy="20604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10">
            <a:extLst>
              <a:ext uri="{FF2B5EF4-FFF2-40B4-BE49-F238E27FC236}">
                <a16:creationId xmlns:a16="http://schemas.microsoft.com/office/drawing/2014/main" id="{AE31A074-0EAA-D81C-4797-C562FEFAFB4B}"/>
              </a:ext>
            </a:extLst>
          </p:cNvPr>
          <p:cNvGraphicFramePr>
            <a:graphicFrameLocks/>
          </p:cNvGraphicFramePr>
          <p:nvPr>
            <p:extLst>
              <p:ext uri="{D42A27DB-BD31-4B8C-83A1-F6EECF244321}">
                <p14:modId xmlns:p14="http://schemas.microsoft.com/office/powerpoint/2010/main" val="3695003752"/>
              </p:ext>
            </p:extLst>
          </p:nvPr>
        </p:nvGraphicFramePr>
        <p:xfrm>
          <a:off x="5286578" y="4292458"/>
          <a:ext cx="6595673" cy="18557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13038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0D6C85E-D7F2-8075-194A-1995CB9C104D}"/>
              </a:ext>
            </a:extLst>
          </p:cNvPr>
          <p:cNvSpPr txBox="1">
            <a:spLocks/>
          </p:cNvSpPr>
          <p:nvPr/>
        </p:nvSpPr>
        <p:spPr>
          <a:xfrm>
            <a:off x="2019579" y="4798695"/>
            <a:ext cx="8423353" cy="140208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baseline="0">
                <a:solidFill>
                  <a:schemeClr val="bg1"/>
                </a:solidFill>
                <a:latin typeface="Franklin Gothic Demi" panose="020B0703020102020204" pitchFamily="34" charset="0"/>
                <a:ea typeface="+mj-ea"/>
                <a:cs typeface="+mj-cs"/>
              </a:defRPr>
            </a:lvl1pPr>
          </a:lstStyle>
          <a:p>
            <a:r>
              <a:rPr lang="es-MX">
                <a:solidFill>
                  <a:srgbClr val="58595A"/>
                </a:solidFill>
              </a:rPr>
              <a:t>PROTECCIÓN</a:t>
            </a:r>
          </a:p>
        </p:txBody>
      </p:sp>
      <p:grpSp>
        <p:nvGrpSpPr>
          <p:cNvPr id="3" name="Gráfico 1">
            <a:extLst>
              <a:ext uri="{FF2B5EF4-FFF2-40B4-BE49-F238E27FC236}">
                <a16:creationId xmlns:a16="http://schemas.microsoft.com/office/drawing/2014/main" id="{83025972-6D6F-9144-2C95-FDDAC810822E}"/>
              </a:ext>
            </a:extLst>
          </p:cNvPr>
          <p:cNvGrpSpPr/>
          <p:nvPr/>
        </p:nvGrpSpPr>
        <p:grpSpPr>
          <a:xfrm>
            <a:off x="5821439" y="4388880"/>
            <a:ext cx="819630" cy="819630"/>
            <a:chOff x="5821439" y="4388880"/>
            <a:chExt cx="819630" cy="819630"/>
          </a:xfrm>
          <a:solidFill>
            <a:srgbClr val="58595A"/>
          </a:solidFill>
        </p:grpSpPr>
        <p:sp>
          <p:nvSpPr>
            <p:cNvPr id="4" name="Forma libre: forma 3">
              <a:extLst>
                <a:ext uri="{FF2B5EF4-FFF2-40B4-BE49-F238E27FC236}">
                  <a16:creationId xmlns:a16="http://schemas.microsoft.com/office/drawing/2014/main" id="{A6C7C272-99C5-A5F3-DC7A-5F67FAD7D4F4}"/>
                </a:ext>
              </a:extLst>
            </p:cNvPr>
            <p:cNvSpPr/>
            <p:nvPr/>
          </p:nvSpPr>
          <p:spPr>
            <a:xfrm>
              <a:off x="5821439" y="4474258"/>
              <a:ext cx="819630" cy="734251"/>
            </a:xfrm>
            <a:custGeom>
              <a:avLst/>
              <a:gdLst>
                <a:gd name="connsiteX0" fmla="*/ 768403 w 819630"/>
                <a:gd name="connsiteY0" fmla="*/ 0 h 734251"/>
                <a:gd name="connsiteX1" fmla="*/ 717176 w 819630"/>
                <a:gd name="connsiteY1" fmla="*/ 51227 h 734251"/>
                <a:gd name="connsiteX2" fmla="*/ 717176 w 819630"/>
                <a:gd name="connsiteY2" fmla="*/ 324437 h 734251"/>
                <a:gd name="connsiteX3" fmla="*/ 635111 w 819630"/>
                <a:gd name="connsiteY3" fmla="*/ 407151 h 734251"/>
                <a:gd name="connsiteX4" fmla="*/ 612660 w 819630"/>
                <a:gd name="connsiteY4" fmla="*/ 414082 h 734251"/>
                <a:gd name="connsiteX5" fmla="*/ 607722 w 819630"/>
                <a:gd name="connsiteY5" fmla="*/ 410105 h 734251"/>
                <a:gd name="connsiteX6" fmla="*/ 607722 w 819630"/>
                <a:gd name="connsiteY6" fmla="*/ 380274 h 734251"/>
                <a:gd name="connsiteX7" fmla="*/ 676980 w 819630"/>
                <a:gd name="connsiteY7" fmla="*/ 309803 h 734251"/>
                <a:gd name="connsiteX8" fmla="*/ 676980 w 819630"/>
                <a:gd name="connsiteY8" fmla="*/ 258576 h 734251"/>
                <a:gd name="connsiteX9" fmla="*/ 627237 w 819630"/>
                <a:gd name="connsiteY9" fmla="*/ 257980 h 734251"/>
                <a:gd name="connsiteX10" fmla="*/ 626641 w 819630"/>
                <a:gd name="connsiteY10" fmla="*/ 258576 h 734251"/>
                <a:gd name="connsiteX11" fmla="*/ 492290 w 819630"/>
                <a:gd name="connsiteY11" fmla="*/ 395301 h 734251"/>
                <a:gd name="connsiteX12" fmla="*/ 461332 w 819630"/>
                <a:gd name="connsiteY12" fmla="*/ 478118 h 734251"/>
                <a:gd name="connsiteX13" fmla="*/ 461042 w 819630"/>
                <a:gd name="connsiteY13" fmla="*/ 478118 h 734251"/>
                <a:gd name="connsiteX14" fmla="*/ 461042 w 819630"/>
                <a:gd name="connsiteY14" fmla="*/ 734252 h 734251"/>
                <a:gd name="connsiteX15" fmla="*/ 614723 w 819630"/>
                <a:gd name="connsiteY15" fmla="*/ 734252 h 734251"/>
                <a:gd name="connsiteX16" fmla="*/ 614723 w 819630"/>
                <a:gd name="connsiteY16" fmla="*/ 569387 h 734251"/>
                <a:gd name="connsiteX17" fmla="*/ 643153 w 819630"/>
                <a:gd name="connsiteY17" fmla="*/ 548776 h 734251"/>
                <a:gd name="connsiteX18" fmla="*/ 804860 w 819630"/>
                <a:gd name="connsiteY18" fmla="*/ 384577 h 734251"/>
                <a:gd name="connsiteX19" fmla="*/ 819630 w 819630"/>
                <a:gd name="connsiteY19" fmla="*/ 348343 h 734251"/>
                <a:gd name="connsiteX20" fmla="*/ 819630 w 819630"/>
                <a:gd name="connsiteY20" fmla="*/ 51227 h 734251"/>
                <a:gd name="connsiteX21" fmla="*/ 768403 w 819630"/>
                <a:gd name="connsiteY21" fmla="*/ 0 h 734251"/>
                <a:gd name="connsiteX22" fmla="*/ 327340 w 819630"/>
                <a:gd name="connsiteY22" fmla="*/ 395284 h 734251"/>
                <a:gd name="connsiteX23" fmla="*/ 192989 w 819630"/>
                <a:gd name="connsiteY23" fmla="*/ 258576 h 734251"/>
                <a:gd name="connsiteX24" fmla="*/ 143246 w 819630"/>
                <a:gd name="connsiteY24" fmla="*/ 257980 h 734251"/>
                <a:gd name="connsiteX25" fmla="*/ 142650 w 819630"/>
                <a:gd name="connsiteY25" fmla="*/ 258576 h 734251"/>
                <a:gd name="connsiteX26" fmla="*/ 142650 w 819630"/>
                <a:gd name="connsiteY26" fmla="*/ 309803 h 734251"/>
                <a:gd name="connsiteX27" fmla="*/ 211909 w 819630"/>
                <a:gd name="connsiteY27" fmla="*/ 380274 h 734251"/>
                <a:gd name="connsiteX28" fmla="*/ 211909 w 819630"/>
                <a:gd name="connsiteY28" fmla="*/ 410105 h 734251"/>
                <a:gd name="connsiteX29" fmla="*/ 182933 w 819630"/>
                <a:gd name="connsiteY29" fmla="*/ 410449 h 734251"/>
                <a:gd name="connsiteX30" fmla="*/ 182590 w 819630"/>
                <a:gd name="connsiteY30" fmla="*/ 410105 h 734251"/>
                <a:gd name="connsiteX31" fmla="*/ 102454 w 819630"/>
                <a:gd name="connsiteY31" fmla="*/ 324437 h 734251"/>
                <a:gd name="connsiteX32" fmla="*/ 102454 w 819630"/>
                <a:gd name="connsiteY32" fmla="*/ 51227 h 734251"/>
                <a:gd name="connsiteX33" fmla="*/ 51227 w 819630"/>
                <a:gd name="connsiteY33" fmla="*/ 0 h 734251"/>
                <a:gd name="connsiteX34" fmla="*/ 0 w 819630"/>
                <a:gd name="connsiteY34" fmla="*/ 51227 h 734251"/>
                <a:gd name="connsiteX35" fmla="*/ 0 w 819630"/>
                <a:gd name="connsiteY35" fmla="*/ 348343 h 734251"/>
                <a:gd name="connsiteX36" fmla="*/ 14788 w 819630"/>
                <a:gd name="connsiteY36" fmla="*/ 384577 h 734251"/>
                <a:gd name="connsiteX37" fmla="*/ 176494 w 819630"/>
                <a:gd name="connsiteY37" fmla="*/ 548776 h 734251"/>
                <a:gd name="connsiteX38" fmla="*/ 204908 w 819630"/>
                <a:gd name="connsiteY38" fmla="*/ 569387 h 734251"/>
                <a:gd name="connsiteX39" fmla="*/ 204908 w 819630"/>
                <a:gd name="connsiteY39" fmla="*/ 734252 h 734251"/>
                <a:gd name="connsiteX40" fmla="*/ 358588 w 819630"/>
                <a:gd name="connsiteY40" fmla="*/ 734252 h 734251"/>
                <a:gd name="connsiteX41" fmla="*/ 358588 w 819630"/>
                <a:gd name="connsiteY41" fmla="*/ 478118 h 734251"/>
                <a:gd name="connsiteX42" fmla="*/ 358298 w 819630"/>
                <a:gd name="connsiteY42" fmla="*/ 478118 h 734251"/>
                <a:gd name="connsiteX43" fmla="*/ 327340 w 819630"/>
                <a:gd name="connsiteY43" fmla="*/ 395284 h 734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19630" h="734251">
                  <a:moveTo>
                    <a:pt x="768403" y="0"/>
                  </a:moveTo>
                  <a:cubicBezTo>
                    <a:pt x="740181" y="168"/>
                    <a:pt x="717344" y="23005"/>
                    <a:pt x="717176" y="51227"/>
                  </a:cubicBezTo>
                  <a:lnTo>
                    <a:pt x="717176" y="324437"/>
                  </a:lnTo>
                  <a:lnTo>
                    <a:pt x="635111" y="407151"/>
                  </a:lnTo>
                  <a:cubicBezTo>
                    <a:pt x="630825" y="415266"/>
                    <a:pt x="620774" y="418368"/>
                    <a:pt x="612660" y="414082"/>
                  </a:cubicBezTo>
                  <a:cubicBezTo>
                    <a:pt x="610773" y="413085"/>
                    <a:pt x="609098" y="411736"/>
                    <a:pt x="607722" y="410105"/>
                  </a:cubicBezTo>
                  <a:cubicBezTo>
                    <a:pt x="599619" y="401812"/>
                    <a:pt x="599619" y="388568"/>
                    <a:pt x="607722" y="380274"/>
                  </a:cubicBezTo>
                  <a:lnTo>
                    <a:pt x="676980" y="309803"/>
                  </a:lnTo>
                  <a:cubicBezTo>
                    <a:pt x="690880" y="295555"/>
                    <a:pt x="690880" y="272824"/>
                    <a:pt x="676980" y="258576"/>
                  </a:cubicBezTo>
                  <a:cubicBezTo>
                    <a:pt x="663409" y="244675"/>
                    <a:pt x="641139" y="244409"/>
                    <a:pt x="627237" y="257980"/>
                  </a:cubicBezTo>
                  <a:cubicBezTo>
                    <a:pt x="627036" y="258177"/>
                    <a:pt x="626838" y="258375"/>
                    <a:pt x="626641" y="258576"/>
                  </a:cubicBezTo>
                  <a:lnTo>
                    <a:pt x="492290" y="395301"/>
                  </a:lnTo>
                  <a:cubicBezTo>
                    <a:pt x="470760" y="417308"/>
                    <a:pt x="459517" y="447383"/>
                    <a:pt x="461332" y="478118"/>
                  </a:cubicBezTo>
                  <a:lnTo>
                    <a:pt x="461042" y="478118"/>
                  </a:lnTo>
                  <a:lnTo>
                    <a:pt x="461042" y="734252"/>
                  </a:lnTo>
                  <a:lnTo>
                    <a:pt x="614723" y="734252"/>
                  </a:lnTo>
                  <a:lnTo>
                    <a:pt x="614723" y="569387"/>
                  </a:lnTo>
                  <a:cubicBezTo>
                    <a:pt x="625277" y="564139"/>
                    <a:pt x="634884" y="557174"/>
                    <a:pt x="643153" y="548776"/>
                  </a:cubicBezTo>
                  <a:lnTo>
                    <a:pt x="804860" y="384577"/>
                  </a:lnTo>
                  <a:cubicBezTo>
                    <a:pt x="814342" y="374902"/>
                    <a:pt x="819645" y="361891"/>
                    <a:pt x="819630" y="348343"/>
                  </a:cubicBezTo>
                  <a:lnTo>
                    <a:pt x="819630" y="51227"/>
                  </a:lnTo>
                  <a:cubicBezTo>
                    <a:pt x="819463" y="23005"/>
                    <a:pt x="796626" y="168"/>
                    <a:pt x="768403" y="0"/>
                  </a:cubicBezTo>
                  <a:close/>
                  <a:moveTo>
                    <a:pt x="327340" y="395284"/>
                  </a:moveTo>
                  <a:lnTo>
                    <a:pt x="192989" y="258576"/>
                  </a:lnTo>
                  <a:cubicBezTo>
                    <a:pt x="179417" y="244675"/>
                    <a:pt x="157147" y="244409"/>
                    <a:pt x="143246" y="257980"/>
                  </a:cubicBezTo>
                  <a:cubicBezTo>
                    <a:pt x="143045" y="258177"/>
                    <a:pt x="142846" y="258375"/>
                    <a:pt x="142650" y="258576"/>
                  </a:cubicBezTo>
                  <a:cubicBezTo>
                    <a:pt x="128750" y="272824"/>
                    <a:pt x="128750" y="295555"/>
                    <a:pt x="142650" y="309803"/>
                  </a:cubicBezTo>
                  <a:lnTo>
                    <a:pt x="211909" y="380274"/>
                  </a:lnTo>
                  <a:cubicBezTo>
                    <a:pt x="220011" y="388568"/>
                    <a:pt x="220011" y="401812"/>
                    <a:pt x="211909" y="410105"/>
                  </a:cubicBezTo>
                  <a:cubicBezTo>
                    <a:pt x="204001" y="418201"/>
                    <a:pt x="191028" y="418355"/>
                    <a:pt x="182933" y="410449"/>
                  </a:cubicBezTo>
                  <a:cubicBezTo>
                    <a:pt x="182817" y="410336"/>
                    <a:pt x="182702" y="410221"/>
                    <a:pt x="182590" y="410105"/>
                  </a:cubicBezTo>
                  <a:lnTo>
                    <a:pt x="102454" y="324437"/>
                  </a:lnTo>
                  <a:lnTo>
                    <a:pt x="102454" y="51227"/>
                  </a:lnTo>
                  <a:cubicBezTo>
                    <a:pt x="102286" y="23005"/>
                    <a:pt x="79449" y="168"/>
                    <a:pt x="51227" y="0"/>
                  </a:cubicBezTo>
                  <a:cubicBezTo>
                    <a:pt x="23005" y="168"/>
                    <a:pt x="168" y="23005"/>
                    <a:pt x="0" y="51227"/>
                  </a:cubicBezTo>
                  <a:lnTo>
                    <a:pt x="0" y="348343"/>
                  </a:lnTo>
                  <a:cubicBezTo>
                    <a:pt x="-11" y="361892"/>
                    <a:pt x="5300" y="374904"/>
                    <a:pt x="14788" y="384577"/>
                  </a:cubicBezTo>
                  <a:lnTo>
                    <a:pt x="176494" y="548776"/>
                  </a:lnTo>
                  <a:cubicBezTo>
                    <a:pt x="184758" y="557173"/>
                    <a:pt x="194360" y="564138"/>
                    <a:pt x="204908" y="569387"/>
                  </a:cubicBezTo>
                  <a:lnTo>
                    <a:pt x="204908" y="734252"/>
                  </a:lnTo>
                  <a:lnTo>
                    <a:pt x="358588" y="734252"/>
                  </a:lnTo>
                  <a:lnTo>
                    <a:pt x="358588" y="478118"/>
                  </a:lnTo>
                  <a:lnTo>
                    <a:pt x="358298" y="478118"/>
                  </a:lnTo>
                  <a:cubicBezTo>
                    <a:pt x="360118" y="447376"/>
                    <a:pt x="348876" y="417296"/>
                    <a:pt x="327340" y="395284"/>
                  </a:cubicBezTo>
                  <a:close/>
                </a:path>
              </a:pathLst>
            </a:custGeom>
            <a:grpFill/>
            <a:ln w="17066" cap="flat">
              <a:noFill/>
              <a:prstDash val="solid"/>
              <a:miter/>
            </a:ln>
          </p:spPr>
          <p:txBody>
            <a:bodyPr rtlCol="0" anchor="ctr"/>
            <a:lstStyle/>
            <a:p>
              <a:endParaRPr lang="es-CO"/>
            </a:p>
          </p:txBody>
        </p:sp>
        <p:sp>
          <p:nvSpPr>
            <p:cNvPr id="5" name="Forma libre: forma 4">
              <a:extLst>
                <a:ext uri="{FF2B5EF4-FFF2-40B4-BE49-F238E27FC236}">
                  <a16:creationId xmlns:a16="http://schemas.microsoft.com/office/drawing/2014/main" id="{0FFC4B8D-9EEC-9D5B-27A4-D8A5213E55F9}"/>
                </a:ext>
              </a:extLst>
            </p:cNvPr>
            <p:cNvSpPr/>
            <p:nvPr/>
          </p:nvSpPr>
          <p:spPr>
            <a:xfrm>
              <a:off x="6077574" y="4388880"/>
              <a:ext cx="307361" cy="307361"/>
            </a:xfrm>
            <a:custGeom>
              <a:avLst/>
              <a:gdLst>
                <a:gd name="connsiteX0" fmla="*/ 307361 w 307361"/>
                <a:gd name="connsiteY0" fmla="*/ 153681 h 307361"/>
                <a:gd name="connsiteX1" fmla="*/ 153681 w 307361"/>
                <a:gd name="connsiteY1" fmla="*/ 307361 h 307361"/>
                <a:gd name="connsiteX2" fmla="*/ 0 w 307361"/>
                <a:gd name="connsiteY2" fmla="*/ 153681 h 307361"/>
                <a:gd name="connsiteX3" fmla="*/ 153681 w 307361"/>
                <a:gd name="connsiteY3" fmla="*/ 0 h 307361"/>
                <a:gd name="connsiteX4" fmla="*/ 307361 w 307361"/>
                <a:gd name="connsiteY4" fmla="*/ 153681 h 30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361" h="307361">
                  <a:moveTo>
                    <a:pt x="307361" y="153681"/>
                  </a:moveTo>
                  <a:cubicBezTo>
                    <a:pt x="307361" y="238556"/>
                    <a:pt x="238556" y="307361"/>
                    <a:pt x="153681" y="307361"/>
                  </a:cubicBezTo>
                  <a:cubicBezTo>
                    <a:pt x="68805" y="307361"/>
                    <a:pt x="0" y="238556"/>
                    <a:pt x="0" y="153681"/>
                  </a:cubicBezTo>
                  <a:cubicBezTo>
                    <a:pt x="0" y="68805"/>
                    <a:pt x="68805" y="0"/>
                    <a:pt x="153681" y="0"/>
                  </a:cubicBezTo>
                  <a:cubicBezTo>
                    <a:pt x="238556" y="0"/>
                    <a:pt x="307361" y="68805"/>
                    <a:pt x="307361" y="153681"/>
                  </a:cubicBezTo>
                  <a:close/>
                </a:path>
              </a:pathLst>
            </a:custGeom>
            <a:grpFill/>
            <a:ln w="17066" cap="flat">
              <a:noFill/>
              <a:prstDash val="solid"/>
              <a:miter/>
            </a:ln>
          </p:spPr>
          <p:txBody>
            <a:bodyPr rtlCol="0" anchor="ctr"/>
            <a:lstStyle/>
            <a:p>
              <a:endParaRPr lang="es-CO"/>
            </a:p>
          </p:txBody>
        </p:sp>
      </p:grpSp>
    </p:spTree>
    <p:extLst>
      <p:ext uri="{BB962C8B-B14F-4D97-AF65-F5344CB8AC3E}">
        <p14:creationId xmlns:p14="http://schemas.microsoft.com/office/powerpoint/2010/main" val="2636869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F322CE8E-3616-0CBE-E74E-91052F526773}"/>
              </a:ext>
            </a:extLst>
          </p:cNvPr>
          <p:cNvSpPr txBox="1">
            <a:spLocks/>
          </p:cNvSpPr>
          <p:nvPr/>
        </p:nvSpPr>
        <p:spPr>
          <a:xfrm>
            <a:off x="296304" y="526542"/>
            <a:ext cx="5121342" cy="11935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tx1">
                    <a:lumMod val="85000"/>
                    <a:lumOff val="15000"/>
                  </a:schemeClr>
                </a:solidFill>
                <a:latin typeface="Franklin Gothic Demi" panose="020B0703020102020204" pitchFamily="34" charset="0"/>
                <a:ea typeface="+mj-ea"/>
                <a:cs typeface="+mj-cs"/>
              </a:defRPr>
            </a:lvl1pPr>
          </a:lstStyle>
          <a:p>
            <a:r>
              <a:rPr lang="es-CO" sz="4400"/>
              <a:t>LSG de Protección</a:t>
            </a:r>
          </a:p>
        </p:txBody>
      </p:sp>
      <p:sp>
        <p:nvSpPr>
          <p:cNvPr id="7" name="Subtitle 11">
            <a:extLst>
              <a:ext uri="{FF2B5EF4-FFF2-40B4-BE49-F238E27FC236}">
                <a16:creationId xmlns:a16="http://schemas.microsoft.com/office/drawing/2014/main" id="{7460AED2-D8D1-AFFD-BC3D-F3852E0242D7}"/>
              </a:ext>
            </a:extLst>
          </p:cNvPr>
          <p:cNvSpPr txBox="1">
            <a:spLocks/>
          </p:cNvSpPr>
          <p:nvPr/>
        </p:nvSpPr>
        <p:spPr>
          <a:xfrm>
            <a:off x="1508679" y="2103841"/>
            <a:ext cx="3403044" cy="158465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500"/>
              </a:spcBef>
              <a:buFont typeface="Arial" panose="020B0604020202020204" pitchFamily="34" charset="0"/>
              <a:buChar char="•"/>
              <a:defRPr sz="1600" b="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es-MX" sz="1400">
                <a:solidFill>
                  <a:srgbClr val="58595A"/>
                </a:solidFill>
              </a:rPr>
              <a:t>De los hogares reportaron tener una necesidad no cubierta en Protección. </a:t>
            </a:r>
          </a:p>
          <a:p>
            <a:pPr marL="0" indent="0">
              <a:buNone/>
            </a:pPr>
            <a:endParaRPr lang="es-MX" sz="1400">
              <a:solidFill>
                <a:srgbClr val="58595A"/>
              </a:solidFill>
            </a:endParaRPr>
          </a:p>
          <a:p>
            <a:pPr marL="0" indent="0">
              <a:buNone/>
            </a:pPr>
            <a:endParaRPr lang="es-MX" sz="1400">
              <a:solidFill>
                <a:srgbClr val="58595A"/>
              </a:solidFill>
            </a:endParaRPr>
          </a:p>
          <a:p>
            <a:pPr marL="0" indent="0">
              <a:buNone/>
            </a:pPr>
            <a:endParaRPr lang="es-MX" sz="1400"/>
          </a:p>
          <a:p>
            <a:endParaRPr lang="es-MX" sz="1400"/>
          </a:p>
        </p:txBody>
      </p:sp>
      <p:sp>
        <p:nvSpPr>
          <p:cNvPr id="10" name="TextBox 23">
            <a:extLst>
              <a:ext uri="{FF2B5EF4-FFF2-40B4-BE49-F238E27FC236}">
                <a16:creationId xmlns:a16="http://schemas.microsoft.com/office/drawing/2014/main" id="{46217686-B78A-3AA7-CE7B-5F2243435A3D}"/>
              </a:ext>
            </a:extLst>
          </p:cNvPr>
          <p:cNvSpPr txBox="1"/>
          <p:nvPr/>
        </p:nvSpPr>
        <p:spPr>
          <a:xfrm>
            <a:off x="589029" y="2074253"/>
            <a:ext cx="919650" cy="523220"/>
          </a:xfrm>
          <a:prstGeom prst="rect">
            <a:avLst/>
          </a:prstGeom>
          <a:noFill/>
        </p:spPr>
        <p:txBody>
          <a:bodyPr wrap="square">
            <a:spAutoFit/>
          </a:bodyPr>
          <a:lstStyle/>
          <a:p>
            <a:r>
              <a:rPr lang="fr-FR" sz="2800" b="1">
                <a:solidFill>
                  <a:schemeClr val="bg1"/>
                </a:solidFill>
                <a:latin typeface="Leelawadee" panose="020B0502040204020203" pitchFamily="34" charset="-34"/>
                <a:cs typeface="Leelawadee" panose="020B0502040204020203" pitchFamily="34" charset="-34"/>
              </a:rPr>
              <a:t>14%</a:t>
            </a:r>
          </a:p>
        </p:txBody>
      </p:sp>
      <p:sp>
        <p:nvSpPr>
          <p:cNvPr id="37" name="CuadroTexto 36">
            <a:extLst>
              <a:ext uri="{FF2B5EF4-FFF2-40B4-BE49-F238E27FC236}">
                <a16:creationId xmlns:a16="http://schemas.microsoft.com/office/drawing/2014/main" id="{CC26CF28-A47C-BDFB-CC0F-6960F3733091}"/>
              </a:ext>
            </a:extLst>
          </p:cNvPr>
          <p:cNvSpPr txBox="1"/>
          <p:nvPr/>
        </p:nvSpPr>
        <p:spPr>
          <a:xfrm>
            <a:off x="536592" y="2844225"/>
            <a:ext cx="4375131" cy="584775"/>
          </a:xfrm>
          <a:prstGeom prst="rect">
            <a:avLst/>
          </a:prstGeom>
          <a:noFill/>
        </p:spPr>
        <p:txBody>
          <a:bodyPr wrap="square" rtlCol="0">
            <a:spAutoFit/>
          </a:bodyPr>
          <a:lstStyle/>
          <a:p>
            <a:pPr algn="ctr"/>
            <a:r>
              <a:rPr lang="es-MX" sz="1600" b="1">
                <a:solidFill>
                  <a:srgbClr val="58595A"/>
                </a:solidFill>
                <a:latin typeface="Franklin Gothic Book" panose="020B0503020102020204" pitchFamily="34" charset="0"/>
              </a:rPr>
              <a:t>% de hogares que reportaron una LSG en Protección por nivel de severidad</a:t>
            </a:r>
            <a:endParaRPr lang="es-CO" sz="1600" b="1">
              <a:solidFill>
                <a:srgbClr val="58595A"/>
              </a:solidFill>
              <a:latin typeface="Franklin Gothic Book" panose="020B0503020102020204" pitchFamily="34" charset="0"/>
            </a:endParaRPr>
          </a:p>
        </p:txBody>
      </p:sp>
      <p:sp>
        <p:nvSpPr>
          <p:cNvPr id="25" name="CuadroTexto 24">
            <a:extLst>
              <a:ext uri="{FF2B5EF4-FFF2-40B4-BE49-F238E27FC236}">
                <a16:creationId xmlns:a16="http://schemas.microsoft.com/office/drawing/2014/main" id="{95B35DEC-F8FE-E36F-4C98-5EDADD3BEE1D}"/>
              </a:ext>
            </a:extLst>
          </p:cNvPr>
          <p:cNvSpPr txBox="1"/>
          <p:nvPr/>
        </p:nvSpPr>
        <p:spPr>
          <a:xfrm>
            <a:off x="589029" y="5620708"/>
            <a:ext cx="838469" cy="400110"/>
          </a:xfrm>
          <a:prstGeom prst="rect">
            <a:avLst/>
          </a:prstGeom>
          <a:noFill/>
        </p:spPr>
        <p:txBody>
          <a:bodyPr wrap="square" rtlCol="0">
            <a:spAutoFit/>
          </a:bodyPr>
          <a:lstStyle/>
          <a:p>
            <a:r>
              <a:rPr lang="es-CO" sz="2000">
                <a:solidFill>
                  <a:srgbClr val="EE5859"/>
                </a:solidFill>
                <a:latin typeface="Leelawadee" panose="020B0502040204020203" pitchFamily="34" charset="-34"/>
                <a:cs typeface="Leelawadee" panose="020B0502040204020203" pitchFamily="34" charset="-34"/>
              </a:rPr>
              <a:t>35%</a:t>
            </a:r>
          </a:p>
        </p:txBody>
      </p:sp>
      <p:sp>
        <p:nvSpPr>
          <p:cNvPr id="31" name="Marcador de texto 2">
            <a:extLst>
              <a:ext uri="{FF2B5EF4-FFF2-40B4-BE49-F238E27FC236}">
                <a16:creationId xmlns:a16="http://schemas.microsoft.com/office/drawing/2014/main" id="{62F8FFEA-A884-B7DF-0F0D-C3C98D2D934B}"/>
              </a:ext>
            </a:extLst>
          </p:cNvPr>
          <p:cNvSpPr txBox="1">
            <a:spLocks/>
          </p:cNvSpPr>
          <p:nvPr/>
        </p:nvSpPr>
        <p:spPr>
          <a:xfrm>
            <a:off x="1177250" y="5618109"/>
            <a:ext cx="3734473" cy="761242"/>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Font typeface="+mj-lt"/>
              <a:buAutoNum type="arabicPeriod"/>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800100" indent="-342900" algn="l" defTabSz="914400" rtl="0" eaLnBrk="1" latinLnBrk="0" hangingPunct="1">
              <a:lnSpc>
                <a:spcPct val="90000"/>
              </a:lnSpc>
              <a:spcBef>
                <a:spcPts val="500"/>
              </a:spcBef>
              <a:buFont typeface="+mj-lt"/>
              <a:buAutoNum type="arabicPeriod"/>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2pPr>
            <a:lvl3pPr marL="1257300" indent="-342900" algn="l" defTabSz="914400" rtl="0" eaLnBrk="1" latinLnBrk="0" hangingPunct="1">
              <a:lnSpc>
                <a:spcPct val="90000"/>
              </a:lnSpc>
              <a:spcBef>
                <a:spcPts val="500"/>
              </a:spcBef>
              <a:buFont typeface="+mj-lt"/>
              <a:buAutoNum type="arabicPeriod"/>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3pPr>
            <a:lvl4pPr marL="1714500" indent="-342900" algn="l" defTabSz="914400" rtl="0" eaLnBrk="1" latinLnBrk="0" hangingPunct="1">
              <a:lnSpc>
                <a:spcPct val="90000"/>
              </a:lnSpc>
              <a:spcBef>
                <a:spcPts val="500"/>
              </a:spcBef>
              <a:buFont typeface="+mj-lt"/>
              <a:buAutoNum type="arabicPeriod"/>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4pPr>
            <a:lvl5pPr marL="2171700" indent="-342900" algn="l" defTabSz="914400" rtl="0" eaLnBrk="1" latinLnBrk="0" hangingPunct="1">
              <a:lnSpc>
                <a:spcPct val="90000"/>
              </a:lnSpc>
              <a:spcBef>
                <a:spcPts val="500"/>
              </a:spcBef>
              <a:buFont typeface="+mj-lt"/>
              <a:buAutoNum type="arabicPeriod"/>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mj-lt"/>
              <a:buNone/>
            </a:pPr>
            <a:r>
              <a:rPr lang="es-CO" sz="1400">
                <a:solidFill>
                  <a:srgbClr val="58595A"/>
                </a:solidFill>
              </a:rPr>
              <a:t>De los hogares reportaron que algún miembro sufrió discriminación en los 12 meses previos a la recolección. </a:t>
            </a:r>
          </a:p>
          <a:p>
            <a:pPr marL="542925" indent="0" algn="just">
              <a:buFont typeface="+mj-lt"/>
              <a:buNone/>
            </a:pPr>
            <a:endParaRPr lang="es-CO" sz="1400">
              <a:solidFill>
                <a:srgbClr val="58595A"/>
              </a:solidFill>
            </a:endParaRPr>
          </a:p>
          <a:p>
            <a:pPr marL="0" indent="0" algn="just">
              <a:buFont typeface="+mj-lt"/>
              <a:buNone/>
            </a:pPr>
            <a:endParaRPr lang="es-CO" sz="1400" b="1">
              <a:solidFill>
                <a:srgbClr val="58595A"/>
              </a:solidFill>
            </a:endParaRPr>
          </a:p>
        </p:txBody>
      </p:sp>
      <p:graphicFrame>
        <p:nvGraphicFramePr>
          <p:cNvPr id="36" name="Gráfico 35">
            <a:extLst>
              <a:ext uri="{FF2B5EF4-FFF2-40B4-BE49-F238E27FC236}">
                <a16:creationId xmlns:a16="http://schemas.microsoft.com/office/drawing/2014/main" id="{AB3553D2-206C-D965-0C06-433E316394D2}"/>
              </a:ext>
            </a:extLst>
          </p:cNvPr>
          <p:cNvGraphicFramePr>
            <a:graphicFrameLocks/>
          </p:cNvGraphicFramePr>
          <p:nvPr/>
        </p:nvGraphicFramePr>
        <p:xfrm>
          <a:off x="444659" y="3655675"/>
          <a:ext cx="4375130" cy="1364885"/>
        </p:xfrm>
        <a:graphic>
          <a:graphicData uri="http://schemas.openxmlformats.org/drawingml/2006/chart">
            <c:chart xmlns:c="http://schemas.openxmlformats.org/drawingml/2006/chart" xmlns:r="http://schemas.openxmlformats.org/officeDocument/2006/relationships" r:id="rId3"/>
          </a:graphicData>
        </a:graphic>
      </p:graphicFrame>
      <p:cxnSp>
        <p:nvCxnSpPr>
          <p:cNvPr id="2" name="Conector recto 1">
            <a:extLst>
              <a:ext uri="{FF2B5EF4-FFF2-40B4-BE49-F238E27FC236}">
                <a16:creationId xmlns:a16="http://schemas.microsoft.com/office/drawing/2014/main" id="{FB0173A5-AC3A-F5A2-8A6F-D2CD833FA00F}"/>
              </a:ext>
            </a:extLst>
          </p:cNvPr>
          <p:cNvCxnSpPr>
            <a:cxnSpLocks/>
          </p:cNvCxnSpPr>
          <p:nvPr/>
        </p:nvCxnSpPr>
        <p:spPr>
          <a:xfrm>
            <a:off x="656406" y="5223213"/>
            <a:ext cx="4163383" cy="0"/>
          </a:xfrm>
          <a:prstGeom prst="line">
            <a:avLst/>
          </a:prstGeom>
          <a:ln>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997C163C-E91A-C0CF-347C-732025825F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0714"/>
          <a:stretch/>
        </p:blipFill>
        <p:spPr>
          <a:xfrm>
            <a:off x="5710757" y="6220486"/>
            <a:ext cx="6035518" cy="123073"/>
          </a:xfrm>
          <a:prstGeom prst="rect">
            <a:avLst/>
          </a:prstGeom>
        </p:spPr>
      </p:pic>
      <p:pic>
        <p:nvPicPr>
          <p:cNvPr id="4" name="Imagen 3">
            <a:extLst>
              <a:ext uri="{FF2B5EF4-FFF2-40B4-BE49-F238E27FC236}">
                <a16:creationId xmlns:a16="http://schemas.microsoft.com/office/drawing/2014/main" id="{0F52B6AE-3B3A-E2FC-7347-8C24C4F4FE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2049"/>
          <a:stretch/>
        </p:blipFill>
        <p:spPr>
          <a:xfrm>
            <a:off x="5710757" y="6466285"/>
            <a:ext cx="6036748" cy="123098"/>
          </a:xfrm>
          <a:prstGeom prst="rect">
            <a:avLst/>
          </a:prstGeom>
        </p:spPr>
      </p:pic>
      <p:pic>
        <p:nvPicPr>
          <p:cNvPr id="5" name="Imagen 4" descr="Mapa&#10;&#10;Descripción generada automáticamente">
            <a:extLst>
              <a:ext uri="{FF2B5EF4-FFF2-40B4-BE49-F238E27FC236}">
                <a16:creationId xmlns:a16="http://schemas.microsoft.com/office/drawing/2014/main" id="{DEC185A7-DAB6-98DA-ACAD-FAF4C6578D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2062" y="201700"/>
            <a:ext cx="6038100" cy="5949708"/>
          </a:xfrm>
          <a:prstGeom prst="rect">
            <a:avLst/>
          </a:prstGeom>
        </p:spPr>
      </p:pic>
    </p:spTree>
    <p:extLst>
      <p:ext uri="{BB962C8B-B14F-4D97-AF65-F5344CB8AC3E}">
        <p14:creationId xmlns:p14="http://schemas.microsoft.com/office/powerpoint/2010/main" val="831685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46363" y="475219"/>
            <a:ext cx="4597399" cy="1193559"/>
          </a:xfrm>
        </p:spPr>
        <p:txBody>
          <a:bodyPr/>
          <a:lstStyle/>
          <a:p>
            <a:r>
              <a:rPr lang="fr-FR" sz="4800" dirty="0" err="1"/>
              <a:t>Profundizando</a:t>
            </a:r>
            <a:r>
              <a:rPr lang="fr-FR" sz="4800" dirty="0"/>
              <a:t> en </a:t>
            </a:r>
            <a:r>
              <a:rPr lang="fr-FR" sz="4800" dirty="0" err="1"/>
              <a:t>Protección</a:t>
            </a:r>
            <a:endParaRPr lang="fr-FR" sz="4800" dirty="0"/>
          </a:p>
        </p:txBody>
      </p:sp>
      <p:sp>
        <p:nvSpPr>
          <p:cNvPr id="14" name="Text Placeholder 15">
            <a:extLst>
              <a:ext uri="{FF2B5EF4-FFF2-40B4-BE49-F238E27FC236}">
                <a16:creationId xmlns:a16="http://schemas.microsoft.com/office/drawing/2014/main" id="{24D9CCFD-5AA6-B816-1A83-DEFD03E07F9E}"/>
              </a:ext>
            </a:extLst>
          </p:cNvPr>
          <p:cNvSpPr txBox="1">
            <a:spLocks/>
          </p:cNvSpPr>
          <p:nvPr/>
        </p:nvSpPr>
        <p:spPr>
          <a:xfrm>
            <a:off x="511733" y="1934181"/>
            <a:ext cx="4427399" cy="114624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E5859"/>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600">
                <a:solidFill>
                  <a:srgbClr val="58595A"/>
                </a:solidFill>
              </a:rPr>
              <a:t>% de hogares que reportaron haber experimentado restricciones de seguridad que limitaron su tránsito libre, en los 12 meses previos a la recolección de datos:</a:t>
            </a:r>
          </a:p>
        </p:txBody>
      </p:sp>
      <p:sp>
        <p:nvSpPr>
          <p:cNvPr id="23" name="TextBox 22">
            <a:extLst>
              <a:ext uri="{FF2B5EF4-FFF2-40B4-BE49-F238E27FC236}">
                <a16:creationId xmlns:a16="http://schemas.microsoft.com/office/drawing/2014/main" id="{F2EFCC27-B8E5-BA76-FA65-770397767EE2}"/>
              </a:ext>
            </a:extLst>
          </p:cNvPr>
          <p:cNvSpPr txBox="1"/>
          <p:nvPr/>
        </p:nvSpPr>
        <p:spPr>
          <a:xfrm>
            <a:off x="5320923" y="1126057"/>
            <a:ext cx="6524714" cy="830997"/>
          </a:xfrm>
          <a:prstGeom prst="rect">
            <a:avLst/>
          </a:prstGeom>
          <a:noFill/>
        </p:spPr>
        <p:txBody>
          <a:bodyPr wrap="square">
            <a:spAutoFit/>
          </a:bodyPr>
          <a:lstStyle/>
          <a:p>
            <a:r>
              <a:rPr lang="es-MX" sz="1600" b="1">
                <a:solidFill>
                  <a:srgbClr val="58595A"/>
                </a:solidFill>
                <a:latin typeface="Leelawadee" panose="020B0502040204020203" pitchFamily="34" charset="-34"/>
                <a:cs typeface="Leelawadee" panose="020B0502040204020203" pitchFamily="34" charset="-34"/>
              </a:rPr>
              <a:t>% de hogares que reportaron haber conocido a alguien en su comunidad que haya estado expuesto a una o más de las siguientes situaciones (las 6 más reportadas para p. de acogida):</a:t>
            </a:r>
          </a:p>
        </p:txBody>
      </p:sp>
      <p:graphicFrame>
        <p:nvGraphicFramePr>
          <p:cNvPr id="4" name="Gráfico 3">
            <a:extLst>
              <a:ext uri="{FF2B5EF4-FFF2-40B4-BE49-F238E27FC236}">
                <a16:creationId xmlns:a16="http://schemas.microsoft.com/office/drawing/2014/main" id="{ED386B8A-2756-89F5-4FEA-7591095C013B}"/>
              </a:ext>
            </a:extLst>
          </p:cNvPr>
          <p:cNvGraphicFramePr>
            <a:graphicFrameLocks/>
          </p:cNvGraphicFramePr>
          <p:nvPr>
            <p:extLst>
              <p:ext uri="{D42A27DB-BD31-4B8C-83A1-F6EECF244321}">
                <p14:modId xmlns:p14="http://schemas.microsoft.com/office/powerpoint/2010/main" val="526171560"/>
              </p:ext>
            </p:extLst>
          </p:nvPr>
        </p:nvGraphicFramePr>
        <p:xfrm>
          <a:off x="511733" y="3048506"/>
          <a:ext cx="4485611" cy="2140716"/>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721B77AF-6F75-9CB9-2766-36AA61E8432D}"/>
              </a:ext>
            </a:extLst>
          </p:cNvPr>
          <p:cNvSpPr txBox="1"/>
          <p:nvPr/>
        </p:nvSpPr>
        <p:spPr>
          <a:xfrm>
            <a:off x="624475" y="5189222"/>
            <a:ext cx="4485611" cy="1246495"/>
          </a:xfrm>
          <a:prstGeom prst="rect">
            <a:avLst/>
          </a:prstGeom>
          <a:noFill/>
        </p:spPr>
        <p:txBody>
          <a:bodyPr wrap="square">
            <a:spAutoFit/>
          </a:bodyPr>
          <a:lstStyle/>
          <a:p>
            <a:r>
              <a:rPr lang="es-MX" sz="1500">
                <a:solidFill>
                  <a:schemeClr val="bg1"/>
                </a:solidFill>
                <a:latin typeface="Leelawadee" panose="020B0502040204020203" pitchFamily="34" charset="-34"/>
                <a:cs typeface="Leelawadee" panose="020B0502040204020203" pitchFamily="34" charset="-34"/>
              </a:rPr>
              <a:t>De estos hogares que experimentaron restricciones, la primera causa más reportada fueron las medidas gubernamentales de confinamiento para limitar la propagación de COVID-19 (</a:t>
            </a:r>
            <a:r>
              <a:rPr lang="es-MX" sz="1500" b="1">
                <a:solidFill>
                  <a:schemeClr val="bg1"/>
                </a:solidFill>
                <a:latin typeface="Leelawadee" panose="020B0502040204020203" pitchFamily="34" charset="-34"/>
                <a:cs typeface="Leelawadee" panose="020B0502040204020203" pitchFamily="34" charset="-34"/>
              </a:rPr>
              <a:t>57%</a:t>
            </a:r>
            <a:r>
              <a:rPr lang="es-MX" sz="1500">
                <a:solidFill>
                  <a:schemeClr val="bg1"/>
                </a:solidFill>
                <a:latin typeface="Leelawadee" panose="020B0502040204020203" pitchFamily="34" charset="-34"/>
                <a:cs typeface="Leelawadee" panose="020B0502040204020203" pitchFamily="34" charset="-34"/>
              </a:rPr>
              <a:t>). </a:t>
            </a:r>
          </a:p>
        </p:txBody>
      </p:sp>
      <p:graphicFrame>
        <p:nvGraphicFramePr>
          <p:cNvPr id="2" name="Gráfico 1">
            <a:extLst>
              <a:ext uri="{FF2B5EF4-FFF2-40B4-BE49-F238E27FC236}">
                <a16:creationId xmlns:a16="http://schemas.microsoft.com/office/drawing/2014/main" id="{7AE8A4D5-AA9E-EF4E-E9D7-B025528F7EDD}"/>
              </a:ext>
            </a:extLst>
          </p:cNvPr>
          <p:cNvGraphicFramePr>
            <a:graphicFrameLocks/>
          </p:cNvGraphicFramePr>
          <p:nvPr>
            <p:extLst>
              <p:ext uri="{D42A27DB-BD31-4B8C-83A1-F6EECF244321}">
                <p14:modId xmlns:p14="http://schemas.microsoft.com/office/powerpoint/2010/main" val="2704477104"/>
              </p:ext>
            </p:extLst>
          </p:nvPr>
        </p:nvGraphicFramePr>
        <p:xfrm>
          <a:off x="5416062" y="2205859"/>
          <a:ext cx="6429575" cy="35840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13022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0D6C85E-D7F2-8075-194A-1995CB9C104D}"/>
              </a:ext>
            </a:extLst>
          </p:cNvPr>
          <p:cNvSpPr txBox="1">
            <a:spLocks/>
          </p:cNvSpPr>
          <p:nvPr/>
        </p:nvSpPr>
        <p:spPr>
          <a:xfrm>
            <a:off x="607010" y="4350996"/>
            <a:ext cx="11746915" cy="140208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baseline="0">
                <a:solidFill>
                  <a:schemeClr val="bg1"/>
                </a:solidFill>
                <a:latin typeface="Franklin Gothic Demi" panose="020B0703020102020204" pitchFamily="34" charset="0"/>
                <a:ea typeface="+mj-ea"/>
                <a:cs typeface="+mj-cs"/>
              </a:defRPr>
            </a:lvl1pPr>
          </a:lstStyle>
          <a:p>
            <a:r>
              <a:rPr lang="es-MX" sz="4400" dirty="0">
                <a:solidFill>
                  <a:srgbClr val="58595A"/>
                </a:solidFill>
              </a:rPr>
              <a:t>POTENCIALES VULNERABILIDADES</a:t>
            </a:r>
          </a:p>
          <a:p>
            <a:r>
              <a:rPr lang="es-MX" sz="4400" dirty="0">
                <a:solidFill>
                  <a:srgbClr val="58595A"/>
                </a:solidFill>
              </a:rPr>
              <a:t>Y BRECHAS DE CAPACIDAD</a:t>
            </a:r>
          </a:p>
        </p:txBody>
      </p:sp>
    </p:spTree>
    <p:extLst>
      <p:ext uri="{BB962C8B-B14F-4D97-AF65-F5344CB8AC3E}">
        <p14:creationId xmlns:p14="http://schemas.microsoft.com/office/powerpoint/2010/main" val="249454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76222" y="2519517"/>
            <a:ext cx="3207207" cy="1818967"/>
          </a:xfrm>
        </p:spPr>
        <p:txBody>
          <a:bodyPr/>
          <a:lstStyle/>
          <a:p>
            <a:r>
              <a:rPr lang="fr-FR" err="1"/>
              <a:t>Objetivos</a:t>
            </a:r>
            <a:r>
              <a:rPr lang="fr-FR"/>
              <a:t> de la </a:t>
            </a:r>
            <a:r>
              <a:rPr lang="fr-FR" err="1"/>
              <a:t>evaluación</a:t>
            </a:r>
            <a:endParaRPr lang="fr-FR"/>
          </a:p>
        </p:txBody>
      </p:sp>
      <p:sp>
        <p:nvSpPr>
          <p:cNvPr id="5" name="Text Placeholder 4"/>
          <p:cNvSpPr>
            <a:spLocks noGrp="1"/>
          </p:cNvSpPr>
          <p:nvPr>
            <p:ph type="body" sz="quarter" idx="10"/>
          </p:nvPr>
        </p:nvSpPr>
        <p:spPr>
          <a:xfrm>
            <a:off x="3900352" y="1698267"/>
            <a:ext cx="7899761" cy="4800504"/>
          </a:xfrm>
        </p:spPr>
        <p:txBody>
          <a:bodyPr vert="horz" lIns="91440" tIns="45720" rIns="91440" bIns="45720" rtlCol="0" anchor="t">
            <a:noAutofit/>
          </a:bodyPr>
          <a:lstStyle/>
          <a:p>
            <a:pPr marL="0" indent="0">
              <a:buNone/>
            </a:pPr>
            <a:r>
              <a:rPr lang="es-MX">
                <a:latin typeface="Leelawadee"/>
                <a:cs typeface="Leelawadee"/>
              </a:rPr>
              <a:t>Por medio de una evaluación única y coordinada la MSNA fue diseñada para apoyar a la definición estratégica humanitaria 2023, a través de tres ejes específicos: </a:t>
            </a:r>
            <a:endParaRPr lang="es-MX"/>
          </a:p>
          <a:p>
            <a:pPr marL="0" indent="0">
              <a:buNone/>
            </a:pPr>
            <a:endParaRPr lang="es-MX"/>
          </a:p>
          <a:p>
            <a:r>
              <a:rPr lang="es-MX">
                <a:latin typeface="Leelawadee"/>
                <a:cs typeface="Leelawadee"/>
              </a:rPr>
              <a:t>Proveer información detallada acerca de la magnitud y la severidad de las necesidades humanitarias en las poblaciones afectadas por la crisis causada por la violencia armada para </a:t>
            </a:r>
            <a:r>
              <a:rPr lang="es-MX" b="1">
                <a:latin typeface="Leelawadee"/>
                <a:cs typeface="Leelawadee"/>
              </a:rPr>
              <a:t>informar al Panorama de Necesidades Humanitarias 2023</a:t>
            </a:r>
            <a:r>
              <a:rPr lang="es-MX">
                <a:latin typeface="Leelawadee"/>
                <a:cs typeface="Leelawadee"/>
              </a:rPr>
              <a:t>.</a:t>
            </a:r>
          </a:p>
          <a:p>
            <a:r>
              <a:rPr lang="es-MX">
                <a:latin typeface="Leelawadee"/>
                <a:cs typeface="Leelawadee"/>
              </a:rPr>
              <a:t>Proveer información detallada acerca de la magnitud y la severidad de las necesidades humanitarias en las poblaciones afectadas por la crisis causada por la violencia armada para </a:t>
            </a:r>
            <a:r>
              <a:rPr lang="es-MX" b="1">
                <a:latin typeface="Leelawadee"/>
                <a:cs typeface="Leelawadee"/>
              </a:rPr>
              <a:t>informar al Plan de Respuesta para Refugiados y Migrantes 2023 - 2024</a:t>
            </a:r>
            <a:r>
              <a:rPr lang="es-MX">
                <a:latin typeface="Leelawadee"/>
                <a:cs typeface="Leelawadee"/>
              </a:rPr>
              <a:t>.</a:t>
            </a:r>
          </a:p>
          <a:p>
            <a:r>
              <a:rPr lang="es-MX">
                <a:latin typeface="Leelawadee"/>
                <a:cs typeface="Leelawadee"/>
              </a:rPr>
              <a:t>Aportar elementos cualitativos para la </a:t>
            </a:r>
            <a:r>
              <a:rPr lang="es-MX" b="1">
                <a:latin typeface="Leelawadee"/>
                <a:cs typeface="Leelawadee"/>
              </a:rPr>
              <a:t>triangulación y/o la interpretación </a:t>
            </a:r>
            <a:r>
              <a:rPr lang="es-MX">
                <a:latin typeface="Leelawadee"/>
                <a:cs typeface="Leelawadee"/>
              </a:rPr>
              <a:t>del análisis cuantitativo, enfocados a la situación particular de personas desplazadas internas, población de acogida, población migrante y refugiada venezolana, y población de colombianos retornados.</a:t>
            </a:r>
          </a:p>
        </p:txBody>
      </p:sp>
      <p:sp>
        <p:nvSpPr>
          <p:cNvPr id="4" name="Subtitle 3"/>
          <p:cNvSpPr>
            <a:spLocks noGrp="1"/>
          </p:cNvSpPr>
          <p:nvPr>
            <p:ph type="subTitle" idx="1"/>
          </p:nvPr>
        </p:nvSpPr>
        <p:spPr/>
        <p:txBody>
          <a:bodyPr/>
          <a:lstStyle/>
          <a:p>
            <a:r>
              <a:rPr lang="fr-FR"/>
              <a:t>Los </a:t>
            </a:r>
            <a:r>
              <a:rPr lang="fr-FR" err="1"/>
              <a:t>objetivos</a:t>
            </a:r>
            <a:r>
              <a:rPr lang="fr-FR"/>
              <a:t> de la </a:t>
            </a:r>
            <a:r>
              <a:rPr lang="fr-FR" err="1"/>
              <a:t>evaluación</a:t>
            </a:r>
            <a:r>
              <a:rPr lang="fr-FR"/>
              <a:t> </a:t>
            </a:r>
            <a:r>
              <a:rPr lang="fr-FR" err="1"/>
              <a:t>incluyeron</a:t>
            </a:r>
            <a:r>
              <a:rPr lang="fr-FR"/>
              <a:t>:</a:t>
            </a:r>
          </a:p>
        </p:txBody>
      </p:sp>
    </p:spTree>
    <p:extLst>
      <p:ext uri="{BB962C8B-B14F-4D97-AF65-F5344CB8AC3E}">
        <p14:creationId xmlns:p14="http://schemas.microsoft.com/office/powerpoint/2010/main" val="2921809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adroTexto 22">
            <a:extLst>
              <a:ext uri="{FF2B5EF4-FFF2-40B4-BE49-F238E27FC236}">
                <a16:creationId xmlns:a16="http://schemas.microsoft.com/office/drawing/2014/main" id="{C6890AE3-3CE7-DF4C-8932-B6CB6B52992C}"/>
              </a:ext>
            </a:extLst>
          </p:cNvPr>
          <p:cNvSpPr txBox="1"/>
          <p:nvPr/>
        </p:nvSpPr>
        <p:spPr>
          <a:xfrm>
            <a:off x="3908532" y="5018444"/>
            <a:ext cx="4415617" cy="292388"/>
          </a:xfrm>
          <a:prstGeom prst="rect">
            <a:avLst/>
          </a:prstGeom>
          <a:noFill/>
        </p:spPr>
        <p:txBody>
          <a:bodyPr wrap="square" rtlCol="0">
            <a:spAutoFit/>
          </a:bodyPr>
          <a:lstStyle/>
          <a:p>
            <a:r>
              <a:rPr lang="es-MX" sz="1300" dirty="0">
                <a:solidFill>
                  <a:srgbClr val="58595A"/>
                </a:solidFill>
                <a:latin typeface="Leelawadee" panose="020B0502040204020203" pitchFamily="34" charset="-34"/>
                <a:cs typeface="Leelawadee" panose="020B0502040204020203" pitchFamily="34" charset="-34"/>
              </a:rPr>
              <a:t>Autoidentificado negro, afro, palenquero, raizal (</a:t>
            </a:r>
            <a:r>
              <a:rPr lang="es-MX" sz="1300" b="1" dirty="0">
                <a:solidFill>
                  <a:srgbClr val="58595A"/>
                </a:solidFill>
                <a:latin typeface="Leelawadee" panose="020B0502040204020203" pitchFamily="34" charset="-34"/>
                <a:cs typeface="Leelawadee" panose="020B0502040204020203" pitchFamily="34" charset="-34"/>
              </a:rPr>
              <a:t>2%</a:t>
            </a:r>
            <a:r>
              <a:rPr lang="es-MX" sz="1300" dirty="0">
                <a:solidFill>
                  <a:srgbClr val="58595A"/>
                </a:solidFill>
                <a:latin typeface="Leelawadee" panose="020B0502040204020203" pitchFamily="34" charset="-34"/>
                <a:cs typeface="Leelawadee" panose="020B0502040204020203" pitchFamily="34" charset="-34"/>
              </a:rPr>
              <a:t>) </a:t>
            </a:r>
          </a:p>
        </p:txBody>
      </p:sp>
      <p:sp>
        <p:nvSpPr>
          <p:cNvPr id="24" name="CuadroTexto 23">
            <a:extLst>
              <a:ext uri="{FF2B5EF4-FFF2-40B4-BE49-F238E27FC236}">
                <a16:creationId xmlns:a16="http://schemas.microsoft.com/office/drawing/2014/main" id="{230FD729-B147-6CF5-2EC6-A409299DC3C7}"/>
              </a:ext>
            </a:extLst>
          </p:cNvPr>
          <p:cNvSpPr txBox="1"/>
          <p:nvPr/>
        </p:nvSpPr>
        <p:spPr>
          <a:xfrm>
            <a:off x="3730484" y="513040"/>
            <a:ext cx="4108620" cy="584775"/>
          </a:xfrm>
          <a:prstGeom prst="rect">
            <a:avLst/>
          </a:prstGeom>
          <a:noFill/>
        </p:spPr>
        <p:txBody>
          <a:bodyPr wrap="square">
            <a:spAutoFit/>
          </a:bodyPr>
          <a:lstStyle/>
          <a:p>
            <a:pPr algn="ctr"/>
            <a:r>
              <a:rPr lang="es-MX" sz="1600" b="1" dirty="0">
                <a:solidFill>
                  <a:srgbClr val="58595A"/>
                </a:solidFill>
                <a:latin typeface="Franklin Gothic Book" panose="020B0503020102020204" pitchFamily="34" charset="0"/>
              </a:rPr>
              <a:t>% de hogares de con alguna potencial vulnerabilidad *</a:t>
            </a:r>
          </a:p>
        </p:txBody>
      </p:sp>
      <p:cxnSp>
        <p:nvCxnSpPr>
          <p:cNvPr id="25" name="Conector recto 24">
            <a:extLst>
              <a:ext uri="{FF2B5EF4-FFF2-40B4-BE49-F238E27FC236}">
                <a16:creationId xmlns:a16="http://schemas.microsoft.com/office/drawing/2014/main" id="{33995775-1F06-EC56-3784-6DE3E3FD2ADD}"/>
              </a:ext>
            </a:extLst>
          </p:cNvPr>
          <p:cNvCxnSpPr>
            <a:cxnSpLocks/>
          </p:cNvCxnSpPr>
          <p:nvPr/>
        </p:nvCxnSpPr>
        <p:spPr>
          <a:xfrm>
            <a:off x="8009800" y="720042"/>
            <a:ext cx="11619" cy="520054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598969AE-9302-69E1-F8AB-046E0D5F500E}"/>
              </a:ext>
            </a:extLst>
          </p:cNvPr>
          <p:cNvSpPr txBox="1"/>
          <p:nvPr/>
        </p:nvSpPr>
        <p:spPr>
          <a:xfrm>
            <a:off x="8006346" y="513040"/>
            <a:ext cx="4330231" cy="584775"/>
          </a:xfrm>
          <a:prstGeom prst="rect">
            <a:avLst/>
          </a:prstGeom>
          <a:noFill/>
        </p:spPr>
        <p:txBody>
          <a:bodyPr wrap="square">
            <a:spAutoFit/>
          </a:bodyPr>
          <a:lstStyle/>
          <a:p>
            <a:pPr algn="ctr"/>
            <a:r>
              <a:rPr lang="es-MX" sz="1600" b="1" dirty="0">
                <a:solidFill>
                  <a:srgbClr val="58595A"/>
                </a:solidFill>
                <a:latin typeface="Franklin Gothic Book" panose="020B0503020102020204" pitchFamily="34" charset="0"/>
              </a:rPr>
              <a:t>% de hogares que reportan al menos una necesidad no cubierta, por tipo de PV</a:t>
            </a:r>
            <a:endParaRPr lang="es-CO" sz="1600" b="1" dirty="0">
              <a:solidFill>
                <a:srgbClr val="58595A"/>
              </a:solidFill>
              <a:latin typeface="Franklin Gothic Book" panose="020B0503020102020204" pitchFamily="34" charset="0"/>
            </a:endParaRPr>
          </a:p>
        </p:txBody>
      </p:sp>
      <p:sp>
        <p:nvSpPr>
          <p:cNvPr id="27" name="CuadroTexto 26">
            <a:extLst>
              <a:ext uri="{FF2B5EF4-FFF2-40B4-BE49-F238E27FC236}">
                <a16:creationId xmlns:a16="http://schemas.microsoft.com/office/drawing/2014/main" id="{2607C39B-8662-25EC-5B8C-F4A98063A37F}"/>
              </a:ext>
            </a:extLst>
          </p:cNvPr>
          <p:cNvSpPr txBox="1"/>
          <p:nvPr/>
        </p:nvSpPr>
        <p:spPr>
          <a:xfrm>
            <a:off x="3682873" y="3195378"/>
            <a:ext cx="4254820" cy="292388"/>
          </a:xfrm>
          <a:prstGeom prst="rect">
            <a:avLst/>
          </a:prstGeom>
          <a:noFill/>
        </p:spPr>
        <p:txBody>
          <a:bodyPr wrap="square" rtlCol="0">
            <a:spAutoFit/>
          </a:bodyPr>
          <a:lstStyle/>
          <a:p>
            <a:r>
              <a:rPr lang="es-MX" sz="1300" dirty="0">
                <a:solidFill>
                  <a:srgbClr val="58595A"/>
                </a:solidFill>
                <a:latin typeface="Leelawadee" panose="020B0502040204020203" pitchFamily="34" charset="-34"/>
                <a:cs typeface="Leelawadee" panose="020B0502040204020203" pitchFamily="34" charset="-34"/>
              </a:rPr>
              <a:t>Que se autoidentifica como miembro de una etnia (</a:t>
            </a:r>
            <a:r>
              <a:rPr lang="es-MX" sz="1300" b="1" dirty="0">
                <a:solidFill>
                  <a:srgbClr val="58595A"/>
                </a:solidFill>
                <a:latin typeface="Leelawadee" panose="020B0502040204020203" pitchFamily="34" charset="-34"/>
                <a:cs typeface="Leelawadee" panose="020B0502040204020203" pitchFamily="34" charset="-34"/>
              </a:rPr>
              <a:t>8%</a:t>
            </a:r>
            <a:r>
              <a:rPr lang="es-MX" sz="1300" dirty="0">
                <a:solidFill>
                  <a:srgbClr val="58595A"/>
                </a:solidFill>
                <a:latin typeface="Leelawadee" panose="020B0502040204020203" pitchFamily="34" charset="-34"/>
                <a:cs typeface="Leelawadee" panose="020B0502040204020203" pitchFamily="34" charset="-34"/>
              </a:rPr>
              <a:t>)</a:t>
            </a:r>
          </a:p>
        </p:txBody>
      </p:sp>
      <p:sp>
        <p:nvSpPr>
          <p:cNvPr id="28" name="CuadroTexto 27">
            <a:extLst>
              <a:ext uri="{FF2B5EF4-FFF2-40B4-BE49-F238E27FC236}">
                <a16:creationId xmlns:a16="http://schemas.microsoft.com/office/drawing/2014/main" id="{1A3853DB-8845-68E9-11ED-2923AA366D96}"/>
              </a:ext>
            </a:extLst>
          </p:cNvPr>
          <p:cNvSpPr txBox="1"/>
          <p:nvPr/>
        </p:nvSpPr>
        <p:spPr>
          <a:xfrm>
            <a:off x="3693790" y="2276028"/>
            <a:ext cx="4232986" cy="292388"/>
          </a:xfrm>
          <a:prstGeom prst="rect">
            <a:avLst/>
          </a:prstGeom>
          <a:noFill/>
        </p:spPr>
        <p:txBody>
          <a:bodyPr wrap="square" rtlCol="0">
            <a:spAutoFit/>
          </a:bodyPr>
          <a:lstStyle/>
          <a:p>
            <a:r>
              <a:rPr lang="es-MX" sz="1300" dirty="0">
                <a:solidFill>
                  <a:srgbClr val="58595A"/>
                </a:solidFill>
                <a:latin typeface="Leelawadee" panose="020B0502040204020203" pitchFamily="34" charset="-34"/>
                <a:cs typeface="Leelawadee" panose="020B0502040204020203" pitchFamily="34" charset="-34"/>
              </a:rPr>
              <a:t>Que tiene al menos un miembro entre 0 y 5 años (</a:t>
            </a:r>
            <a:r>
              <a:rPr lang="es-MX" sz="1300" b="1" dirty="0">
                <a:solidFill>
                  <a:srgbClr val="58595A"/>
                </a:solidFill>
                <a:latin typeface="Leelawadee" panose="020B0502040204020203" pitchFamily="34" charset="-34"/>
                <a:cs typeface="Leelawadee" panose="020B0502040204020203" pitchFamily="34" charset="-34"/>
              </a:rPr>
              <a:t>30%</a:t>
            </a:r>
            <a:r>
              <a:rPr lang="es-MX" sz="1300" dirty="0">
                <a:solidFill>
                  <a:srgbClr val="58595A"/>
                </a:solidFill>
                <a:latin typeface="Leelawadee" panose="020B0502040204020203" pitchFamily="34" charset="-34"/>
                <a:cs typeface="Leelawadee" panose="020B0502040204020203" pitchFamily="34" charset="-34"/>
              </a:rPr>
              <a:t>)</a:t>
            </a:r>
          </a:p>
        </p:txBody>
      </p:sp>
      <p:sp>
        <p:nvSpPr>
          <p:cNvPr id="29" name="CuadroTexto 28">
            <a:extLst>
              <a:ext uri="{FF2B5EF4-FFF2-40B4-BE49-F238E27FC236}">
                <a16:creationId xmlns:a16="http://schemas.microsoft.com/office/drawing/2014/main" id="{6AFF8ECA-C4BF-BC60-22BE-C1A03C940642}"/>
              </a:ext>
            </a:extLst>
          </p:cNvPr>
          <p:cNvSpPr txBox="1"/>
          <p:nvPr/>
        </p:nvSpPr>
        <p:spPr>
          <a:xfrm>
            <a:off x="3712078" y="1828077"/>
            <a:ext cx="4211972" cy="292388"/>
          </a:xfrm>
          <a:prstGeom prst="rect">
            <a:avLst/>
          </a:prstGeom>
          <a:noFill/>
        </p:spPr>
        <p:txBody>
          <a:bodyPr wrap="square" rtlCol="0">
            <a:spAutoFit/>
          </a:bodyPr>
          <a:lstStyle/>
          <a:p>
            <a:r>
              <a:rPr lang="es-MX" sz="1300" dirty="0">
                <a:solidFill>
                  <a:srgbClr val="58595A"/>
                </a:solidFill>
                <a:latin typeface="Leelawadee" panose="020B0502040204020203" pitchFamily="34" charset="-34"/>
                <a:cs typeface="Leelawadee" panose="020B0502040204020203" pitchFamily="34" charset="-34"/>
              </a:rPr>
              <a:t>Que tiene al menos un miembro entre 6 y 7 años (</a:t>
            </a:r>
            <a:r>
              <a:rPr lang="es-MX" sz="1300" b="1" dirty="0">
                <a:solidFill>
                  <a:srgbClr val="58595A"/>
                </a:solidFill>
                <a:latin typeface="Leelawadee" panose="020B0502040204020203" pitchFamily="34" charset="-34"/>
                <a:cs typeface="Leelawadee" panose="020B0502040204020203" pitchFamily="34" charset="-34"/>
              </a:rPr>
              <a:t>47%</a:t>
            </a:r>
            <a:r>
              <a:rPr lang="es-MX" sz="1300" dirty="0">
                <a:solidFill>
                  <a:srgbClr val="58595A"/>
                </a:solidFill>
                <a:latin typeface="Leelawadee" panose="020B0502040204020203" pitchFamily="34" charset="-34"/>
                <a:cs typeface="Leelawadee" panose="020B0502040204020203" pitchFamily="34" charset="-34"/>
              </a:rPr>
              <a:t>)</a:t>
            </a:r>
          </a:p>
        </p:txBody>
      </p:sp>
      <p:sp>
        <p:nvSpPr>
          <p:cNvPr id="30" name="CuadroTexto 29">
            <a:extLst>
              <a:ext uri="{FF2B5EF4-FFF2-40B4-BE49-F238E27FC236}">
                <a16:creationId xmlns:a16="http://schemas.microsoft.com/office/drawing/2014/main" id="{C5004C8B-538F-3A87-E5E2-9492E1CEB089}"/>
              </a:ext>
            </a:extLst>
          </p:cNvPr>
          <p:cNvSpPr txBox="1"/>
          <p:nvPr/>
        </p:nvSpPr>
        <p:spPr>
          <a:xfrm>
            <a:off x="5111990" y="1367246"/>
            <a:ext cx="2811851" cy="292388"/>
          </a:xfrm>
          <a:prstGeom prst="rect">
            <a:avLst/>
          </a:prstGeom>
          <a:noFill/>
        </p:spPr>
        <p:txBody>
          <a:bodyPr wrap="square" rtlCol="0">
            <a:spAutoFit/>
          </a:bodyPr>
          <a:lstStyle/>
          <a:p>
            <a:r>
              <a:rPr lang="es-MX" sz="1300" dirty="0">
                <a:solidFill>
                  <a:srgbClr val="58595A"/>
                </a:solidFill>
                <a:latin typeface="Leelawadee" panose="020B0502040204020203" pitchFamily="34" charset="-34"/>
                <a:cs typeface="Leelawadee" panose="020B0502040204020203" pitchFamily="34" charset="-34"/>
              </a:rPr>
              <a:t>Que la jefa de hogar es mujer (</a:t>
            </a:r>
            <a:r>
              <a:rPr lang="es-MX" sz="1300" b="1" dirty="0">
                <a:solidFill>
                  <a:srgbClr val="58595A"/>
                </a:solidFill>
                <a:latin typeface="Leelawadee" panose="020B0502040204020203" pitchFamily="34" charset="-34"/>
                <a:cs typeface="Leelawadee" panose="020B0502040204020203" pitchFamily="34" charset="-34"/>
              </a:rPr>
              <a:t>60%</a:t>
            </a:r>
            <a:r>
              <a:rPr lang="es-MX" sz="1300" dirty="0">
                <a:solidFill>
                  <a:srgbClr val="58595A"/>
                </a:solidFill>
                <a:latin typeface="Leelawadee" panose="020B0502040204020203" pitchFamily="34" charset="-34"/>
                <a:cs typeface="Leelawadee" panose="020B0502040204020203" pitchFamily="34" charset="-34"/>
              </a:rPr>
              <a:t>)</a:t>
            </a:r>
          </a:p>
        </p:txBody>
      </p:sp>
      <p:pic>
        <p:nvPicPr>
          <p:cNvPr id="36" name="Imagen 35">
            <a:extLst>
              <a:ext uri="{FF2B5EF4-FFF2-40B4-BE49-F238E27FC236}">
                <a16:creationId xmlns:a16="http://schemas.microsoft.com/office/drawing/2014/main" id="{497B84D2-13CE-2EC6-DF86-13861BEB5FBD}"/>
              </a:ext>
            </a:extLst>
          </p:cNvPr>
          <p:cNvPicPr>
            <a:picLocks noChangeAspect="1"/>
          </p:cNvPicPr>
          <p:nvPr/>
        </p:nvPicPr>
        <p:blipFill>
          <a:blip r:embed="rId2"/>
          <a:stretch>
            <a:fillRect/>
          </a:stretch>
        </p:blipFill>
        <p:spPr>
          <a:xfrm>
            <a:off x="8613920" y="5578547"/>
            <a:ext cx="3033762" cy="270068"/>
          </a:xfrm>
          <a:prstGeom prst="rect">
            <a:avLst/>
          </a:prstGeom>
        </p:spPr>
      </p:pic>
      <p:sp>
        <p:nvSpPr>
          <p:cNvPr id="3" name="Título 5">
            <a:extLst>
              <a:ext uri="{FF2B5EF4-FFF2-40B4-BE49-F238E27FC236}">
                <a16:creationId xmlns:a16="http://schemas.microsoft.com/office/drawing/2014/main" id="{EAEB4617-4804-4890-2CEC-CCBB0A4401D0}"/>
              </a:ext>
            </a:extLst>
          </p:cNvPr>
          <p:cNvSpPr>
            <a:spLocks noGrp="1"/>
          </p:cNvSpPr>
          <p:nvPr>
            <p:ph type="ctrTitle"/>
          </p:nvPr>
        </p:nvSpPr>
        <p:spPr>
          <a:xfrm>
            <a:off x="336091" y="42423"/>
            <a:ext cx="3133821" cy="2108742"/>
          </a:xfrm>
        </p:spPr>
        <p:txBody>
          <a:bodyPr>
            <a:normAutofit/>
          </a:bodyPr>
          <a:lstStyle/>
          <a:p>
            <a:r>
              <a:rPr lang="es-CO" sz="2800" dirty="0">
                <a:solidFill>
                  <a:srgbClr val="58595A"/>
                </a:solidFill>
              </a:rPr>
              <a:t>Potenciales Vulnerabilidades (PV)  y Brechas de Capacidad (CG)</a:t>
            </a:r>
          </a:p>
        </p:txBody>
      </p:sp>
      <p:sp>
        <p:nvSpPr>
          <p:cNvPr id="5" name="CuadroTexto 4">
            <a:extLst>
              <a:ext uri="{FF2B5EF4-FFF2-40B4-BE49-F238E27FC236}">
                <a16:creationId xmlns:a16="http://schemas.microsoft.com/office/drawing/2014/main" id="{6F84C39D-2576-37B7-985E-93014A6ED14C}"/>
              </a:ext>
            </a:extLst>
          </p:cNvPr>
          <p:cNvSpPr txBox="1"/>
          <p:nvPr/>
        </p:nvSpPr>
        <p:spPr>
          <a:xfrm>
            <a:off x="162172" y="2145742"/>
            <a:ext cx="3265336" cy="1199776"/>
          </a:xfrm>
          <a:prstGeom prst="rect">
            <a:avLst/>
          </a:prstGeom>
          <a:noFill/>
        </p:spPr>
        <p:txBody>
          <a:bodyPr wrap="square" rtlCol="0">
            <a:spAutoFit/>
          </a:bodyPr>
          <a:lstStyle/>
          <a:p>
            <a:pPr algn="just"/>
            <a:r>
              <a:rPr lang="es-MX" sz="1400" dirty="0">
                <a:solidFill>
                  <a:srgbClr val="58595A"/>
                </a:solidFill>
                <a:effectLst/>
                <a:latin typeface="Leelawadee" panose="020B0502040204020203" pitchFamily="34" charset="-34"/>
                <a:cs typeface="Leelawadee" panose="020B0502040204020203" pitchFamily="34" charset="-34"/>
              </a:rPr>
              <a:t>Un hogar con una brecha de capacidad (CG) implica que usó estrategias de afrontamiento negativas e insostenibles para satisfacer necesidades básicas. </a:t>
            </a:r>
            <a:endParaRPr lang="es-CO" sz="1100" dirty="0">
              <a:solidFill>
                <a:srgbClr val="58595A"/>
              </a:solidFill>
              <a:latin typeface="Leelawadee" panose="020B0502040204020203" pitchFamily="34" charset="-34"/>
              <a:cs typeface="Leelawadee" panose="020B0502040204020203" pitchFamily="34" charset="-34"/>
            </a:endParaRPr>
          </a:p>
        </p:txBody>
      </p:sp>
      <p:sp>
        <p:nvSpPr>
          <p:cNvPr id="4" name="CuadroTexto 3">
            <a:extLst>
              <a:ext uri="{FF2B5EF4-FFF2-40B4-BE49-F238E27FC236}">
                <a16:creationId xmlns:a16="http://schemas.microsoft.com/office/drawing/2014/main" id="{96B00A42-8066-3EE2-D0FB-9980133ED026}"/>
              </a:ext>
            </a:extLst>
          </p:cNvPr>
          <p:cNvSpPr txBox="1"/>
          <p:nvPr/>
        </p:nvSpPr>
        <p:spPr>
          <a:xfrm>
            <a:off x="97751" y="3581789"/>
            <a:ext cx="3392544" cy="830997"/>
          </a:xfrm>
          <a:prstGeom prst="rect">
            <a:avLst/>
          </a:prstGeom>
          <a:noFill/>
        </p:spPr>
        <p:txBody>
          <a:bodyPr wrap="square" rtlCol="0">
            <a:spAutoFit/>
          </a:bodyPr>
          <a:lstStyle/>
          <a:p>
            <a:pPr algn="ctr"/>
            <a:r>
              <a:rPr lang="es-MX" sz="1600" b="1" dirty="0">
                <a:solidFill>
                  <a:srgbClr val="58595A"/>
                </a:solidFill>
                <a:latin typeface="Franklin Gothic Book" panose="020B0503020102020204" pitchFamily="34" charset="0"/>
              </a:rPr>
              <a:t>% de hogares que reportaron tener una brecha de capacidad y al menos una LSG</a:t>
            </a:r>
            <a:endParaRPr lang="es-CO" sz="1600" b="1" dirty="0">
              <a:solidFill>
                <a:srgbClr val="58595A"/>
              </a:solidFill>
              <a:latin typeface="Franklin Gothic Book" panose="020B0503020102020204" pitchFamily="34" charset="0"/>
            </a:endParaRPr>
          </a:p>
        </p:txBody>
      </p:sp>
      <p:sp>
        <p:nvSpPr>
          <p:cNvPr id="9" name="CuadroTexto 8">
            <a:extLst>
              <a:ext uri="{FF2B5EF4-FFF2-40B4-BE49-F238E27FC236}">
                <a16:creationId xmlns:a16="http://schemas.microsoft.com/office/drawing/2014/main" id="{2966D3B1-FEEE-B9F2-A2C9-C4C3F41AACDD}"/>
              </a:ext>
            </a:extLst>
          </p:cNvPr>
          <p:cNvSpPr txBox="1"/>
          <p:nvPr/>
        </p:nvSpPr>
        <p:spPr>
          <a:xfrm>
            <a:off x="5012289" y="4106912"/>
            <a:ext cx="3487918" cy="292388"/>
          </a:xfrm>
          <a:prstGeom prst="rect">
            <a:avLst/>
          </a:prstGeom>
          <a:noFill/>
        </p:spPr>
        <p:txBody>
          <a:bodyPr wrap="square" rtlCol="0">
            <a:spAutoFit/>
          </a:bodyPr>
          <a:lstStyle/>
          <a:p>
            <a:r>
              <a:rPr lang="es-MX" sz="1300" dirty="0">
                <a:solidFill>
                  <a:srgbClr val="58595A"/>
                </a:solidFill>
                <a:latin typeface="Leelawadee" panose="020B0502040204020203" pitchFamily="34" charset="-34"/>
                <a:cs typeface="Leelawadee" panose="020B0502040204020203" pitchFamily="34" charset="-34"/>
              </a:rPr>
              <a:t>Que se identifica como indígena (</a:t>
            </a:r>
            <a:r>
              <a:rPr lang="es-MX" sz="1300" b="1" dirty="0">
                <a:solidFill>
                  <a:srgbClr val="58595A"/>
                </a:solidFill>
                <a:latin typeface="Leelawadee" panose="020B0502040204020203" pitchFamily="34" charset="-34"/>
                <a:cs typeface="Leelawadee" panose="020B0502040204020203" pitchFamily="34" charset="-34"/>
              </a:rPr>
              <a:t>5%</a:t>
            </a:r>
            <a:r>
              <a:rPr lang="es-MX" sz="1300" dirty="0">
                <a:solidFill>
                  <a:srgbClr val="58595A"/>
                </a:solidFill>
                <a:latin typeface="Leelawadee" panose="020B0502040204020203" pitchFamily="34" charset="-34"/>
                <a:cs typeface="Leelawadee" panose="020B0502040204020203" pitchFamily="34" charset="-34"/>
              </a:rPr>
              <a:t>)</a:t>
            </a:r>
          </a:p>
        </p:txBody>
      </p:sp>
      <p:sp>
        <p:nvSpPr>
          <p:cNvPr id="10" name="CuadroTexto 9">
            <a:extLst>
              <a:ext uri="{FF2B5EF4-FFF2-40B4-BE49-F238E27FC236}">
                <a16:creationId xmlns:a16="http://schemas.microsoft.com/office/drawing/2014/main" id="{51405272-5749-FD96-8D7B-7E362F8C6279}"/>
              </a:ext>
            </a:extLst>
          </p:cNvPr>
          <p:cNvSpPr txBox="1"/>
          <p:nvPr/>
        </p:nvSpPr>
        <p:spPr>
          <a:xfrm>
            <a:off x="4403744" y="3651145"/>
            <a:ext cx="3694281" cy="292388"/>
          </a:xfrm>
          <a:prstGeom prst="rect">
            <a:avLst/>
          </a:prstGeom>
          <a:noFill/>
        </p:spPr>
        <p:txBody>
          <a:bodyPr wrap="square" rtlCol="0">
            <a:spAutoFit/>
          </a:bodyPr>
          <a:lstStyle/>
          <a:p>
            <a:r>
              <a:rPr lang="es-MX" sz="1300" dirty="0">
                <a:solidFill>
                  <a:srgbClr val="58595A"/>
                </a:solidFill>
                <a:latin typeface="Leelawadee" panose="020B0502040204020203" pitchFamily="34" charset="-34"/>
                <a:cs typeface="Leelawadee" panose="020B0502040204020203" pitchFamily="34" charset="-34"/>
              </a:rPr>
              <a:t>Que tienen al menos una mujer gestante (</a:t>
            </a:r>
            <a:r>
              <a:rPr lang="es-MX" sz="1300" b="1" dirty="0">
                <a:solidFill>
                  <a:srgbClr val="58595A"/>
                </a:solidFill>
                <a:latin typeface="Leelawadee" panose="020B0502040204020203" pitchFamily="34" charset="-34"/>
                <a:cs typeface="Leelawadee" panose="020B0502040204020203" pitchFamily="34" charset="-34"/>
              </a:rPr>
              <a:t>5%</a:t>
            </a:r>
            <a:r>
              <a:rPr lang="es-MX" sz="1300" dirty="0">
                <a:solidFill>
                  <a:srgbClr val="58595A"/>
                </a:solidFill>
                <a:latin typeface="Leelawadee" panose="020B0502040204020203" pitchFamily="34" charset="-34"/>
                <a:cs typeface="Leelawadee" panose="020B0502040204020203" pitchFamily="34" charset="-34"/>
              </a:rPr>
              <a:t>)</a:t>
            </a:r>
          </a:p>
        </p:txBody>
      </p:sp>
      <p:sp>
        <p:nvSpPr>
          <p:cNvPr id="11" name="CuadroTexto 10">
            <a:extLst>
              <a:ext uri="{FF2B5EF4-FFF2-40B4-BE49-F238E27FC236}">
                <a16:creationId xmlns:a16="http://schemas.microsoft.com/office/drawing/2014/main" id="{204D3590-A9BE-E286-893F-AA9894A08640}"/>
              </a:ext>
            </a:extLst>
          </p:cNvPr>
          <p:cNvSpPr txBox="1"/>
          <p:nvPr/>
        </p:nvSpPr>
        <p:spPr>
          <a:xfrm>
            <a:off x="3585693" y="4562679"/>
            <a:ext cx="4338148" cy="292388"/>
          </a:xfrm>
          <a:prstGeom prst="rect">
            <a:avLst/>
          </a:prstGeom>
          <a:noFill/>
        </p:spPr>
        <p:txBody>
          <a:bodyPr wrap="square" rtlCol="0">
            <a:spAutoFit/>
          </a:bodyPr>
          <a:lstStyle/>
          <a:p>
            <a:pPr algn="r"/>
            <a:r>
              <a:rPr lang="es-MX" sz="1300" dirty="0">
                <a:solidFill>
                  <a:srgbClr val="58595A"/>
                </a:solidFill>
                <a:latin typeface="Leelawadee" panose="020B0502040204020203" pitchFamily="34" charset="-34"/>
                <a:cs typeface="Leelawadee" panose="020B0502040204020203" pitchFamily="34" charset="-34"/>
              </a:rPr>
              <a:t>Al menos un miembro de la comunidad LGTBIQ+ (</a:t>
            </a:r>
            <a:r>
              <a:rPr lang="es-MX" sz="1300" b="1" dirty="0">
                <a:solidFill>
                  <a:srgbClr val="58595A"/>
                </a:solidFill>
                <a:latin typeface="Leelawadee" panose="020B0502040204020203" pitchFamily="34" charset="-34"/>
                <a:cs typeface="Leelawadee" panose="020B0502040204020203" pitchFamily="34" charset="-34"/>
              </a:rPr>
              <a:t>3%</a:t>
            </a:r>
            <a:r>
              <a:rPr lang="es-MX" sz="1300" dirty="0">
                <a:solidFill>
                  <a:srgbClr val="58595A"/>
                </a:solidFill>
                <a:latin typeface="Leelawadee" panose="020B0502040204020203" pitchFamily="34" charset="-34"/>
                <a:cs typeface="Leelawadee" panose="020B0502040204020203" pitchFamily="34" charset="-34"/>
              </a:rPr>
              <a:t>)</a:t>
            </a:r>
          </a:p>
        </p:txBody>
      </p:sp>
      <p:sp>
        <p:nvSpPr>
          <p:cNvPr id="15" name="CuadroTexto 14">
            <a:extLst>
              <a:ext uri="{FF2B5EF4-FFF2-40B4-BE49-F238E27FC236}">
                <a16:creationId xmlns:a16="http://schemas.microsoft.com/office/drawing/2014/main" id="{3B671713-6ED0-95CC-81A1-901E6665D4FA}"/>
              </a:ext>
            </a:extLst>
          </p:cNvPr>
          <p:cNvSpPr txBox="1"/>
          <p:nvPr/>
        </p:nvSpPr>
        <p:spPr>
          <a:xfrm>
            <a:off x="3934357" y="2739611"/>
            <a:ext cx="4127393" cy="292388"/>
          </a:xfrm>
          <a:prstGeom prst="rect">
            <a:avLst/>
          </a:prstGeom>
          <a:noFill/>
        </p:spPr>
        <p:txBody>
          <a:bodyPr wrap="square" rtlCol="0">
            <a:spAutoFit/>
          </a:bodyPr>
          <a:lstStyle/>
          <a:p>
            <a:r>
              <a:rPr lang="es-MX" sz="1300" dirty="0">
                <a:solidFill>
                  <a:srgbClr val="58595A"/>
                </a:solidFill>
                <a:latin typeface="Leelawadee" panose="020B0502040204020203" pitchFamily="34" charset="-34"/>
                <a:cs typeface="Leelawadee" panose="020B0502040204020203" pitchFamily="34" charset="-34"/>
              </a:rPr>
              <a:t>Que tiene al menos una persona dependiente (</a:t>
            </a:r>
            <a:r>
              <a:rPr lang="es-MX" sz="1300" b="1" dirty="0">
                <a:solidFill>
                  <a:srgbClr val="58595A"/>
                </a:solidFill>
                <a:latin typeface="Leelawadee" panose="020B0502040204020203" pitchFamily="34" charset="-34"/>
                <a:cs typeface="Leelawadee" panose="020B0502040204020203" pitchFamily="34" charset="-34"/>
              </a:rPr>
              <a:t>11%</a:t>
            </a:r>
            <a:r>
              <a:rPr lang="es-MX" sz="1300" dirty="0">
                <a:solidFill>
                  <a:srgbClr val="58595A"/>
                </a:solidFill>
                <a:latin typeface="Leelawadee" panose="020B0502040204020203" pitchFamily="34" charset="-34"/>
                <a:cs typeface="Leelawadee" panose="020B0502040204020203" pitchFamily="34" charset="-34"/>
              </a:rPr>
              <a:t>)</a:t>
            </a:r>
          </a:p>
        </p:txBody>
      </p:sp>
      <p:graphicFrame>
        <p:nvGraphicFramePr>
          <p:cNvPr id="18" name="Gráfico 17">
            <a:extLst>
              <a:ext uri="{FF2B5EF4-FFF2-40B4-BE49-F238E27FC236}">
                <a16:creationId xmlns:a16="http://schemas.microsoft.com/office/drawing/2014/main" id="{7C6A30D6-FA47-A5F5-D3F5-EAD9F7E64147}"/>
              </a:ext>
            </a:extLst>
          </p:cNvPr>
          <p:cNvGraphicFramePr>
            <a:graphicFrameLocks/>
          </p:cNvGraphicFramePr>
          <p:nvPr/>
        </p:nvGraphicFramePr>
        <p:xfrm>
          <a:off x="7755785" y="1139607"/>
          <a:ext cx="4975282" cy="4368106"/>
        </p:xfrm>
        <a:graphic>
          <a:graphicData uri="http://schemas.openxmlformats.org/drawingml/2006/chart">
            <c:chart xmlns:c="http://schemas.openxmlformats.org/drawingml/2006/chart" xmlns:r="http://schemas.openxmlformats.org/officeDocument/2006/relationships" r:id="rId3"/>
          </a:graphicData>
        </a:graphic>
      </p:graphicFrame>
      <p:pic>
        <p:nvPicPr>
          <p:cNvPr id="12" name="Imagen 11">
            <a:extLst>
              <a:ext uri="{FF2B5EF4-FFF2-40B4-BE49-F238E27FC236}">
                <a16:creationId xmlns:a16="http://schemas.microsoft.com/office/drawing/2014/main" id="{B5440630-B8F1-03CD-CEF1-686A3D0D8DC6}"/>
              </a:ext>
            </a:extLst>
          </p:cNvPr>
          <p:cNvPicPr>
            <a:picLocks noChangeAspect="1"/>
          </p:cNvPicPr>
          <p:nvPr/>
        </p:nvPicPr>
        <p:blipFill>
          <a:blip r:embed="rId4"/>
          <a:stretch>
            <a:fillRect/>
          </a:stretch>
        </p:blipFill>
        <p:spPr>
          <a:xfrm>
            <a:off x="858444" y="4697753"/>
            <a:ext cx="1681676" cy="1427610"/>
          </a:xfrm>
          <a:prstGeom prst="rect">
            <a:avLst/>
          </a:prstGeom>
        </p:spPr>
      </p:pic>
      <p:sp>
        <p:nvSpPr>
          <p:cNvPr id="13" name="CuadroTexto 12">
            <a:extLst>
              <a:ext uri="{FF2B5EF4-FFF2-40B4-BE49-F238E27FC236}">
                <a16:creationId xmlns:a16="http://schemas.microsoft.com/office/drawing/2014/main" id="{DFB9922C-3FCA-961F-F26E-8393A8B178E5}"/>
              </a:ext>
            </a:extLst>
          </p:cNvPr>
          <p:cNvSpPr txBox="1"/>
          <p:nvPr/>
        </p:nvSpPr>
        <p:spPr>
          <a:xfrm>
            <a:off x="297834" y="5165004"/>
            <a:ext cx="946197" cy="261610"/>
          </a:xfrm>
          <a:prstGeom prst="rect">
            <a:avLst/>
          </a:prstGeom>
          <a:noFill/>
        </p:spPr>
        <p:txBody>
          <a:bodyPr wrap="square" rtlCol="0">
            <a:spAutoFit/>
          </a:bodyPr>
          <a:lstStyle/>
          <a:p>
            <a:r>
              <a:rPr lang="es-CO" sz="1100">
                <a:latin typeface="Leelawadee" panose="020B0502040204020203" pitchFamily="34" charset="-34"/>
                <a:cs typeface="Leelawadee" panose="020B0502040204020203" pitchFamily="34" charset="-34"/>
              </a:rPr>
              <a:t>LSG - 6%</a:t>
            </a:r>
          </a:p>
        </p:txBody>
      </p:sp>
      <p:sp>
        <p:nvSpPr>
          <p:cNvPr id="14" name="CuadroTexto 13">
            <a:extLst>
              <a:ext uri="{FF2B5EF4-FFF2-40B4-BE49-F238E27FC236}">
                <a16:creationId xmlns:a16="http://schemas.microsoft.com/office/drawing/2014/main" id="{101CB7C2-11B6-0454-3EBC-4A4A4721FE32}"/>
              </a:ext>
            </a:extLst>
          </p:cNvPr>
          <p:cNvSpPr txBox="1"/>
          <p:nvPr/>
        </p:nvSpPr>
        <p:spPr>
          <a:xfrm>
            <a:off x="2502390" y="5143984"/>
            <a:ext cx="817973" cy="261610"/>
          </a:xfrm>
          <a:prstGeom prst="rect">
            <a:avLst/>
          </a:prstGeom>
          <a:noFill/>
        </p:spPr>
        <p:txBody>
          <a:bodyPr wrap="square" rtlCol="0">
            <a:spAutoFit/>
          </a:bodyPr>
          <a:lstStyle/>
          <a:p>
            <a:r>
              <a:rPr lang="es-CO" sz="1100">
                <a:latin typeface="Leelawadee" panose="020B0502040204020203" pitchFamily="34" charset="-34"/>
                <a:cs typeface="Leelawadee" panose="020B0502040204020203" pitchFamily="34" charset="-34"/>
              </a:rPr>
              <a:t>CG - 24%</a:t>
            </a:r>
          </a:p>
        </p:txBody>
      </p:sp>
      <p:sp>
        <p:nvSpPr>
          <p:cNvPr id="45" name="CuadroTexto 44">
            <a:extLst>
              <a:ext uri="{FF2B5EF4-FFF2-40B4-BE49-F238E27FC236}">
                <a16:creationId xmlns:a16="http://schemas.microsoft.com/office/drawing/2014/main" id="{DC0A7829-F6C1-A0C8-95CD-95AD30ACF377}"/>
              </a:ext>
            </a:extLst>
          </p:cNvPr>
          <p:cNvSpPr txBox="1"/>
          <p:nvPr/>
        </p:nvSpPr>
        <p:spPr>
          <a:xfrm>
            <a:off x="1498699" y="5174166"/>
            <a:ext cx="749023" cy="261610"/>
          </a:xfrm>
          <a:prstGeom prst="rect">
            <a:avLst/>
          </a:prstGeom>
          <a:noFill/>
        </p:spPr>
        <p:txBody>
          <a:bodyPr wrap="square" rtlCol="0">
            <a:spAutoFit/>
          </a:bodyPr>
          <a:lstStyle/>
          <a:p>
            <a:r>
              <a:rPr lang="es-CO" sz="1100" dirty="0">
                <a:latin typeface="Leelawadee" panose="020B0502040204020203" pitchFamily="34" charset="-34"/>
                <a:cs typeface="Leelawadee" panose="020B0502040204020203" pitchFamily="34" charset="-34"/>
              </a:rPr>
              <a:t>61%</a:t>
            </a:r>
          </a:p>
        </p:txBody>
      </p:sp>
      <p:sp>
        <p:nvSpPr>
          <p:cNvPr id="47" name="CuadroTexto 46">
            <a:extLst>
              <a:ext uri="{FF2B5EF4-FFF2-40B4-BE49-F238E27FC236}">
                <a16:creationId xmlns:a16="http://schemas.microsoft.com/office/drawing/2014/main" id="{09810FCB-32AF-B303-F94A-EA8BBA5BEE9A}"/>
              </a:ext>
            </a:extLst>
          </p:cNvPr>
          <p:cNvSpPr txBox="1"/>
          <p:nvPr/>
        </p:nvSpPr>
        <p:spPr>
          <a:xfrm>
            <a:off x="3866666" y="6090467"/>
            <a:ext cx="8107655" cy="738664"/>
          </a:xfrm>
          <a:prstGeom prst="rect">
            <a:avLst/>
          </a:prstGeom>
          <a:noFill/>
        </p:spPr>
        <p:txBody>
          <a:bodyPr wrap="square">
            <a:spAutoFit/>
          </a:bodyPr>
          <a:lstStyle/>
          <a:p>
            <a:pPr algn="just"/>
            <a:r>
              <a:rPr lang="es-MX" sz="800" b="0" i="0" u="none" strike="noStrike" baseline="0" dirty="0">
                <a:solidFill>
                  <a:srgbClr val="585757"/>
                </a:solidFill>
                <a:latin typeface="Leelawadee" panose="020B0502040204020203" pitchFamily="34" charset="-34"/>
                <a:cs typeface="Leelawadee" panose="020B0502040204020203" pitchFamily="34" charset="-34"/>
              </a:rPr>
              <a:t>* </a:t>
            </a:r>
            <a:r>
              <a:rPr lang="es-MX" sz="1400" b="0" i="0" u="none" strike="noStrike" baseline="0" dirty="0">
                <a:solidFill>
                  <a:srgbClr val="585757"/>
                </a:solidFill>
                <a:latin typeface="Leelawadee" panose="020B0502040204020203" pitchFamily="34" charset="-34"/>
                <a:cs typeface="Leelawadee" panose="020B0502040204020203" pitchFamily="34" charset="-34"/>
              </a:rPr>
              <a:t>Las potenciales vulnerabilidades se refieren a procesos o condiciones subyacentes que contribuyen al nivel de afectación del hogar y que influyen en la exposición, la vulnerabilidad o la capacidad de respuesta del hogar, agraviando así, el impacto ante una crisis</a:t>
            </a:r>
            <a:endParaRPr lang="es-CO" sz="800" dirty="0">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9709021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0D6C85E-D7F2-8075-194A-1995CB9C104D}"/>
              </a:ext>
            </a:extLst>
          </p:cNvPr>
          <p:cNvSpPr txBox="1">
            <a:spLocks/>
          </p:cNvSpPr>
          <p:nvPr/>
        </p:nvSpPr>
        <p:spPr>
          <a:xfrm>
            <a:off x="2133879" y="4236720"/>
            <a:ext cx="8423353" cy="1402080"/>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baseline="0">
                <a:solidFill>
                  <a:schemeClr val="bg1"/>
                </a:solidFill>
                <a:latin typeface="Franklin Gothic Demi" panose="020B0703020102020204" pitchFamily="34" charset="0"/>
                <a:ea typeface="+mj-ea"/>
                <a:cs typeface="+mj-cs"/>
              </a:defRPr>
            </a:lvl1pPr>
          </a:lstStyle>
          <a:p>
            <a:r>
              <a:rPr lang="es-MX">
                <a:solidFill>
                  <a:srgbClr val="58595A"/>
                </a:solidFill>
              </a:rPr>
              <a:t>Resultados para la Población colombiana retornada</a:t>
            </a:r>
          </a:p>
        </p:txBody>
      </p:sp>
    </p:spTree>
    <p:extLst>
      <p:ext uri="{BB962C8B-B14F-4D97-AF65-F5344CB8AC3E}">
        <p14:creationId xmlns:p14="http://schemas.microsoft.com/office/powerpoint/2010/main" val="4253879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F322CE8E-3616-0CBE-E74E-91052F526773}"/>
              </a:ext>
            </a:extLst>
          </p:cNvPr>
          <p:cNvSpPr txBox="1">
            <a:spLocks/>
          </p:cNvSpPr>
          <p:nvPr/>
        </p:nvSpPr>
        <p:spPr>
          <a:xfrm>
            <a:off x="271407" y="705299"/>
            <a:ext cx="4431495" cy="11935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tx1">
                    <a:lumMod val="85000"/>
                    <a:lumOff val="15000"/>
                  </a:schemeClr>
                </a:solidFill>
                <a:latin typeface="Franklin Gothic Demi" panose="020B0703020102020204" pitchFamily="34" charset="0"/>
                <a:ea typeface="+mj-ea"/>
                <a:cs typeface="+mj-cs"/>
              </a:defRPr>
            </a:lvl1pPr>
          </a:lstStyle>
          <a:p>
            <a:r>
              <a:rPr lang="es-CO" sz="4400"/>
              <a:t>Características de los hogares</a:t>
            </a:r>
          </a:p>
        </p:txBody>
      </p:sp>
      <p:sp>
        <p:nvSpPr>
          <p:cNvPr id="7" name="Subtitle 11">
            <a:extLst>
              <a:ext uri="{FF2B5EF4-FFF2-40B4-BE49-F238E27FC236}">
                <a16:creationId xmlns:a16="http://schemas.microsoft.com/office/drawing/2014/main" id="{7460AED2-D8D1-AFFD-BC3D-F3852E0242D7}"/>
              </a:ext>
            </a:extLst>
          </p:cNvPr>
          <p:cNvSpPr txBox="1">
            <a:spLocks/>
          </p:cNvSpPr>
          <p:nvPr/>
        </p:nvSpPr>
        <p:spPr>
          <a:xfrm>
            <a:off x="1390742" y="2756625"/>
            <a:ext cx="3534056" cy="4101375"/>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500"/>
              </a:spcBef>
              <a:buFont typeface="Arial" panose="020B0604020202020204" pitchFamily="34" charset="0"/>
              <a:buChar char="•"/>
              <a:defRPr sz="1600" b="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es-MX" sz="1500"/>
              <a:t>Promedio de personas por hogar.</a:t>
            </a:r>
          </a:p>
          <a:p>
            <a:pPr marL="0" indent="0">
              <a:buNone/>
            </a:pPr>
            <a:endParaRPr lang="es-MX" sz="1500"/>
          </a:p>
          <a:p>
            <a:pPr marL="0" indent="0">
              <a:buNone/>
            </a:pPr>
            <a:r>
              <a:rPr lang="es-MX" sz="1500"/>
              <a:t>de los hogares tenían al menos una mujer embarazada.</a:t>
            </a:r>
          </a:p>
          <a:p>
            <a:pPr marL="0" indent="0">
              <a:buNone/>
            </a:pPr>
            <a:endParaRPr lang="es-MX" sz="1500"/>
          </a:p>
          <a:p>
            <a:pPr marL="0" indent="0">
              <a:buNone/>
            </a:pPr>
            <a:r>
              <a:rPr lang="es-MX" sz="1500"/>
              <a:t>de hogares con al menos una persona con algún nivel de  discapacidad.</a:t>
            </a:r>
          </a:p>
          <a:p>
            <a:pPr marL="0" indent="0">
              <a:buNone/>
            </a:pPr>
            <a:endParaRPr lang="es-MX" sz="1500"/>
          </a:p>
          <a:p>
            <a:pPr marL="0" indent="0">
              <a:buNone/>
            </a:pPr>
            <a:r>
              <a:rPr lang="es-MX" sz="1500"/>
              <a:t>Porcentaje de hogares con al menos un niño viviendo fuera del hogar</a:t>
            </a:r>
          </a:p>
        </p:txBody>
      </p:sp>
      <p:sp>
        <p:nvSpPr>
          <p:cNvPr id="10" name="TextBox 23">
            <a:extLst>
              <a:ext uri="{FF2B5EF4-FFF2-40B4-BE49-F238E27FC236}">
                <a16:creationId xmlns:a16="http://schemas.microsoft.com/office/drawing/2014/main" id="{46217686-B78A-3AA7-CE7B-5F2243435A3D}"/>
              </a:ext>
            </a:extLst>
          </p:cNvPr>
          <p:cNvSpPr txBox="1"/>
          <p:nvPr/>
        </p:nvSpPr>
        <p:spPr>
          <a:xfrm>
            <a:off x="721638" y="2642443"/>
            <a:ext cx="772782" cy="461665"/>
          </a:xfrm>
          <a:prstGeom prst="rect">
            <a:avLst/>
          </a:prstGeom>
          <a:noFill/>
        </p:spPr>
        <p:txBody>
          <a:bodyPr wrap="square">
            <a:spAutoFit/>
          </a:bodyPr>
          <a:lstStyle/>
          <a:p>
            <a:r>
              <a:rPr lang="fr-FR" sz="2400" b="1">
                <a:solidFill>
                  <a:schemeClr val="bg1"/>
                </a:solidFill>
                <a:latin typeface="Leelawadee" panose="020B0502040204020203" pitchFamily="34" charset="-34"/>
                <a:cs typeface="Leelawadee" panose="020B0502040204020203" pitchFamily="34" charset="-34"/>
              </a:rPr>
              <a:t>3,1</a:t>
            </a:r>
          </a:p>
        </p:txBody>
      </p:sp>
      <p:sp>
        <p:nvSpPr>
          <p:cNvPr id="11" name="TextBox 24">
            <a:extLst>
              <a:ext uri="{FF2B5EF4-FFF2-40B4-BE49-F238E27FC236}">
                <a16:creationId xmlns:a16="http://schemas.microsoft.com/office/drawing/2014/main" id="{96C829D1-B295-D293-D503-874DBC04CC62}"/>
              </a:ext>
            </a:extLst>
          </p:cNvPr>
          <p:cNvSpPr txBox="1"/>
          <p:nvPr/>
        </p:nvSpPr>
        <p:spPr>
          <a:xfrm>
            <a:off x="721638" y="3278601"/>
            <a:ext cx="919650" cy="461665"/>
          </a:xfrm>
          <a:prstGeom prst="rect">
            <a:avLst/>
          </a:prstGeom>
          <a:noFill/>
        </p:spPr>
        <p:txBody>
          <a:bodyPr wrap="square">
            <a:spAutoFit/>
          </a:bodyPr>
          <a:lstStyle/>
          <a:p>
            <a:r>
              <a:rPr lang="fr-FR" sz="2400" b="1">
                <a:solidFill>
                  <a:schemeClr val="bg1"/>
                </a:solidFill>
                <a:latin typeface="Leelawadee" panose="020B0502040204020203" pitchFamily="34" charset="-34"/>
                <a:cs typeface="Leelawadee" panose="020B0502040204020203" pitchFamily="34" charset="-34"/>
              </a:rPr>
              <a:t>2%</a:t>
            </a:r>
          </a:p>
        </p:txBody>
      </p:sp>
      <p:sp>
        <p:nvSpPr>
          <p:cNvPr id="12" name="TextBox 25">
            <a:extLst>
              <a:ext uri="{FF2B5EF4-FFF2-40B4-BE49-F238E27FC236}">
                <a16:creationId xmlns:a16="http://schemas.microsoft.com/office/drawing/2014/main" id="{0DBA76F7-B2AD-FF8F-0A93-1486978B560F}"/>
              </a:ext>
            </a:extLst>
          </p:cNvPr>
          <p:cNvSpPr txBox="1"/>
          <p:nvPr/>
        </p:nvSpPr>
        <p:spPr>
          <a:xfrm>
            <a:off x="613608" y="4031409"/>
            <a:ext cx="919650" cy="461665"/>
          </a:xfrm>
          <a:prstGeom prst="rect">
            <a:avLst/>
          </a:prstGeom>
          <a:noFill/>
        </p:spPr>
        <p:txBody>
          <a:bodyPr wrap="square">
            <a:spAutoFit/>
          </a:bodyPr>
          <a:lstStyle/>
          <a:p>
            <a:r>
              <a:rPr lang="fr-FR" sz="2400" b="1">
                <a:solidFill>
                  <a:schemeClr val="bg1"/>
                </a:solidFill>
                <a:latin typeface="Leelawadee" panose="020B0502040204020203" pitchFamily="34" charset="-34"/>
                <a:cs typeface="Leelawadee" panose="020B0502040204020203" pitchFamily="34" charset="-34"/>
              </a:rPr>
              <a:t>43%</a:t>
            </a:r>
          </a:p>
        </p:txBody>
      </p:sp>
      <p:sp>
        <p:nvSpPr>
          <p:cNvPr id="13" name="TextBox 26">
            <a:extLst>
              <a:ext uri="{FF2B5EF4-FFF2-40B4-BE49-F238E27FC236}">
                <a16:creationId xmlns:a16="http://schemas.microsoft.com/office/drawing/2014/main" id="{E00A6F9E-1FF2-4664-1FD8-6921A6B14ECE}"/>
              </a:ext>
            </a:extLst>
          </p:cNvPr>
          <p:cNvSpPr txBox="1"/>
          <p:nvPr/>
        </p:nvSpPr>
        <p:spPr>
          <a:xfrm>
            <a:off x="596365" y="4765320"/>
            <a:ext cx="919650" cy="461665"/>
          </a:xfrm>
          <a:prstGeom prst="rect">
            <a:avLst/>
          </a:prstGeom>
          <a:noFill/>
        </p:spPr>
        <p:txBody>
          <a:bodyPr wrap="square">
            <a:spAutoFit/>
          </a:bodyPr>
          <a:lstStyle/>
          <a:p>
            <a:r>
              <a:rPr lang="fr-FR" sz="2400" b="1">
                <a:solidFill>
                  <a:schemeClr val="bg1"/>
                </a:solidFill>
                <a:latin typeface="Leelawadee" panose="020B0502040204020203" pitchFamily="34" charset="-34"/>
                <a:cs typeface="Leelawadee" panose="020B0502040204020203" pitchFamily="34" charset="-34"/>
              </a:rPr>
              <a:t>10%</a:t>
            </a:r>
          </a:p>
        </p:txBody>
      </p:sp>
      <p:sp>
        <p:nvSpPr>
          <p:cNvPr id="14" name="Subtitle 11">
            <a:extLst>
              <a:ext uri="{FF2B5EF4-FFF2-40B4-BE49-F238E27FC236}">
                <a16:creationId xmlns:a16="http://schemas.microsoft.com/office/drawing/2014/main" id="{A71A7A2A-1C7D-CBD6-0941-36D45A15891E}"/>
              </a:ext>
            </a:extLst>
          </p:cNvPr>
          <p:cNvSpPr txBox="1">
            <a:spLocks/>
          </p:cNvSpPr>
          <p:nvPr/>
        </p:nvSpPr>
        <p:spPr>
          <a:xfrm>
            <a:off x="5939822" y="490039"/>
            <a:ext cx="5136372" cy="381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500"/>
              </a:spcBef>
              <a:buFont typeface="Arial" panose="020B0604020202020204" pitchFamily="34" charset="0"/>
              <a:buNone/>
              <a:defRPr sz="2000" b="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600" b="1" err="1">
                <a:solidFill>
                  <a:srgbClr val="58595A"/>
                </a:solidFill>
              </a:rPr>
              <a:t>Distribución</a:t>
            </a:r>
            <a:r>
              <a:rPr lang="fr-FR" sz="1600" b="1">
                <a:solidFill>
                  <a:srgbClr val="58595A"/>
                </a:solidFill>
              </a:rPr>
              <a:t> </a:t>
            </a:r>
            <a:r>
              <a:rPr lang="fr-FR" sz="1600" b="1" err="1">
                <a:solidFill>
                  <a:srgbClr val="58595A"/>
                </a:solidFill>
              </a:rPr>
              <a:t>etaria</a:t>
            </a:r>
            <a:r>
              <a:rPr lang="fr-FR" sz="1600" b="1">
                <a:solidFill>
                  <a:srgbClr val="58595A"/>
                </a:solidFill>
              </a:rPr>
              <a:t>:</a:t>
            </a:r>
          </a:p>
        </p:txBody>
      </p:sp>
      <p:sp>
        <p:nvSpPr>
          <p:cNvPr id="30" name="TextBox 56">
            <a:extLst>
              <a:ext uri="{FF2B5EF4-FFF2-40B4-BE49-F238E27FC236}">
                <a16:creationId xmlns:a16="http://schemas.microsoft.com/office/drawing/2014/main" id="{A9F13B74-8DC6-F244-A0A1-33F9855A595E}"/>
              </a:ext>
            </a:extLst>
          </p:cNvPr>
          <p:cNvSpPr txBox="1"/>
          <p:nvPr/>
        </p:nvSpPr>
        <p:spPr>
          <a:xfrm>
            <a:off x="8645882" y="827516"/>
            <a:ext cx="3407078" cy="2031325"/>
          </a:xfrm>
          <a:prstGeom prst="rect">
            <a:avLst/>
          </a:prstGeom>
          <a:noFill/>
        </p:spPr>
        <p:txBody>
          <a:bodyPr wrap="square">
            <a:spAutoFit/>
          </a:bodyPr>
          <a:lstStyle/>
          <a:p>
            <a:r>
              <a:rPr lang="es-MX" sz="1400">
                <a:solidFill>
                  <a:srgbClr val="58595A"/>
                </a:solidFill>
                <a:latin typeface="Leelawadee" panose="020B0502040204020203" pitchFamily="34" charset="-34"/>
                <a:cs typeface="Leelawadee" panose="020B0502040204020203" pitchFamily="34" charset="-34"/>
              </a:rPr>
              <a:t>El </a:t>
            </a:r>
            <a:r>
              <a:rPr lang="es-MX" sz="1400" b="1">
                <a:solidFill>
                  <a:srgbClr val="58595A"/>
                </a:solidFill>
                <a:latin typeface="Leelawadee" panose="020B0502040204020203" pitchFamily="34" charset="-34"/>
                <a:cs typeface="Leelawadee" panose="020B0502040204020203" pitchFamily="34" charset="-34"/>
              </a:rPr>
              <a:t>19 % de los hogares reportaron haber sido afectados en el año previo a la recolección de datos por algún desastre natural</a:t>
            </a:r>
            <a:r>
              <a:rPr lang="es-MX" sz="1400">
                <a:solidFill>
                  <a:srgbClr val="58595A"/>
                </a:solidFill>
                <a:latin typeface="Leelawadee" panose="020B0502040204020203" pitchFamily="34" charset="-34"/>
                <a:cs typeface="Leelawadee" panose="020B0502040204020203" pitchFamily="34" charset="-34"/>
              </a:rPr>
              <a:t>, los más mencionados fueron:</a:t>
            </a:r>
          </a:p>
          <a:p>
            <a:endParaRPr lang="es-MX" sz="1400">
              <a:solidFill>
                <a:srgbClr val="58595A"/>
              </a:solidFill>
              <a:latin typeface="Leelawadee" panose="020B0502040204020203" pitchFamily="34" charset="-34"/>
              <a:cs typeface="Leelawadee" panose="020B0502040204020203" pitchFamily="34" charset="-34"/>
            </a:endParaRPr>
          </a:p>
          <a:p>
            <a:pPr marL="285750" indent="-285750">
              <a:buFont typeface="Arial" panose="020B0604020202020204" pitchFamily="34" charset="0"/>
              <a:buChar char="•"/>
            </a:pPr>
            <a:r>
              <a:rPr lang="es-MX" sz="1400">
                <a:solidFill>
                  <a:srgbClr val="58595A"/>
                </a:solidFill>
                <a:latin typeface="Leelawadee" panose="020B0502040204020203" pitchFamily="34" charset="-34"/>
                <a:cs typeface="Leelawadee" panose="020B0502040204020203" pitchFamily="34" charset="-34"/>
              </a:rPr>
              <a:t>Inundaciones (57%)</a:t>
            </a:r>
          </a:p>
          <a:p>
            <a:pPr marL="285750" indent="-285750">
              <a:buFont typeface="Arial" panose="020B0604020202020204" pitchFamily="34" charset="0"/>
              <a:buChar char="•"/>
            </a:pPr>
            <a:r>
              <a:rPr lang="es-MX" sz="1400">
                <a:solidFill>
                  <a:srgbClr val="58595A"/>
                </a:solidFill>
                <a:latin typeface="Leelawadee" panose="020B0502040204020203" pitchFamily="34" charset="-34"/>
                <a:cs typeface="Leelawadee" panose="020B0502040204020203" pitchFamily="34" charset="-34"/>
              </a:rPr>
              <a:t>Huracán/tornado 28%</a:t>
            </a:r>
          </a:p>
          <a:p>
            <a:pPr marL="285750" indent="-285750">
              <a:buFont typeface="Arial" panose="020B0604020202020204" pitchFamily="34" charset="0"/>
              <a:buChar char="•"/>
            </a:pPr>
            <a:r>
              <a:rPr lang="es-MX" sz="1400">
                <a:solidFill>
                  <a:srgbClr val="58595A"/>
                </a:solidFill>
                <a:latin typeface="Leelawadee" panose="020B0502040204020203" pitchFamily="34" charset="-34"/>
                <a:cs typeface="Leelawadee" panose="020B0502040204020203" pitchFamily="34" charset="-34"/>
              </a:rPr>
              <a:t>Lluvias/vientos intensos 12%</a:t>
            </a:r>
          </a:p>
        </p:txBody>
      </p:sp>
      <p:graphicFrame>
        <p:nvGraphicFramePr>
          <p:cNvPr id="5" name="Gráfico 4">
            <a:extLst>
              <a:ext uri="{FF2B5EF4-FFF2-40B4-BE49-F238E27FC236}">
                <a16:creationId xmlns:a16="http://schemas.microsoft.com/office/drawing/2014/main" id="{BE0E266A-1D3C-B48C-2B4E-15890447314A}"/>
              </a:ext>
            </a:extLst>
          </p:cNvPr>
          <p:cNvGraphicFramePr>
            <a:graphicFrameLocks/>
          </p:cNvGraphicFramePr>
          <p:nvPr/>
        </p:nvGraphicFramePr>
        <p:xfrm>
          <a:off x="5238805" y="973427"/>
          <a:ext cx="3407077" cy="24153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Gráfico 17">
            <a:extLst>
              <a:ext uri="{FF2B5EF4-FFF2-40B4-BE49-F238E27FC236}">
                <a16:creationId xmlns:a16="http://schemas.microsoft.com/office/drawing/2014/main" id="{9E1A4619-B6E6-D22A-B321-0957170A6511}"/>
              </a:ext>
            </a:extLst>
          </p:cNvPr>
          <p:cNvGraphicFramePr>
            <a:graphicFrameLocks/>
          </p:cNvGraphicFramePr>
          <p:nvPr>
            <p:extLst>
              <p:ext uri="{D42A27DB-BD31-4B8C-83A1-F6EECF244321}">
                <p14:modId xmlns:p14="http://schemas.microsoft.com/office/powerpoint/2010/main" val="4056707364"/>
              </p:ext>
            </p:extLst>
          </p:nvPr>
        </p:nvGraphicFramePr>
        <p:xfrm>
          <a:off x="5205341" y="4236371"/>
          <a:ext cx="3474004" cy="2385649"/>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3">
            <a:extLst>
              <a:ext uri="{FF2B5EF4-FFF2-40B4-BE49-F238E27FC236}">
                <a16:creationId xmlns:a16="http://schemas.microsoft.com/office/drawing/2014/main" id="{4E47E424-56E8-6FD0-F50C-4AD33C0189A7}"/>
              </a:ext>
            </a:extLst>
          </p:cNvPr>
          <p:cNvSpPr txBox="1"/>
          <p:nvPr/>
        </p:nvSpPr>
        <p:spPr>
          <a:xfrm>
            <a:off x="5412814" y="3586008"/>
            <a:ext cx="3516284" cy="584775"/>
          </a:xfrm>
          <a:prstGeom prst="rect">
            <a:avLst/>
          </a:prstGeom>
          <a:noFill/>
        </p:spPr>
        <p:txBody>
          <a:bodyPr wrap="square">
            <a:spAutoFit/>
          </a:bodyPr>
          <a:lstStyle/>
          <a:p>
            <a:r>
              <a:rPr lang="es-MX" sz="1600" b="1">
                <a:solidFill>
                  <a:srgbClr val="58595A"/>
                </a:solidFill>
                <a:latin typeface="Leelawadee" panose="020B0502040204020203" pitchFamily="34" charset="-34"/>
                <a:cs typeface="Leelawadee" panose="020B0502040204020203" pitchFamily="34" charset="-34"/>
              </a:rPr>
              <a:t>% de hogares por rango en la escala del hambre del hogar:</a:t>
            </a:r>
          </a:p>
        </p:txBody>
      </p:sp>
      <p:sp>
        <p:nvSpPr>
          <p:cNvPr id="22" name="Text Placeholder 15">
            <a:extLst>
              <a:ext uri="{FF2B5EF4-FFF2-40B4-BE49-F238E27FC236}">
                <a16:creationId xmlns:a16="http://schemas.microsoft.com/office/drawing/2014/main" id="{1942D9BC-C743-5E5F-AB85-78F6F719AAB8}"/>
              </a:ext>
            </a:extLst>
          </p:cNvPr>
          <p:cNvSpPr txBox="1">
            <a:spLocks/>
          </p:cNvSpPr>
          <p:nvPr/>
        </p:nvSpPr>
        <p:spPr>
          <a:xfrm>
            <a:off x="8784921" y="3586008"/>
            <a:ext cx="3407079" cy="730686"/>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58595A"/>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600" dirty="0">
                <a:latin typeface="Leelawadee"/>
                <a:cs typeface="Leelawadee"/>
              </a:rPr>
              <a:t>% de hogares por rango del puntaje de consumo de alimentos:</a:t>
            </a:r>
          </a:p>
        </p:txBody>
      </p:sp>
      <p:graphicFrame>
        <p:nvGraphicFramePr>
          <p:cNvPr id="8" name="Gráfico 7">
            <a:extLst>
              <a:ext uri="{FF2B5EF4-FFF2-40B4-BE49-F238E27FC236}">
                <a16:creationId xmlns:a16="http://schemas.microsoft.com/office/drawing/2014/main" id="{02198E2B-2DFB-4B56-3FEC-3598A623CF15}"/>
              </a:ext>
            </a:extLst>
          </p:cNvPr>
          <p:cNvGraphicFramePr>
            <a:graphicFrameLocks/>
          </p:cNvGraphicFramePr>
          <p:nvPr>
            <p:extLst>
              <p:ext uri="{D42A27DB-BD31-4B8C-83A1-F6EECF244321}">
                <p14:modId xmlns:p14="http://schemas.microsoft.com/office/powerpoint/2010/main" val="331863196"/>
              </p:ext>
            </p:extLst>
          </p:nvPr>
        </p:nvGraphicFramePr>
        <p:xfrm>
          <a:off x="8830987" y="4338162"/>
          <a:ext cx="3123862" cy="21239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224636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56">
            <a:extLst>
              <a:ext uri="{FF2B5EF4-FFF2-40B4-BE49-F238E27FC236}">
                <a16:creationId xmlns:a16="http://schemas.microsoft.com/office/drawing/2014/main" id="{A9F13B74-8DC6-F244-A0A1-33F9855A595E}"/>
              </a:ext>
            </a:extLst>
          </p:cNvPr>
          <p:cNvSpPr txBox="1"/>
          <p:nvPr/>
        </p:nvSpPr>
        <p:spPr>
          <a:xfrm>
            <a:off x="5504450" y="481034"/>
            <a:ext cx="3788623" cy="584775"/>
          </a:xfrm>
          <a:prstGeom prst="rect">
            <a:avLst/>
          </a:prstGeom>
          <a:noFill/>
        </p:spPr>
        <p:txBody>
          <a:bodyPr wrap="square">
            <a:spAutoFit/>
          </a:bodyPr>
          <a:lstStyle/>
          <a:p>
            <a:r>
              <a:rPr lang="es-MX" sz="1600" b="1">
                <a:solidFill>
                  <a:srgbClr val="58595A"/>
                </a:solidFill>
                <a:latin typeface="Leelawadee" panose="020B0502040204020203" pitchFamily="34" charset="-34"/>
                <a:cs typeface="Leelawadee" panose="020B0502040204020203" pitchFamily="34" charset="-34"/>
              </a:rPr>
              <a:t>Principales acuerdos de ocupación reportados por los hogares:</a:t>
            </a:r>
          </a:p>
        </p:txBody>
      </p:sp>
      <p:sp>
        <p:nvSpPr>
          <p:cNvPr id="8" name="TextBox 28">
            <a:extLst>
              <a:ext uri="{FF2B5EF4-FFF2-40B4-BE49-F238E27FC236}">
                <a16:creationId xmlns:a16="http://schemas.microsoft.com/office/drawing/2014/main" id="{53EF84A2-D446-7589-FDFA-FC4235ADFF6E}"/>
              </a:ext>
            </a:extLst>
          </p:cNvPr>
          <p:cNvSpPr txBox="1"/>
          <p:nvPr/>
        </p:nvSpPr>
        <p:spPr>
          <a:xfrm>
            <a:off x="572803" y="2181167"/>
            <a:ext cx="4468894" cy="584775"/>
          </a:xfrm>
          <a:prstGeom prst="rect">
            <a:avLst/>
          </a:prstGeom>
          <a:noFill/>
        </p:spPr>
        <p:txBody>
          <a:bodyPr wrap="square">
            <a:spAutoFit/>
          </a:bodyPr>
          <a:lstStyle/>
          <a:p>
            <a:r>
              <a:rPr lang="es-MX" sz="1600" b="1">
                <a:solidFill>
                  <a:srgbClr val="58595A"/>
                </a:solidFill>
                <a:latin typeface="Leelawadee" panose="020B0502040204020203" pitchFamily="34" charset="-34"/>
                <a:cs typeface="Leelawadee" panose="020B0502040204020203" pitchFamily="34" charset="-34"/>
              </a:rPr>
              <a:t>Principales fuentes de ingreso reportadas por los hogares:</a:t>
            </a:r>
          </a:p>
        </p:txBody>
      </p:sp>
      <p:sp>
        <p:nvSpPr>
          <p:cNvPr id="9" name="CuadroTexto 8">
            <a:extLst>
              <a:ext uri="{FF2B5EF4-FFF2-40B4-BE49-F238E27FC236}">
                <a16:creationId xmlns:a16="http://schemas.microsoft.com/office/drawing/2014/main" id="{1DC43BA6-5D14-BE8F-4501-553D71867BE1}"/>
              </a:ext>
            </a:extLst>
          </p:cNvPr>
          <p:cNvSpPr txBox="1"/>
          <p:nvPr/>
        </p:nvSpPr>
        <p:spPr>
          <a:xfrm>
            <a:off x="572803" y="5152813"/>
            <a:ext cx="4124322" cy="1169551"/>
          </a:xfrm>
          <a:prstGeom prst="rect">
            <a:avLst/>
          </a:prstGeom>
          <a:noFill/>
        </p:spPr>
        <p:txBody>
          <a:bodyPr wrap="square" rtlCol="0">
            <a:spAutoFit/>
          </a:bodyPr>
          <a:lstStyle/>
          <a:p>
            <a:pPr algn="just"/>
            <a:r>
              <a:rPr lang="es-CO" sz="1400" dirty="0">
                <a:solidFill>
                  <a:srgbClr val="58595A"/>
                </a:solidFill>
                <a:latin typeface="Leelawadee" panose="020B0502040204020203" pitchFamily="34" charset="-34"/>
                <a:cs typeface="Leelawadee" panose="020B0502040204020203" pitchFamily="34" charset="-34"/>
              </a:rPr>
              <a:t>La compra de alimentos (</a:t>
            </a:r>
            <a:r>
              <a:rPr lang="es-CO" sz="1400" b="1" dirty="0">
                <a:solidFill>
                  <a:srgbClr val="58595A"/>
                </a:solidFill>
                <a:latin typeface="Leelawadee" panose="020B0502040204020203" pitchFamily="34" charset="-34"/>
                <a:cs typeface="Leelawadee" panose="020B0502040204020203" pitchFamily="34" charset="-34"/>
              </a:rPr>
              <a:t>60%</a:t>
            </a:r>
            <a:r>
              <a:rPr lang="es-CO" sz="1400" dirty="0">
                <a:solidFill>
                  <a:srgbClr val="58595A"/>
                </a:solidFill>
                <a:latin typeface="Leelawadee" panose="020B0502040204020203" pitchFamily="34" charset="-34"/>
                <a:cs typeface="Leelawadee" panose="020B0502040204020203" pitchFamily="34" charset="-34"/>
              </a:rPr>
              <a:t>) fue la principal razón reportada por los hogares como dificultad económica. Y la falta de empleo en el lugar donde viven (</a:t>
            </a:r>
            <a:r>
              <a:rPr lang="es-CO" sz="1400" b="1" dirty="0">
                <a:solidFill>
                  <a:srgbClr val="58595A"/>
                </a:solidFill>
                <a:latin typeface="Leelawadee" panose="020B0502040204020203" pitchFamily="34" charset="-34"/>
                <a:cs typeface="Leelawadee" panose="020B0502040204020203" pitchFamily="34" charset="-34"/>
              </a:rPr>
              <a:t>55%</a:t>
            </a:r>
            <a:r>
              <a:rPr lang="es-CO" sz="1400" dirty="0">
                <a:solidFill>
                  <a:srgbClr val="58595A"/>
                </a:solidFill>
                <a:latin typeface="Leelawadee" panose="020B0502040204020203" pitchFamily="34" charset="-34"/>
                <a:cs typeface="Leelawadee" panose="020B0502040204020203" pitchFamily="34" charset="-34"/>
              </a:rPr>
              <a:t>) la principal barrera para satisfacer las necesidades del hogar. </a:t>
            </a:r>
          </a:p>
        </p:txBody>
      </p:sp>
      <p:sp>
        <p:nvSpPr>
          <p:cNvPr id="21" name="CuadroTexto 20">
            <a:extLst>
              <a:ext uri="{FF2B5EF4-FFF2-40B4-BE49-F238E27FC236}">
                <a16:creationId xmlns:a16="http://schemas.microsoft.com/office/drawing/2014/main" id="{5553A0E2-9537-8F66-EE7A-484951D676E7}"/>
              </a:ext>
            </a:extLst>
          </p:cNvPr>
          <p:cNvSpPr txBox="1"/>
          <p:nvPr/>
        </p:nvSpPr>
        <p:spPr>
          <a:xfrm>
            <a:off x="9663781" y="535636"/>
            <a:ext cx="2137943" cy="2246769"/>
          </a:xfrm>
          <a:prstGeom prst="rect">
            <a:avLst/>
          </a:prstGeom>
          <a:noFill/>
        </p:spPr>
        <p:txBody>
          <a:bodyPr wrap="square" rtlCol="0">
            <a:spAutoFit/>
          </a:bodyPr>
          <a:lstStyle/>
          <a:p>
            <a:pPr algn="just"/>
            <a:r>
              <a:rPr lang="es-CO" sz="1400">
                <a:solidFill>
                  <a:srgbClr val="58595A"/>
                </a:solidFill>
                <a:latin typeface="Leelawadee" panose="020B0502040204020203" pitchFamily="34" charset="-34"/>
                <a:cs typeface="Leelawadee" panose="020B0502040204020203" pitchFamily="34" charset="-34"/>
              </a:rPr>
              <a:t>El principal acuerdo de ocupación fue el arriendo/ subarriendo (acuerdo verbal) (</a:t>
            </a:r>
            <a:r>
              <a:rPr lang="es-CO" sz="1400" b="1">
                <a:solidFill>
                  <a:srgbClr val="58595A"/>
                </a:solidFill>
                <a:latin typeface="Leelawadee" panose="020B0502040204020203" pitchFamily="34" charset="-34"/>
                <a:cs typeface="Leelawadee" panose="020B0502040204020203" pitchFamily="34" charset="-34"/>
              </a:rPr>
              <a:t>45%</a:t>
            </a:r>
            <a:r>
              <a:rPr lang="es-CO" sz="1400">
                <a:solidFill>
                  <a:srgbClr val="58595A"/>
                </a:solidFill>
                <a:latin typeface="Leelawadee" panose="020B0502040204020203" pitchFamily="34" charset="-34"/>
                <a:cs typeface="Leelawadee" panose="020B0502040204020203" pitchFamily="34" charset="-34"/>
              </a:rPr>
              <a:t>).</a:t>
            </a:r>
          </a:p>
          <a:p>
            <a:pPr algn="just"/>
            <a:endParaRPr lang="es-CO" sz="1400">
              <a:solidFill>
                <a:srgbClr val="58595A"/>
              </a:solidFill>
              <a:latin typeface="Leelawadee" panose="020B0502040204020203" pitchFamily="34" charset="-34"/>
              <a:cs typeface="Leelawadee" panose="020B0502040204020203" pitchFamily="34" charset="-34"/>
            </a:endParaRPr>
          </a:p>
          <a:p>
            <a:pPr algn="just"/>
            <a:r>
              <a:rPr lang="es-CO" sz="1400">
                <a:solidFill>
                  <a:srgbClr val="58595A"/>
                </a:solidFill>
                <a:latin typeface="Leelawadee" panose="020B0502040204020203" pitchFamily="34" charset="-34"/>
                <a:cs typeface="Leelawadee" panose="020B0502040204020203" pitchFamily="34" charset="-34"/>
              </a:rPr>
              <a:t>El </a:t>
            </a:r>
            <a:r>
              <a:rPr lang="es-CO" sz="1400" b="1">
                <a:solidFill>
                  <a:srgbClr val="58595A"/>
                </a:solidFill>
                <a:latin typeface="Leelawadee" panose="020B0502040204020203" pitchFamily="34" charset="-34"/>
                <a:cs typeface="Leelawadee" panose="020B0502040204020203" pitchFamily="34" charset="-34"/>
              </a:rPr>
              <a:t>30% </a:t>
            </a:r>
            <a:r>
              <a:rPr lang="es-CO" sz="1400">
                <a:solidFill>
                  <a:srgbClr val="58595A"/>
                </a:solidFill>
                <a:latin typeface="Leelawadee" panose="020B0502040204020203" pitchFamily="34" charset="-34"/>
                <a:cs typeface="Leelawadee" panose="020B0502040204020203" pitchFamily="34" charset="-34"/>
              </a:rPr>
              <a:t>de los hogares reportaron enfrentar riesgo de desalojo en los 3 meses previos a la recolección. </a:t>
            </a:r>
          </a:p>
        </p:txBody>
      </p:sp>
      <p:sp>
        <p:nvSpPr>
          <p:cNvPr id="26" name="Title 10">
            <a:extLst>
              <a:ext uri="{FF2B5EF4-FFF2-40B4-BE49-F238E27FC236}">
                <a16:creationId xmlns:a16="http://schemas.microsoft.com/office/drawing/2014/main" id="{A008A471-B327-09BB-F652-B2F83AA038C4}"/>
              </a:ext>
            </a:extLst>
          </p:cNvPr>
          <p:cNvSpPr txBox="1">
            <a:spLocks/>
          </p:cNvSpPr>
          <p:nvPr/>
        </p:nvSpPr>
        <p:spPr>
          <a:xfrm>
            <a:off x="262152" y="535636"/>
            <a:ext cx="4871590" cy="11935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tx1">
                    <a:lumMod val="85000"/>
                    <a:lumOff val="15000"/>
                  </a:schemeClr>
                </a:solidFill>
                <a:latin typeface="Franklin Gothic Demi" panose="020B0703020102020204" pitchFamily="34" charset="0"/>
                <a:ea typeface="+mj-ea"/>
                <a:cs typeface="+mj-cs"/>
              </a:defRPr>
            </a:lvl1pPr>
          </a:lstStyle>
          <a:p>
            <a:r>
              <a:rPr lang="es-CO" sz="4800"/>
              <a:t>Condiciones de vida</a:t>
            </a:r>
          </a:p>
        </p:txBody>
      </p:sp>
      <p:graphicFrame>
        <p:nvGraphicFramePr>
          <p:cNvPr id="2" name="Gráfico 1">
            <a:extLst>
              <a:ext uri="{FF2B5EF4-FFF2-40B4-BE49-F238E27FC236}">
                <a16:creationId xmlns:a16="http://schemas.microsoft.com/office/drawing/2014/main" id="{A6CD9C2F-D96F-39D5-1BFE-D4516F6AB4A8}"/>
              </a:ext>
            </a:extLst>
          </p:cNvPr>
          <p:cNvGraphicFramePr>
            <a:graphicFrameLocks/>
          </p:cNvGraphicFramePr>
          <p:nvPr>
            <p:extLst>
              <p:ext uri="{D42A27DB-BD31-4B8C-83A1-F6EECF244321}">
                <p14:modId xmlns:p14="http://schemas.microsoft.com/office/powerpoint/2010/main" val="1361556488"/>
              </p:ext>
            </p:extLst>
          </p:nvPr>
        </p:nvGraphicFramePr>
        <p:xfrm>
          <a:off x="572803" y="3064178"/>
          <a:ext cx="4124322" cy="18302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a:extLst>
              <a:ext uri="{FF2B5EF4-FFF2-40B4-BE49-F238E27FC236}">
                <a16:creationId xmlns:a16="http://schemas.microsoft.com/office/drawing/2014/main" id="{452B91E7-7B94-78D4-EF4D-0C74F7B7D07F}"/>
              </a:ext>
            </a:extLst>
          </p:cNvPr>
          <p:cNvGraphicFramePr>
            <a:graphicFrameLocks/>
          </p:cNvGraphicFramePr>
          <p:nvPr>
            <p:extLst>
              <p:ext uri="{D42A27DB-BD31-4B8C-83A1-F6EECF244321}">
                <p14:modId xmlns:p14="http://schemas.microsoft.com/office/powerpoint/2010/main" val="711473642"/>
              </p:ext>
            </p:extLst>
          </p:nvPr>
        </p:nvGraphicFramePr>
        <p:xfrm>
          <a:off x="5504449" y="1360978"/>
          <a:ext cx="3696579" cy="164037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2">
            <a:extLst>
              <a:ext uri="{FF2B5EF4-FFF2-40B4-BE49-F238E27FC236}">
                <a16:creationId xmlns:a16="http://schemas.microsoft.com/office/drawing/2014/main" id="{E3AD0C9E-A069-EDC6-CEBB-AE33B064C27D}"/>
              </a:ext>
            </a:extLst>
          </p:cNvPr>
          <p:cNvSpPr txBox="1"/>
          <p:nvPr/>
        </p:nvSpPr>
        <p:spPr>
          <a:xfrm>
            <a:off x="5504450" y="3155072"/>
            <a:ext cx="6297274" cy="830997"/>
          </a:xfrm>
          <a:prstGeom prst="rect">
            <a:avLst/>
          </a:prstGeom>
          <a:noFill/>
        </p:spPr>
        <p:txBody>
          <a:bodyPr wrap="square">
            <a:spAutoFit/>
          </a:bodyPr>
          <a:lstStyle/>
          <a:p>
            <a:r>
              <a:rPr lang="es-MX" sz="1600" b="1">
                <a:solidFill>
                  <a:srgbClr val="58595A"/>
                </a:solidFill>
                <a:latin typeface="Leelawadee" panose="020B0502040204020203" pitchFamily="34" charset="-34"/>
                <a:cs typeface="Leelawadee" panose="020B0502040204020203" pitchFamily="34" charset="-34"/>
              </a:rPr>
              <a:t>% de hogares que reportaron haber conocido a alguien en su comunidad que haya estado expuesto a una o más de las siguientes situaciones:</a:t>
            </a:r>
          </a:p>
        </p:txBody>
      </p:sp>
      <p:graphicFrame>
        <p:nvGraphicFramePr>
          <p:cNvPr id="6" name="Gráfico 5">
            <a:extLst>
              <a:ext uri="{FF2B5EF4-FFF2-40B4-BE49-F238E27FC236}">
                <a16:creationId xmlns:a16="http://schemas.microsoft.com/office/drawing/2014/main" id="{EBDCC154-53DA-183F-FC06-671ED31DD606}"/>
              </a:ext>
            </a:extLst>
          </p:cNvPr>
          <p:cNvGraphicFramePr>
            <a:graphicFrameLocks/>
          </p:cNvGraphicFramePr>
          <p:nvPr>
            <p:extLst>
              <p:ext uri="{D42A27DB-BD31-4B8C-83A1-F6EECF244321}">
                <p14:modId xmlns:p14="http://schemas.microsoft.com/office/powerpoint/2010/main" val="1456836824"/>
              </p:ext>
            </p:extLst>
          </p:nvPr>
        </p:nvGraphicFramePr>
        <p:xfrm>
          <a:off x="5697415" y="4123848"/>
          <a:ext cx="5791199" cy="24875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11963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9A9103-8A83-CE68-48F5-B90744AADB96}"/>
              </a:ext>
            </a:extLst>
          </p:cNvPr>
          <p:cNvSpPr>
            <a:spLocks noGrp="1"/>
          </p:cNvSpPr>
          <p:nvPr>
            <p:ph type="ctrTitle"/>
          </p:nvPr>
        </p:nvSpPr>
        <p:spPr>
          <a:xfrm>
            <a:off x="257343" y="592699"/>
            <a:ext cx="4568656" cy="1193559"/>
          </a:xfrm>
        </p:spPr>
        <p:txBody>
          <a:bodyPr/>
          <a:lstStyle/>
          <a:p>
            <a:r>
              <a:rPr lang="es-CO" sz="4400"/>
              <a:t>Acceso a servicios de base</a:t>
            </a:r>
          </a:p>
        </p:txBody>
      </p:sp>
      <p:sp>
        <p:nvSpPr>
          <p:cNvPr id="3" name="Subtítulo 2">
            <a:extLst>
              <a:ext uri="{FF2B5EF4-FFF2-40B4-BE49-F238E27FC236}">
                <a16:creationId xmlns:a16="http://schemas.microsoft.com/office/drawing/2014/main" id="{05415C6C-4032-6261-E822-4BEC3B78CCF0}"/>
              </a:ext>
            </a:extLst>
          </p:cNvPr>
          <p:cNvSpPr>
            <a:spLocks noGrp="1"/>
          </p:cNvSpPr>
          <p:nvPr>
            <p:ph type="subTitle" idx="1"/>
          </p:nvPr>
        </p:nvSpPr>
        <p:spPr>
          <a:xfrm>
            <a:off x="540840" y="2312018"/>
            <a:ext cx="4285159" cy="805323"/>
          </a:xfrm>
        </p:spPr>
        <p:txBody>
          <a:bodyPr>
            <a:normAutofit/>
          </a:bodyPr>
          <a:lstStyle/>
          <a:p>
            <a:pPr marL="0" indent="0" algn="just">
              <a:buNone/>
            </a:pPr>
            <a:r>
              <a:rPr lang="es-CO" sz="1400" dirty="0"/>
              <a:t>El </a:t>
            </a:r>
            <a:r>
              <a:rPr lang="es-CO" sz="1400" b="1" dirty="0">
                <a:solidFill>
                  <a:srgbClr val="58595A"/>
                </a:solidFill>
              </a:rPr>
              <a:t>91% </a:t>
            </a:r>
            <a:r>
              <a:rPr lang="es-CO" sz="1400" dirty="0"/>
              <a:t>de los niños, niñas y adolescentes entre 0 y 18 años estaban inscritos en jardín, preescolar, colegio o universidad para el periodo 2022. </a:t>
            </a:r>
          </a:p>
        </p:txBody>
      </p:sp>
      <p:graphicFrame>
        <p:nvGraphicFramePr>
          <p:cNvPr id="15" name="Gráfico 14">
            <a:extLst>
              <a:ext uri="{FF2B5EF4-FFF2-40B4-BE49-F238E27FC236}">
                <a16:creationId xmlns:a16="http://schemas.microsoft.com/office/drawing/2014/main" id="{6490C2C1-3269-55EB-33DE-F6B6C78728B8}"/>
              </a:ext>
            </a:extLst>
          </p:cNvPr>
          <p:cNvGraphicFramePr>
            <a:graphicFrameLocks/>
          </p:cNvGraphicFramePr>
          <p:nvPr>
            <p:extLst>
              <p:ext uri="{D42A27DB-BD31-4B8C-83A1-F6EECF244321}">
                <p14:modId xmlns:p14="http://schemas.microsoft.com/office/powerpoint/2010/main" val="1424321516"/>
              </p:ext>
            </p:extLst>
          </p:nvPr>
        </p:nvGraphicFramePr>
        <p:xfrm>
          <a:off x="4931765" y="1178559"/>
          <a:ext cx="7184036" cy="243098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15">
            <a:extLst>
              <a:ext uri="{FF2B5EF4-FFF2-40B4-BE49-F238E27FC236}">
                <a16:creationId xmlns:a16="http://schemas.microsoft.com/office/drawing/2014/main" id="{6E36D6C8-0E9C-FFB1-6CD6-9FFFBDA62378}"/>
              </a:ext>
            </a:extLst>
          </p:cNvPr>
          <p:cNvSpPr txBox="1">
            <a:spLocks/>
          </p:cNvSpPr>
          <p:nvPr/>
        </p:nvSpPr>
        <p:spPr>
          <a:xfrm>
            <a:off x="5267992" y="223984"/>
            <a:ext cx="3359027" cy="1355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E5859"/>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600">
                <a:solidFill>
                  <a:srgbClr val="58595A"/>
                </a:solidFill>
              </a:rPr>
              <a:t>% de personas que tuvieron algún problema de salud que requirieron acceder a un servicio de salud en los 3 meses previos a la recolección de datos:</a:t>
            </a:r>
          </a:p>
        </p:txBody>
      </p:sp>
      <p:sp>
        <p:nvSpPr>
          <p:cNvPr id="12" name="Text Placeholder 15">
            <a:extLst>
              <a:ext uri="{FF2B5EF4-FFF2-40B4-BE49-F238E27FC236}">
                <a16:creationId xmlns:a16="http://schemas.microsoft.com/office/drawing/2014/main" id="{B7D36406-1B27-2E4A-8709-019A8325CDF9}"/>
              </a:ext>
            </a:extLst>
          </p:cNvPr>
          <p:cNvSpPr txBox="1">
            <a:spLocks/>
          </p:cNvSpPr>
          <p:nvPr/>
        </p:nvSpPr>
        <p:spPr>
          <a:xfrm>
            <a:off x="9244811" y="351170"/>
            <a:ext cx="2783521" cy="103215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E5859"/>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600">
                <a:solidFill>
                  <a:srgbClr val="58595A"/>
                </a:solidFill>
              </a:rPr>
              <a:t>% de personas pudieron acceder a un servicio de salud cuando lo necesitaron:</a:t>
            </a:r>
          </a:p>
        </p:txBody>
      </p:sp>
      <p:sp>
        <p:nvSpPr>
          <p:cNvPr id="16" name="Text Placeholder 15">
            <a:extLst>
              <a:ext uri="{FF2B5EF4-FFF2-40B4-BE49-F238E27FC236}">
                <a16:creationId xmlns:a16="http://schemas.microsoft.com/office/drawing/2014/main" id="{C7F90C07-F0FD-00DA-B065-D8FDA151626E}"/>
              </a:ext>
            </a:extLst>
          </p:cNvPr>
          <p:cNvSpPr txBox="1">
            <a:spLocks/>
          </p:cNvSpPr>
          <p:nvPr/>
        </p:nvSpPr>
        <p:spPr>
          <a:xfrm>
            <a:off x="572468" y="3117341"/>
            <a:ext cx="4597399" cy="8727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58595A"/>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600"/>
              <a:t>Principales barreras para asistir al colegio reportadas por los hogares :</a:t>
            </a:r>
          </a:p>
        </p:txBody>
      </p:sp>
      <p:graphicFrame>
        <p:nvGraphicFramePr>
          <p:cNvPr id="4" name="Gráfico 3">
            <a:extLst>
              <a:ext uri="{FF2B5EF4-FFF2-40B4-BE49-F238E27FC236}">
                <a16:creationId xmlns:a16="http://schemas.microsoft.com/office/drawing/2014/main" id="{522DC9C5-9852-9425-82E8-B9B8495970AF}"/>
              </a:ext>
            </a:extLst>
          </p:cNvPr>
          <p:cNvGraphicFramePr>
            <a:graphicFrameLocks/>
          </p:cNvGraphicFramePr>
          <p:nvPr>
            <p:extLst>
              <p:ext uri="{D42A27DB-BD31-4B8C-83A1-F6EECF244321}">
                <p14:modId xmlns:p14="http://schemas.microsoft.com/office/powerpoint/2010/main" val="2182075452"/>
              </p:ext>
            </p:extLst>
          </p:nvPr>
        </p:nvGraphicFramePr>
        <p:xfrm>
          <a:off x="128543" y="3990131"/>
          <a:ext cx="4826256" cy="245543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28">
            <a:extLst>
              <a:ext uri="{FF2B5EF4-FFF2-40B4-BE49-F238E27FC236}">
                <a16:creationId xmlns:a16="http://schemas.microsoft.com/office/drawing/2014/main" id="{83255E48-8D4C-3F45-65DE-33F4C4020352}"/>
              </a:ext>
            </a:extLst>
          </p:cNvPr>
          <p:cNvSpPr txBox="1"/>
          <p:nvPr/>
        </p:nvSpPr>
        <p:spPr>
          <a:xfrm>
            <a:off x="5394080" y="3472440"/>
            <a:ext cx="6175051" cy="338554"/>
          </a:xfrm>
          <a:prstGeom prst="rect">
            <a:avLst/>
          </a:prstGeom>
          <a:noFill/>
        </p:spPr>
        <p:txBody>
          <a:bodyPr wrap="square">
            <a:spAutoFit/>
          </a:bodyPr>
          <a:lstStyle/>
          <a:p>
            <a:r>
              <a:rPr lang="es-MX" sz="1600" b="1">
                <a:solidFill>
                  <a:srgbClr val="58595A"/>
                </a:solidFill>
                <a:latin typeface="Leelawadee" panose="020B0502040204020203" pitchFamily="34" charset="-34"/>
                <a:cs typeface="Leelawadee" panose="020B0502040204020203" pitchFamily="34" charset="-34"/>
              </a:rPr>
              <a:t>Principales fuentes de agua reportadas por los hogares:</a:t>
            </a:r>
          </a:p>
        </p:txBody>
      </p:sp>
      <p:graphicFrame>
        <p:nvGraphicFramePr>
          <p:cNvPr id="7" name="Gráfico 6">
            <a:extLst>
              <a:ext uri="{FF2B5EF4-FFF2-40B4-BE49-F238E27FC236}">
                <a16:creationId xmlns:a16="http://schemas.microsoft.com/office/drawing/2014/main" id="{953DE99A-DDDA-7801-6B28-BB1A4C87C533}"/>
              </a:ext>
            </a:extLst>
          </p:cNvPr>
          <p:cNvGraphicFramePr>
            <a:graphicFrameLocks/>
          </p:cNvGraphicFramePr>
          <p:nvPr>
            <p:extLst>
              <p:ext uri="{D42A27DB-BD31-4B8C-83A1-F6EECF244321}">
                <p14:modId xmlns:p14="http://schemas.microsoft.com/office/powerpoint/2010/main" val="2428489445"/>
              </p:ext>
            </p:extLst>
          </p:nvPr>
        </p:nvGraphicFramePr>
        <p:xfrm>
          <a:off x="5444482" y="3832611"/>
          <a:ext cx="6465878" cy="2133457"/>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a:extLst>
              <a:ext uri="{FF2B5EF4-FFF2-40B4-BE49-F238E27FC236}">
                <a16:creationId xmlns:a16="http://schemas.microsoft.com/office/drawing/2014/main" id="{EEA3868E-1234-19F2-3496-70F0CD5BCCF2}"/>
              </a:ext>
            </a:extLst>
          </p:cNvPr>
          <p:cNvSpPr txBox="1"/>
          <p:nvPr/>
        </p:nvSpPr>
        <p:spPr>
          <a:xfrm>
            <a:off x="5394080" y="6029776"/>
            <a:ext cx="6465878" cy="954107"/>
          </a:xfrm>
          <a:prstGeom prst="rect">
            <a:avLst/>
          </a:prstGeom>
          <a:noFill/>
        </p:spPr>
        <p:txBody>
          <a:bodyPr wrap="square" rtlCol="0">
            <a:spAutoFit/>
          </a:bodyPr>
          <a:lstStyle/>
          <a:p>
            <a:pPr algn="just"/>
            <a:r>
              <a:rPr lang="es-CO" sz="1400" dirty="0">
                <a:solidFill>
                  <a:srgbClr val="58595A"/>
                </a:solidFill>
                <a:latin typeface="Leelawadee" panose="020B0502040204020203" pitchFamily="34" charset="-34"/>
                <a:cs typeface="Leelawadee" panose="020B0502040204020203" pitchFamily="34" charset="-34"/>
              </a:rPr>
              <a:t>Casi todos los hogares (</a:t>
            </a:r>
            <a:r>
              <a:rPr lang="es-CO" sz="1400" b="1" dirty="0">
                <a:solidFill>
                  <a:srgbClr val="58595A"/>
                </a:solidFill>
                <a:latin typeface="Leelawadee" panose="020B0502040204020203" pitchFamily="34" charset="-34"/>
                <a:cs typeface="Leelawadee" panose="020B0502040204020203" pitchFamily="34" charset="-34"/>
              </a:rPr>
              <a:t>85%</a:t>
            </a:r>
            <a:r>
              <a:rPr lang="es-CO" sz="1400" dirty="0">
                <a:solidFill>
                  <a:srgbClr val="58595A"/>
                </a:solidFill>
                <a:latin typeface="Leelawadee" panose="020B0502040204020203" pitchFamily="34" charset="-34"/>
                <a:cs typeface="Leelawadee" panose="020B0502040204020203" pitchFamily="34" charset="-34"/>
              </a:rPr>
              <a:t>) tienen inodoro conectado a alcantarillado, así como servicio de recolección de basuras público privado (</a:t>
            </a:r>
            <a:r>
              <a:rPr lang="es-CO" sz="1400" b="1" dirty="0">
                <a:solidFill>
                  <a:srgbClr val="58595A"/>
                </a:solidFill>
                <a:latin typeface="Leelawadee" panose="020B0502040204020203" pitchFamily="34" charset="-34"/>
                <a:cs typeface="Leelawadee" panose="020B0502040204020203" pitchFamily="34" charset="-34"/>
              </a:rPr>
              <a:t>91%).</a:t>
            </a:r>
            <a:r>
              <a:rPr lang="es-CO" sz="1400" dirty="0">
                <a:solidFill>
                  <a:srgbClr val="58595A"/>
                </a:solidFill>
                <a:latin typeface="Leelawadee" panose="020B0502040204020203" pitchFamily="34" charset="-34"/>
                <a:cs typeface="Leelawadee" panose="020B0502040204020203" pitchFamily="34" charset="-34"/>
              </a:rPr>
              <a:t> </a:t>
            </a:r>
          </a:p>
          <a:p>
            <a:pPr algn="just"/>
            <a:endParaRPr lang="es-CO" sz="1400" dirty="0">
              <a:solidFill>
                <a:srgbClr val="58595A"/>
              </a:solidFill>
              <a:latin typeface="Leelawadee" panose="020B0502040204020203" pitchFamily="34" charset="-34"/>
              <a:cs typeface="Leelawadee" panose="020B0502040204020203" pitchFamily="34" charset="-34"/>
            </a:endParaRPr>
          </a:p>
          <a:p>
            <a:pPr algn="just"/>
            <a:endParaRPr lang="es-CO" sz="1400" dirty="0">
              <a:solidFill>
                <a:srgbClr val="58595A"/>
              </a:solidFill>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402442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a:extLst>
              <a:ext uri="{FF2B5EF4-FFF2-40B4-BE49-F238E27FC236}">
                <a16:creationId xmlns:a16="http://schemas.microsoft.com/office/drawing/2014/main" id="{9AE21B98-A967-3690-AAF3-F9C589B4946C}"/>
              </a:ext>
            </a:extLst>
          </p:cNvPr>
          <p:cNvSpPr>
            <a:spLocks noGrp="1"/>
          </p:cNvSpPr>
          <p:nvPr>
            <p:ph type="ctrTitle"/>
          </p:nvPr>
        </p:nvSpPr>
        <p:spPr>
          <a:xfrm>
            <a:off x="278090" y="663623"/>
            <a:ext cx="5250562" cy="1193559"/>
          </a:xfrm>
        </p:spPr>
        <p:txBody>
          <a:bodyPr/>
          <a:lstStyle/>
          <a:p>
            <a:r>
              <a:rPr lang="fr-FR" sz="4800" err="1"/>
              <a:t>Asistencia</a:t>
            </a:r>
            <a:r>
              <a:rPr lang="fr-FR" sz="4800"/>
              <a:t> </a:t>
            </a:r>
            <a:r>
              <a:rPr lang="fr-FR" sz="4800" err="1"/>
              <a:t>humanitaria</a:t>
            </a:r>
            <a:endParaRPr lang="fr-FR" sz="4800"/>
          </a:p>
        </p:txBody>
      </p:sp>
      <p:sp>
        <p:nvSpPr>
          <p:cNvPr id="3" name="Text Placeholder 15">
            <a:extLst>
              <a:ext uri="{FF2B5EF4-FFF2-40B4-BE49-F238E27FC236}">
                <a16:creationId xmlns:a16="http://schemas.microsoft.com/office/drawing/2014/main" id="{50E6A98D-D25B-6E37-0603-89F7300F8789}"/>
              </a:ext>
            </a:extLst>
          </p:cNvPr>
          <p:cNvSpPr txBox="1">
            <a:spLocks/>
          </p:cNvSpPr>
          <p:nvPr/>
        </p:nvSpPr>
        <p:spPr>
          <a:xfrm>
            <a:off x="5313625" y="287463"/>
            <a:ext cx="6495763" cy="71755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E5859"/>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600">
                <a:solidFill>
                  <a:srgbClr val="58595A"/>
                </a:solidFill>
              </a:rPr>
              <a:t>% de hogares que reportaron haber recibido ayuda, subsidio o apoyo de alguna persona o institución en los 30 días previos a la recolección de datos:</a:t>
            </a:r>
          </a:p>
        </p:txBody>
      </p:sp>
      <p:sp>
        <p:nvSpPr>
          <p:cNvPr id="4" name="TextBox 29">
            <a:extLst>
              <a:ext uri="{FF2B5EF4-FFF2-40B4-BE49-F238E27FC236}">
                <a16:creationId xmlns:a16="http://schemas.microsoft.com/office/drawing/2014/main" id="{696C961F-5994-2FA9-08D6-88C6E4265E64}"/>
              </a:ext>
            </a:extLst>
          </p:cNvPr>
          <p:cNvSpPr txBox="1"/>
          <p:nvPr/>
        </p:nvSpPr>
        <p:spPr>
          <a:xfrm>
            <a:off x="619105" y="2752963"/>
            <a:ext cx="4394014" cy="584775"/>
          </a:xfrm>
          <a:prstGeom prst="rect">
            <a:avLst/>
          </a:prstGeom>
          <a:noFill/>
        </p:spPr>
        <p:txBody>
          <a:bodyPr wrap="square">
            <a:spAutoFit/>
          </a:bodyPr>
          <a:lstStyle/>
          <a:p>
            <a:r>
              <a:rPr lang="es-MX" sz="1600" b="1">
                <a:solidFill>
                  <a:srgbClr val="58595A"/>
                </a:solidFill>
                <a:latin typeface="Leelawadee" panose="020B0502040204020203" pitchFamily="34" charset="-34"/>
                <a:cs typeface="Leelawadee" panose="020B0502040204020203" pitchFamily="34" charset="-34"/>
              </a:rPr>
              <a:t>Principales necesidades de asistencia percibidas por los hogares encuestados:</a:t>
            </a:r>
          </a:p>
        </p:txBody>
      </p:sp>
      <p:sp>
        <p:nvSpPr>
          <p:cNvPr id="6" name="TextBox 51">
            <a:extLst>
              <a:ext uri="{FF2B5EF4-FFF2-40B4-BE49-F238E27FC236}">
                <a16:creationId xmlns:a16="http://schemas.microsoft.com/office/drawing/2014/main" id="{106BC2A9-3FC1-6FB2-3C59-AADF221B7206}"/>
              </a:ext>
            </a:extLst>
          </p:cNvPr>
          <p:cNvSpPr txBox="1"/>
          <p:nvPr/>
        </p:nvSpPr>
        <p:spPr>
          <a:xfrm>
            <a:off x="5313626" y="2618995"/>
            <a:ext cx="6495762" cy="784830"/>
          </a:xfrm>
          <a:prstGeom prst="rect">
            <a:avLst/>
          </a:prstGeom>
          <a:noFill/>
        </p:spPr>
        <p:txBody>
          <a:bodyPr wrap="square">
            <a:spAutoFit/>
          </a:bodyPr>
          <a:lstStyle/>
          <a:p>
            <a:pPr algn="just"/>
            <a:r>
              <a:rPr lang="es-MX" sz="1500">
                <a:solidFill>
                  <a:srgbClr val="58595A"/>
                </a:solidFill>
                <a:latin typeface="Leelawadee" panose="020B0502040204020203" pitchFamily="34" charset="-34"/>
                <a:cs typeface="Leelawadee" panose="020B0502040204020203" pitchFamily="34" charset="-34"/>
              </a:rPr>
              <a:t>La mayoría de la población dijo estar satisfecha con la ayuda recibida (</a:t>
            </a:r>
            <a:r>
              <a:rPr lang="es-MX" sz="1500" b="1">
                <a:solidFill>
                  <a:srgbClr val="58595A"/>
                </a:solidFill>
                <a:latin typeface="Leelawadee" panose="020B0502040204020203" pitchFamily="34" charset="-34"/>
                <a:cs typeface="Leelawadee" panose="020B0502040204020203" pitchFamily="34" charset="-34"/>
              </a:rPr>
              <a:t>91%</a:t>
            </a:r>
            <a:r>
              <a:rPr lang="es-MX" sz="1500">
                <a:solidFill>
                  <a:srgbClr val="58595A"/>
                </a:solidFill>
                <a:latin typeface="Leelawadee" panose="020B0502040204020203" pitchFamily="34" charset="-34"/>
                <a:cs typeface="Leelawadee" panose="020B0502040204020203" pitchFamily="34" charset="-34"/>
              </a:rPr>
              <a:t>). Para quienes manifestaron sentirse insatisfechos el motivo principal fue “Faltó más / no fue suficiente”.</a:t>
            </a:r>
          </a:p>
        </p:txBody>
      </p:sp>
      <p:sp>
        <p:nvSpPr>
          <p:cNvPr id="9" name="Text Placeholder 15">
            <a:extLst>
              <a:ext uri="{FF2B5EF4-FFF2-40B4-BE49-F238E27FC236}">
                <a16:creationId xmlns:a16="http://schemas.microsoft.com/office/drawing/2014/main" id="{6CA97B64-9A97-24E0-4544-001D005E6434}"/>
              </a:ext>
            </a:extLst>
          </p:cNvPr>
          <p:cNvSpPr txBox="1">
            <a:spLocks/>
          </p:cNvSpPr>
          <p:nvPr/>
        </p:nvSpPr>
        <p:spPr>
          <a:xfrm>
            <a:off x="5370919" y="3595018"/>
            <a:ext cx="6441550" cy="71755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58595A"/>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600"/>
              <a:t>Principales preferencias de modalidades de asistencia reportadas por los hogares:</a:t>
            </a:r>
          </a:p>
        </p:txBody>
      </p:sp>
      <p:graphicFrame>
        <p:nvGraphicFramePr>
          <p:cNvPr id="11" name="Gráfico 10">
            <a:extLst>
              <a:ext uri="{FF2B5EF4-FFF2-40B4-BE49-F238E27FC236}">
                <a16:creationId xmlns:a16="http://schemas.microsoft.com/office/drawing/2014/main" id="{A33CEDBF-22C1-E894-8B56-377B51F36715}"/>
              </a:ext>
            </a:extLst>
          </p:cNvPr>
          <p:cNvGraphicFramePr>
            <a:graphicFrameLocks/>
          </p:cNvGraphicFramePr>
          <p:nvPr>
            <p:extLst>
              <p:ext uri="{D42A27DB-BD31-4B8C-83A1-F6EECF244321}">
                <p14:modId xmlns:p14="http://schemas.microsoft.com/office/powerpoint/2010/main" val="2860817718"/>
              </p:ext>
            </p:extLst>
          </p:nvPr>
        </p:nvGraphicFramePr>
        <p:xfrm>
          <a:off x="5528652" y="4139169"/>
          <a:ext cx="5882577" cy="20561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33F7ADDA-3E2E-EBB9-4D44-3276172AC18A}"/>
              </a:ext>
            </a:extLst>
          </p:cNvPr>
          <p:cNvGraphicFramePr>
            <a:graphicFrameLocks/>
          </p:cNvGraphicFramePr>
          <p:nvPr>
            <p:extLst>
              <p:ext uri="{D42A27DB-BD31-4B8C-83A1-F6EECF244321}">
                <p14:modId xmlns:p14="http://schemas.microsoft.com/office/powerpoint/2010/main" val="4000760107"/>
              </p:ext>
            </p:extLst>
          </p:nvPr>
        </p:nvGraphicFramePr>
        <p:xfrm>
          <a:off x="5380981" y="1260403"/>
          <a:ext cx="6811019" cy="12464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a:extLst>
              <a:ext uri="{FF2B5EF4-FFF2-40B4-BE49-F238E27FC236}">
                <a16:creationId xmlns:a16="http://schemas.microsoft.com/office/drawing/2014/main" id="{D1326891-9FDD-85E9-E188-D0758B95BC86}"/>
              </a:ext>
            </a:extLst>
          </p:cNvPr>
          <p:cNvGraphicFramePr>
            <a:graphicFrameLocks/>
          </p:cNvGraphicFramePr>
          <p:nvPr>
            <p:extLst>
              <p:ext uri="{D42A27DB-BD31-4B8C-83A1-F6EECF244321}">
                <p14:modId xmlns:p14="http://schemas.microsoft.com/office/powerpoint/2010/main" val="914670594"/>
              </p:ext>
            </p:extLst>
          </p:nvPr>
        </p:nvGraphicFramePr>
        <p:xfrm>
          <a:off x="580559" y="3591759"/>
          <a:ext cx="4389120" cy="26036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624435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F322CE8E-3616-0CBE-E74E-91052F526773}"/>
              </a:ext>
            </a:extLst>
          </p:cNvPr>
          <p:cNvSpPr txBox="1">
            <a:spLocks/>
          </p:cNvSpPr>
          <p:nvPr/>
        </p:nvSpPr>
        <p:spPr>
          <a:xfrm>
            <a:off x="319632" y="626656"/>
            <a:ext cx="4871590" cy="11935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tx1">
                    <a:lumMod val="85000"/>
                    <a:lumOff val="15000"/>
                  </a:schemeClr>
                </a:solidFill>
                <a:latin typeface="Franklin Gothic Demi" panose="020B0703020102020204" pitchFamily="34" charset="0"/>
                <a:ea typeface="+mj-ea"/>
                <a:cs typeface="+mj-cs"/>
              </a:defRPr>
            </a:lvl1pPr>
          </a:lstStyle>
          <a:p>
            <a:r>
              <a:rPr lang="es-CO" sz="3200"/>
              <a:t>ÍNDICE DE NECESIDADES MULTISECTORIALES (MSNI)</a:t>
            </a:r>
          </a:p>
        </p:txBody>
      </p:sp>
      <p:sp>
        <p:nvSpPr>
          <p:cNvPr id="7" name="Subtitle 11">
            <a:extLst>
              <a:ext uri="{FF2B5EF4-FFF2-40B4-BE49-F238E27FC236}">
                <a16:creationId xmlns:a16="http://schemas.microsoft.com/office/drawing/2014/main" id="{7460AED2-D8D1-AFFD-BC3D-F3852E0242D7}"/>
              </a:ext>
            </a:extLst>
          </p:cNvPr>
          <p:cNvSpPr txBox="1">
            <a:spLocks/>
          </p:cNvSpPr>
          <p:nvPr/>
        </p:nvSpPr>
        <p:spPr>
          <a:xfrm>
            <a:off x="1522606" y="2317829"/>
            <a:ext cx="3668616" cy="1520209"/>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500"/>
              </a:spcBef>
              <a:buFont typeface="Arial" panose="020B0604020202020204" pitchFamily="34" charset="0"/>
              <a:buChar char="•"/>
              <a:defRPr sz="1600" b="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es-MX" sz="1400" dirty="0">
                <a:solidFill>
                  <a:srgbClr val="58595A"/>
                </a:solidFill>
              </a:rPr>
              <a:t>De los hogares reportaron tener una necesidad no cubierta. </a:t>
            </a:r>
          </a:p>
          <a:p>
            <a:pPr marL="0" indent="0">
              <a:buNone/>
            </a:pPr>
            <a:endParaRPr lang="es-MX" sz="1400" dirty="0">
              <a:solidFill>
                <a:srgbClr val="58595A"/>
              </a:solidFill>
            </a:endParaRPr>
          </a:p>
          <a:p>
            <a:pPr marL="0" indent="0">
              <a:buNone/>
            </a:pPr>
            <a:endParaRPr lang="es-MX" sz="1400" dirty="0"/>
          </a:p>
          <a:p>
            <a:endParaRPr lang="es-MX" sz="1400" dirty="0"/>
          </a:p>
        </p:txBody>
      </p:sp>
      <p:sp>
        <p:nvSpPr>
          <p:cNvPr id="10" name="TextBox 23">
            <a:extLst>
              <a:ext uri="{FF2B5EF4-FFF2-40B4-BE49-F238E27FC236}">
                <a16:creationId xmlns:a16="http://schemas.microsoft.com/office/drawing/2014/main" id="{46217686-B78A-3AA7-CE7B-5F2243435A3D}"/>
              </a:ext>
            </a:extLst>
          </p:cNvPr>
          <p:cNvSpPr txBox="1"/>
          <p:nvPr/>
        </p:nvSpPr>
        <p:spPr>
          <a:xfrm>
            <a:off x="602956" y="2288653"/>
            <a:ext cx="919650" cy="519975"/>
          </a:xfrm>
          <a:prstGeom prst="rect">
            <a:avLst/>
          </a:prstGeom>
          <a:noFill/>
        </p:spPr>
        <p:txBody>
          <a:bodyPr wrap="square">
            <a:spAutoFit/>
          </a:bodyPr>
          <a:lstStyle/>
          <a:p>
            <a:r>
              <a:rPr lang="fr-FR" sz="2800" b="1">
                <a:solidFill>
                  <a:schemeClr val="bg1"/>
                </a:solidFill>
                <a:latin typeface="Leelawadee" panose="020B0502040204020203" pitchFamily="34" charset="-34"/>
                <a:cs typeface="Leelawadee" panose="020B0502040204020203" pitchFamily="34" charset="-34"/>
              </a:rPr>
              <a:t>68%</a:t>
            </a:r>
          </a:p>
        </p:txBody>
      </p:sp>
      <p:sp>
        <p:nvSpPr>
          <p:cNvPr id="37" name="CuadroTexto 36">
            <a:extLst>
              <a:ext uri="{FF2B5EF4-FFF2-40B4-BE49-F238E27FC236}">
                <a16:creationId xmlns:a16="http://schemas.microsoft.com/office/drawing/2014/main" id="{CC26CF28-A47C-BDFB-CC0F-6960F3733091}"/>
              </a:ext>
            </a:extLst>
          </p:cNvPr>
          <p:cNvSpPr txBox="1"/>
          <p:nvPr/>
        </p:nvSpPr>
        <p:spPr>
          <a:xfrm>
            <a:off x="695372" y="3313056"/>
            <a:ext cx="3952233" cy="830997"/>
          </a:xfrm>
          <a:prstGeom prst="rect">
            <a:avLst/>
          </a:prstGeom>
          <a:noFill/>
        </p:spPr>
        <p:txBody>
          <a:bodyPr wrap="square" rtlCol="0">
            <a:spAutoFit/>
          </a:bodyPr>
          <a:lstStyle/>
          <a:p>
            <a:pPr algn="ctr"/>
            <a:r>
              <a:rPr lang="es-MX" sz="1600" b="1" dirty="0">
                <a:solidFill>
                  <a:srgbClr val="58595A"/>
                </a:solidFill>
                <a:latin typeface="Franklin Gothic Book" panose="020B0503020102020204" pitchFamily="34" charset="0"/>
              </a:rPr>
              <a:t>% de hogares que reportaron una o más necesidades no cubiertas por nivel de severidad del MSNI</a:t>
            </a:r>
            <a:endParaRPr lang="es-CO" sz="1600" b="1" dirty="0">
              <a:solidFill>
                <a:srgbClr val="58595A"/>
              </a:solidFill>
              <a:latin typeface="Franklin Gothic Book" panose="020B0503020102020204" pitchFamily="34" charset="0"/>
            </a:endParaRPr>
          </a:p>
        </p:txBody>
      </p:sp>
      <p:graphicFrame>
        <p:nvGraphicFramePr>
          <p:cNvPr id="2" name="Gráfico 1">
            <a:extLst>
              <a:ext uri="{FF2B5EF4-FFF2-40B4-BE49-F238E27FC236}">
                <a16:creationId xmlns:a16="http://schemas.microsoft.com/office/drawing/2014/main" id="{A8D5420B-0CBC-7BE7-F70C-3482E645C359}"/>
              </a:ext>
            </a:extLst>
          </p:cNvPr>
          <p:cNvGraphicFramePr>
            <a:graphicFrameLocks/>
          </p:cNvGraphicFramePr>
          <p:nvPr/>
        </p:nvGraphicFramePr>
        <p:xfrm>
          <a:off x="567862" y="4289275"/>
          <a:ext cx="4375130" cy="1506829"/>
        </p:xfrm>
        <a:graphic>
          <a:graphicData uri="http://schemas.openxmlformats.org/drawingml/2006/chart">
            <c:chart xmlns:c="http://schemas.openxmlformats.org/drawingml/2006/chart" xmlns:r="http://schemas.openxmlformats.org/officeDocument/2006/relationships" r:id="rId3"/>
          </a:graphicData>
        </a:graphic>
      </p:graphicFrame>
      <p:pic>
        <p:nvPicPr>
          <p:cNvPr id="12" name="Imagen 11" descr="Mapa&#10;&#10;Descripción generada automáticamente">
            <a:extLst>
              <a:ext uri="{FF2B5EF4-FFF2-40B4-BE49-F238E27FC236}">
                <a16:creationId xmlns:a16="http://schemas.microsoft.com/office/drawing/2014/main" id="{8962EF5A-FADC-5C0A-1A10-06C98625EB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4839" y="85332"/>
            <a:ext cx="6327461" cy="6198705"/>
          </a:xfrm>
          <a:prstGeom prst="rect">
            <a:avLst/>
          </a:prstGeom>
        </p:spPr>
      </p:pic>
      <p:pic>
        <p:nvPicPr>
          <p:cNvPr id="3" name="Imagen 2">
            <a:extLst>
              <a:ext uri="{FF2B5EF4-FFF2-40B4-BE49-F238E27FC236}">
                <a16:creationId xmlns:a16="http://schemas.microsoft.com/office/drawing/2014/main" id="{936BC6ED-0A4F-E3D9-309D-F3963B6C918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0714"/>
          <a:stretch/>
        </p:blipFill>
        <p:spPr>
          <a:xfrm>
            <a:off x="5710757" y="6220486"/>
            <a:ext cx="6035518" cy="123073"/>
          </a:xfrm>
          <a:prstGeom prst="rect">
            <a:avLst/>
          </a:prstGeom>
        </p:spPr>
      </p:pic>
      <p:pic>
        <p:nvPicPr>
          <p:cNvPr id="4" name="Imagen 3">
            <a:extLst>
              <a:ext uri="{FF2B5EF4-FFF2-40B4-BE49-F238E27FC236}">
                <a16:creationId xmlns:a16="http://schemas.microsoft.com/office/drawing/2014/main" id="{4684B115-1DDA-FD07-6DCB-F2B6149118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2049"/>
          <a:stretch/>
        </p:blipFill>
        <p:spPr>
          <a:xfrm>
            <a:off x="5710757" y="6466285"/>
            <a:ext cx="6036748" cy="123098"/>
          </a:xfrm>
          <a:prstGeom prst="rect">
            <a:avLst/>
          </a:prstGeom>
        </p:spPr>
      </p:pic>
    </p:spTree>
    <p:extLst>
      <p:ext uri="{BB962C8B-B14F-4D97-AF65-F5344CB8AC3E}">
        <p14:creationId xmlns:p14="http://schemas.microsoft.com/office/powerpoint/2010/main" val="895908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1">
            <a:extLst>
              <a:ext uri="{FF2B5EF4-FFF2-40B4-BE49-F238E27FC236}">
                <a16:creationId xmlns:a16="http://schemas.microsoft.com/office/drawing/2014/main" id="{402EFF59-6912-B1FF-220A-8904115476A6}"/>
              </a:ext>
            </a:extLst>
          </p:cNvPr>
          <p:cNvSpPr txBox="1">
            <a:spLocks/>
          </p:cNvSpPr>
          <p:nvPr/>
        </p:nvSpPr>
        <p:spPr>
          <a:xfrm>
            <a:off x="624271" y="2427143"/>
            <a:ext cx="4242020" cy="1093824"/>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500"/>
              </a:spcBef>
              <a:buFont typeface="Arial" panose="020B0604020202020204" pitchFamily="34" charset="0"/>
              <a:buChar char="•"/>
              <a:defRPr sz="1600" b="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just">
              <a:buNone/>
            </a:pPr>
            <a:r>
              <a:rPr lang="es-MX" sz="1400">
                <a:solidFill>
                  <a:srgbClr val="585757"/>
                </a:solidFill>
              </a:rPr>
              <a:t>D</a:t>
            </a:r>
            <a:r>
              <a:rPr lang="es-MX" sz="1400" b="0" i="0" u="none" strike="noStrike" baseline="0">
                <a:solidFill>
                  <a:srgbClr val="585757"/>
                </a:solidFill>
              </a:rPr>
              <a:t>e</a:t>
            </a:r>
            <a:r>
              <a:rPr lang="es-MX" sz="1400" b="0" i="0" u="none" strike="noStrike" baseline="0" dirty="0">
                <a:solidFill>
                  <a:srgbClr val="585757"/>
                </a:solidFill>
              </a:rPr>
              <a:t> los hogares de Población colombiana retornada </a:t>
            </a:r>
            <a:r>
              <a:rPr lang="es-MX" sz="1400" b="0" i="0" u="none" strike="noStrike" baseline="0">
                <a:solidFill>
                  <a:srgbClr val="585757"/>
                </a:solidFill>
              </a:rPr>
              <a:t>que </a:t>
            </a:r>
            <a:r>
              <a:rPr lang="es-MX" sz="1400" b="0" i="0" u="none" strike="noStrike" baseline="0" dirty="0">
                <a:solidFill>
                  <a:srgbClr val="585757"/>
                </a:solidFill>
              </a:rPr>
              <a:t>reportaron tener necesidades multisectoriales no cubiertas</a:t>
            </a:r>
            <a:r>
              <a:rPr lang="es-MX" sz="1400" b="0" i="0" u="none" strike="noStrike" baseline="0">
                <a:solidFill>
                  <a:srgbClr val="585757"/>
                </a:solidFill>
              </a:rPr>
              <a:t>, el </a:t>
            </a:r>
            <a:r>
              <a:rPr lang="es-MX" b="1" i="0" u="none" strike="noStrike" baseline="0">
                <a:solidFill>
                  <a:srgbClr val="EE5859"/>
                </a:solidFill>
              </a:rPr>
              <a:t>92%</a:t>
            </a:r>
            <a:r>
              <a:rPr lang="es-MX" sz="1400" b="0" i="0" u="none" strike="noStrike" baseline="0" dirty="0">
                <a:solidFill>
                  <a:srgbClr val="585757"/>
                </a:solidFill>
              </a:rPr>
              <a:t> </a:t>
            </a:r>
            <a:r>
              <a:rPr lang="es-MX" sz="1400">
                <a:solidFill>
                  <a:srgbClr val="585757"/>
                </a:solidFill>
              </a:rPr>
              <a:t>reportó tener</a:t>
            </a:r>
            <a:r>
              <a:rPr lang="es-MX" sz="1400" b="0" i="0" u="none" strike="noStrike" baseline="0" dirty="0">
                <a:solidFill>
                  <a:srgbClr val="585757"/>
                </a:solidFill>
              </a:rPr>
              <a:t> al menos una </a:t>
            </a:r>
            <a:r>
              <a:rPr lang="es-CO" sz="1400" b="0" i="0" u="none" strike="noStrike" baseline="0" dirty="0">
                <a:solidFill>
                  <a:srgbClr val="585757"/>
                </a:solidFill>
              </a:rPr>
              <a:t>vulnerabilidad prexistente*.</a:t>
            </a:r>
            <a:endParaRPr lang="es-MX" sz="1400" dirty="0">
              <a:solidFill>
                <a:srgbClr val="58595A"/>
              </a:solidFill>
            </a:endParaRPr>
          </a:p>
          <a:p>
            <a:pPr marL="0" indent="0">
              <a:buNone/>
            </a:pPr>
            <a:endParaRPr lang="es-MX" sz="1400" dirty="0"/>
          </a:p>
          <a:p>
            <a:endParaRPr lang="es-MX" sz="1400" dirty="0"/>
          </a:p>
        </p:txBody>
      </p:sp>
      <p:sp>
        <p:nvSpPr>
          <p:cNvPr id="17" name="Título 16">
            <a:extLst>
              <a:ext uri="{FF2B5EF4-FFF2-40B4-BE49-F238E27FC236}">
                <a16:creationId xmlns:a16="http://schemas.microsoft.com/office/drawing/2014/main" id="{F6493362-D4C5-9C69-AE2A-015C3B698984}"/>
              </a:ext>
            </a:extLst>
          </p:cNvPr>
          <p:cNvSpPr>
            <a:spLocks noGrp="1"/>
          </p:cNvSpPr>
          <p:nvPr>
            <p:ph type="ctrTitle"/>
          </p:nvPr>
        </p:nvSpPr>
        <p:spPr>
          <a:xfrm>
            <a:off x="564931" y="850591"/>
            <a:ext cx="4301359" cy="1093824"/>
          </a:xfrm>
        </p:spPr>
        <p:txBody>
          <a:bodyPr/>
          <a:lstStyle/>
          <a:p>
            <a:r>
              <a:rPr lang="es-CO"/>
              <a:t>Necesidades multisectoriales</a:t>
            </a:r>
          </a:p>
        </p:txBody>
      </p:sp>
      <p:sp>
        <p:nvSpPr>
          <p:cNvPr id="22" name="CuadroTexto 21">
            <a:extLst>
              <a:ext uri="{FF2B5EF4-FFF2-40B4-BE49-F238E27FC236}">
                <a16:creationId xmlns:a16="http://schemas.microsoft.com/office/drawing/2014/main" id="{EB51182F-6B04-6F81-1AA8-0CFEF6154A15}"/>
              </a:ext>
            </a:extLst>
          </p:cNvPr>
          <p:cNvSpPr txBox="1"/>
          <p:nvPr/>
        </p:nvSpPr>
        <p:spPr>
          <a:xfrm>
            <a:off x="5271682" y="5768599"/>
            <a:ext cx="6782171" cy="954107"/>
          </a:xfrm>
          <a:prstGeom prst="rect">
            <a:avLst/>
          </a:prstGeom>
          <a:noFill/>
        </p:spPr>
        <p:txBody>
          <a:bodyPr wrap="square">
            <a:spAutoFit/>
          </a:bodyPr>
          <a:lstStyle/>
          <a:p>
            <a:pPr algn="just"/>
            <a:r>
              <a:rPr lang="es-MX" sz="1400" b="0" i="0" u="none" strike="noStrike" baseline="0" dirty="0">
                <a:latin typeface="Leelawadee" panose="020B0502040204020203" pitchFamily="34" charset="-34"/>
                <a:cs typeface="Leelawadee" panose="020B0502040204020203" pitchFamily="34" charset="-34"/>
              </a:rPr>
              <a:t>Las figuras de abajo muestra las combinaciones más comunes de necesidades sectoriales no cubiertas entre los hogares que tienen necesidades multisectoriales (MSNI &gt;3). Cada hogar tiene un perfil de necesidades único por lo que los porcentajes no pueden sumar más de 100%.</a:t>
            </a:r>
            <a:endParaRPr lang="es-CO" sz="1400" dirty="0">
              <a:latin typeface="Leelawadee" panose="020B0502040204020203" pitchFamily="34" charset="-34"/>
              <a:cs typeface="Leelawadee" panose="020B0502040204020203" pitchFamily="34" charset="-34"/>
            </a:endParaRPr>
          </a:p>
        </p:txBody>
      </p:sp>
      <p:sp>
        <p:nvSpPr>
          <p:cNvPr id="23" name="CuadroTexto 22">
            <a:extLst>
              <a:ext uri="{FF2B5EF4-FFF2-40B4-BE49-F238E27FC236}">
                <a16:creationId xmlns:a16="http://schemas.microsoft.com/office/drawing/2014/main" id="{D42E6982-27CE-7189-9075-D21A0A2557A9}"/>
              </a:ext>
            </a:extLst>
          </p:cNvPr>
          <p:cNvSpPr txBox="1"/>
          <p:nvPr/>
        </p:nvSpPr>
        <p:spPr>
          <a:xfrm>
            <a:off x="5736765" y="377333"/>
            <a:ext cx="5890304" cy="830997"/>
          </a:xfrm>
          <a:prstGeom prst="rect">
            <a:avLst/>
          </a:prstGeom>
          <a:noFill/>
        </p:spPr>
        <p:txBody>
          <a:bodyPr wrap="square" rtlCol="0">
            <a:spAutoFit/>
          </a:bodyPr>
          <a:lstStyle/>
          <a:p>
            <a:pPr algn="ctr"/>
            <a:r>
              <a:rPr lang="es-MX" sz="1600" b="1">
                <a:solidFill>
                  <a:srgbClr val="58595A"/>
                </a:solidFill>
                <a:latin typeface="Franklin Gothic Book" panose="020B0503020102020204" pitchFamily="34" charset="0"/>
              </a:rPr>
              <a:t>Combinaciones más comunes de LSG entre los hogares de la Población colombiana retornada con necesidades multisectoriales:</a:t>
            </a:r>
            <a:endParaRPr lang="es-CO" sz="1600" b="1">
              <a:solidFill>
                <a:srgbClr val="58595A"/>
              </a:solidFill>
              <a:latin typeface="Franklin Gothic Book" panose="020B0503020102020204" pitchFamily="34" charset="0"/>
            </a:endParaRPr>
          </a:p>
        </p:txBody>
      </p:sp>
      <p:sp>
        <p:nvSpPr>
          <p:cNvPr id="24" name="Subtitle 11">
            <a:extLst>
              <a:ext uri="{FF2B5EF4-FFF2-40B4-BE49-F238E27FC236}">
                <a16:creationId xmlns:a16="http://schemas.microsoft.com/office/drawing/2014/main" id="{4482329E-7BAD-B92D-9619-94393F6946BB}"/>
              </a:ext>
            </a:extLst>
          </p:cNvPr>
          <p:cNvSpPr txBox="1">
            <a:spLocks/>
          </p:cNvSpPr>
          <p:nvPr/>
        </p:nvSpPr>
        <p:spPr>
          <a:xfrm>
            <a:off x="470338" y="6587413"/>
            <a:ext cx="4154214" cy="270587"/>
          </a:xfrm>
          <a:prstGeom prst="rect">
            <a:avLst/>
          </a:prstGeom>
        </p:spPr>
        <p:txBody>
          <a:bodyPr vert="horz" lIns="91440" tIns="45720" rIns="91440" bIns="45720" rtlCol="0">
            <a:normAutofit fontScale="92500"/>
          </a:bodyPr>
          <a:lstStyle>
            <a:lvl1pPr marL="342900" indent="-342900" algn="l" defTabSz="914400" rtl="0" eaLnBrk="1" latinLnBrk="0" hangingPunct="1">
              <a:lnSpc>
                <a:spcPct val="90000"/>
              </a:lnSpc>
              <a:spcBef>
                <a:spcPts val="500"/>
              </a:spcBef>
              <a:buFont typeface="Arial" panose="020B0604020202020204" pitchFamily="34" charset="0"/>
              <a:buChar char="•"/>
              <a:defRPr sz="1600" b="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just">
              <a:buNone/>
            </a:pPr>
            <a:r>
              <a:rPr lang="es-CO" sz="900" b="0" i="0" u="none" strike="noStrike" baseline="0" dirty="0">
                <a:solidFill>
                  <a:srgbClr val="585757"/>
                </a:solidFill>
              </a:rPr>
              <a:t>* Para más información sobre vulnerabilidades prexistentes ver la diapositiva 40.</a:t>
            </a:r>
            <a:endParaRPr lang="es-MX" sz="900" dirty="0">
              <a:solidFill>
                <a:srgbClr val="58595A"/>
              </a:solidFill>
            </a:endParaRPr>
          </a:p>
          <a:p>
            <a:pPr marL="0" indent="0">
              <a:buNone/>
            </a:pPr>
            <a:endParaRPr lang="es-MX" sz="900" dirty="0"/>
          </a:p>
          <a:p>
            <a:endParaRPr lang="es-MX" sz="900" dirty="0"/>
          </a:p>
        </p:txBody>
      </p:sp>
      <p:graphicFrame>
        <p:nvGraphicFramePr>
          <p:cNvPr id="25" name="Tabla 25">
            <a:extLst>
              <a:ext uri="{FF2B5EF4-FFF2-40B4-BE49-F238E27FC236}">
                <a16:creationId xmlns:a16="http://schemas.microsoft.com/office/drawing/2014/main" id="{EB0B4805-1CB1-7899-1E3D-477F7D0F59C0}"/>
              </a:ext>
            </a:extLst>
          </p:cNvPr>
          <p:cNvGraphicFramePr>
            <a:graphicFrameLocks noGrp="1"/>
          </p:cNvGraphicFramePr>
          <p:nvPr/>
        </p:nvGraphicFramePr>
        <p:xfrm>
          <a:off x="624270" y="5025777"/>
          <a:ext cx="4182680" cy="778889"/>
        </p:xfrm>
        <a:graphic>
          <a:graphicData uri="http://schemas.openxmlformats.org/drawingml/2006/table">
            <a:tbl>
              <a:tblPr firstRow="1" bandRow="1">
                <a:tableStyleId>{1FECB4D8-DB02-4DC6-A0A2-4F2EBAE1DC90}</a:tableStyleId>
              </a:tblPr>
              <a:tblGrid>
                <a:gridCol w="522835">
                  <a:extLst>
                    <a:ext uri="{9D8B030D-6E8A-4147-A177-3AD203B41FA5}">
                      <a16:colId xmlns:a16="http://schemas.microsoft.com/office/drawing/2014/main" val="3851604204"/>
                    </a:ext>
                  </a:extLst>
                </a:gridCol>
                <a:gridCol w="522835">
                  <a:extLst>
                    <a:ext uri="{9D8B030D-6E8A-4147-A177-3AD203B41FA5}">
                      <a16:colId xmlns:a16="http://schemas.microsoft.com/office/drawing/2014/main" val="2511312251"/>
                    </a:ext>
                  </a:extLst>
                </a:gridCol>
                <a:gridCol w="522835">
                  <a:extLst>
                    <a:ext uri="{9D8B030D-6E8A-4147-A177-3AD203B41FA5}">
                      <a16:colId xmlns:a16="http://schemas.microsoft.com/office/drawing/2014/main" val="3691947395"/>
                    </a:ext>
                  </a:extLst>
                </a:gridCol>
                <a:gridCol w="522835">
                  <a:extLst>
                    <a:ext uri="{9D8B030D-6E8A-4147-A177-3AD203B41FA5}">
                      <a16:colId xmlns:a16="http://schemas.microsoft.com/office/drawing/2014/main" val="1578155629"/>
                    </a:ext>
                  </a:extLst>
                </a:gridCol>
                <a:gridCol w="522835">
                  <a:extLst>
                    <a:ext uri="{9D8B030D-6E8A-4147-A177-3AD203B41FA5}">
                      <a16:colId xmlns:a16="http://schemas.microsoft.com/office/drawing/2014/main" val="3227786747"/>
                    </a:ext>
                  </a:extLst>
                </a:gridCol>
                <a:gridCol w="522835">
                  <a:extLst>
                    <a:ext uri="{9D8B030D-6E8A-4147-A177-3AD203B41FA5}">
                      <a16:colId xmlns:a16="http://schemas.microsoft.com/office/drawing/2014/main" val="3080987871"/>
                    </a:ext>
                  </a:extLst>
                </a:gridCol>
                <a:gridCol w="522835">
                  <a:extLst>
                    <a:ext uri="{9D8B030D-6E8A-4147-A177-3AD203B41FA5}">
                      <a16:colId xmlns:a16="http://schemas.microsoft.com/office/drawing/2014/main" val="90412500"/>
                    </a:ext>
                  </a:extLst>
                </a:gridCol>
                <a:gridCol w="522835">
                  <a:extLst>
                    <a:ext uri="{9D8B030D-6E8A-4147-A177-3AD203B41FA5}">
                      <a16:colId xmlns:a16="http://schemas.microsoft.com/office/drawing/2014/main" val="4042605718"/>
                    </a:ext>
                  </a:extLst>
                </a:gridCol>
              </a:tblGrid>
              <a:tr h="313136">
                <a:tc>
                  <a:txBody>
                    <a:bodyPr/>
                    <a:lstStyle/>
                    <a:p>
                      <a:pPr algn="ctr"/>
                      <a:r>
                        <a:rPr lang="es-CO" sz="1600">
                          <a:latin typeface="Leelawadee" panose="020B0502040204020203" pitchFamily="34" charset="-34"/>
                          <a:cs typeface="Leelawadee" panose="020B0502040204020203" pitchFamily="34" charset="-34"/>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600">
                          <a:latin typeface="Leelawadee" panose="020B0502040204020203" pitchFamily="34" charset="-34"/>
                          <a:cs typeface="Leelawadee" panose="020B0502040204020203" pitchFamily="34" charset="-34"/>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600">
                          <a:latin typeface="Leelawadee" panose="020B0502040204020203" pitchFamily="34" charset="-34"/>
                          <a:cs typeface="Leelawadee" panose="020B0502040204020203" pitchFamily="34" charset="-34"/>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600">
                          <a:latin typeface="Leelawadee" panose="020B0502040204020203" pitchFamily="34" charset="-34"/>
                          <a:cs typeface="Leelawadee" panose="020B0502040204020203" pitchFamily="34" charset="-34"/>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600">
                          <a:latin typeface="Leelawadee" panose="020B0502040204020203" pitchFamily="34" charset="-34"/>
                          <a:cs typeface="Leelawadee" panose="020B0502040204020203" pitchFamily="34" charset="-34"/>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600">
                          <a:latin typeface="Leelawadee" panose="020B0502040204020203" pitchFamily="34" charset="-34"/>
                          <a:cs typeface="Leelawadee" panose="020B0502040204020203" pitchFamily="34" charset="-34"/>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600">
                          <a:latin typeface="Leelawadee" panose="020B0502040204020203" pitchFamily="34" charset="-34"/>
                          <a:cs typeface="Leelawadee" panose="020B0502040204020203" pitchFamily="34" charset="-34"/>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600">
                          <a:latin typeface="Leelawadee" panose="020B0502040204020203" pitchFamily="34" charset="-34"/>
                          <a:cs typeface="Leelawadee" panose="020B0502040204020203" pitchFamily="34" charset="-34"/>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6412229"/>
                  </a:ext>
                </a:extLst>
              </a:tr>
              <a:tr h="443609">
                <a:tc>
                  <a:txBody>
                    <a:bodyPr/>
                    <a:lstStyle/>
                    <a:p>
                      <a:r>
                        <a:rPr lang="es-CO" sz="1400">
                          <a:latin typeface="Leelawadee" panose="020B0502040204020203" pitchFamily="34" charset="-34"/>
                          <a:cs typeface="Leelawadee" panose="020B0502040204020203" pitchFamily="34" charset="-34"/>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CO" sz="1400">
                          <a:latin typeface="Leelawadee" panose="020B0502040204020203" pitchFamily="34" charset="-34"/>
                          <a:cs typeface="Leelawadee" panose="020B0502040204020203" pitchFamily="34" charset="-34"/>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D5D6"/>
                    </a:solidFill>
                  </a:tcPr>
                </a:tc>
                <a:tc>
                  <a:txBody>
                    <a:bodyPr/>
                    <a:lstStyle/>
                    <a:p>
                      <a:r>
                        <a:rPr lang="es-CO" sz="1400">
                          <a:latin typeface="Leelawadee" panose="020B0502040204020203" pitchFamily="34" charset="-34"/>
                          <a:cs typeface="Leelawadee" panose="020B0502040204020203" pitchFamily="34" charset="-34"/>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ACAC"/>
                    </a:solidFill>
                  </a:tcPr>
                </a:tc>
                <a:tc>
                  <a:txBody>
                    <a:bodyPr/>
                    <a:lstStyle/>
                    <a:p>
                      <a:r>
                        <a:rPr lang="es-CO" sz="1400">
                          <a:latin typeface="Leelawadee" panose="020B0502040204020203" pitchFamily="34" charset="-34"/>
                          <a:cs typeface="Leelawadee" panose="020B0502040204020203" pitchFamily="34" charset="-34"/>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CO" sz="1400">
                          <a:latin typeface="Leelawadee" panose="020B0502040204020203" pitchFamily="34" charset="-34"/>
                          <a:cs typeface="Leelawadee" panose="020B0502040204020203" pitchFamily="34" charset="-34"/>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CO" sz="1400">
                          <a:latin typeface="Leelawadee" panose="020B0502040204020203" pitchFamily="34" charset="-34"/>
                          <a:cs typeface="Leelawadee" panose="020B0502040204020203" pitchFamily="34" charset="-34"/>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CO" sz="1400">
                          <a:latin typeface="Leelawadee" panose="020B0502040204020203" pitchFamily="34" charset="-34"/>
                          <a:cs typeface="Leelawadee" panose="020B0502040204020203" pitchFamily="34" charset="-34"/>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CO" sz="1400">
                          <a:latin typeface="Leelawadee" panose="020B0502040204020203" pitchFamily="34" charset="-34"/>
                          <a:cs typeface="Leelawadee" panose="020B0502040204020203" pitchFamily="34" charset="-34"/>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3380797"/>
                  </a:ext>
                </a:extLst>
              </a:tr>
            </a:tbl>
          </a:graphicData>
        </a:graphic>
      </p:graphicFrame>
      <p:sp>
        <p:nvSpPr>
          <p:cNvPr id="26" name="CuadroTexto 25">
            <a:extLst>
              <a:ext uri="{FF2B5EF4-FFF2-40B4-BE49-F238E27FC236}">
                <a16:creationId xmlns:a16="http://schemas.microsoft.com/office/drawing/2014/main" id="{FF18E84E-EBEE-FAA9-E0FA-612C4B5BDAF5}"/>
              </a:ext>
            </a:extLst>
          </p:cNvPr>
          <p:cNvSpPr txBox="1"/>
          <p:nvPr/>
        </p:nvSpPr>
        <p:spPr>
          <a:xfrm>
            <a:off x="564931" y="3818607"/>
            <a:ext cx="4301359" cy="830997"/>
          </a:xfrm>
          <a:prstGeom prst="rect">
            <a:avLst/>
          </a:prstGeom>
          <a:noFill/>
        </p:spPr>
        <p:txBody>
          <a:bodyPr wrap="square" rtlCol="0">
            <a:spAutoFit/>
          </a:bodyPr>
          <a:lstStyle/>
          <a:p>
            <a:pPr algn="ctr"/>
            <a:r>
              <a:rPr lang="es-MX" sz="1600" b="1" dirty="0">
                <a:solidFill>
                  <a:srgbClr val="58595A"/>
                </a:solidFill>
                <a:latin typeface="Franklin Gothic Book" panose="020B0503020102020204" pitchFamily="34" charset="0"/>
              </a:rPr>
              <a:t>% de hogares por el número sectores en donde se identificó al menos alguna necesidad sectorial no cubierta (LSG)</a:t>
            </a:r>
            <a:endParaRPr lang="es-CO" sz="1600" b="1" dirty="0">
              <a:solidFill>
                <a:srgbClr val="58595A"/>
              </a:solidFill>
              <a:latin typeface="Franklin Gothic Book" panose="020B0503020102020204" pitchFamily="34" charset="0"/>
            </a:endParaRPr>
          </a:p>
        </p:txBody>
      </p:sp>
      <p:pic>
        <p:nvPicPr>
          <p:cNvPr id="3" name="Imagen 2">
            <a:extLst>
              <a:ext uri="{FF2B5EF4-FFF2-40B4-BE49-F238E27FC236}">
                <a16:creationId xmlns:a16="http://schemas.microsoft.com/office/drawing/2014/main" id="{F3A66994-1782-8CA3-A284-44E4F04A01A7}"/>
              </a:ext>
            </a:extLst>
          </p:cNvPr>
          <p:cNvPicPr>
            <a:picLocks noChangeAspect="1"/>
          </p:cNvPicPr>
          <p:nvPr/>
        </p:nvPicPr>
        <p:blipFill>
          <a:blip r:embed="rId2"/>
          <a:stretch>
            <a:fillRect/>
          </a:stretch>
        </p:blipFill>
        <p:spPr>
          <a:xfrm>
            <a:off x="5321780" y="1482023"/>
            <a:ext cx="6434181" cy="3893954"/>
          </a:xfrm>
          <a:prstGeom prst="rect">
            <a:avLst/>
          </a:prstGeom>
        </p:spPr>
      </p:pic>
    </p:spTree>
    <p:extLst>
      <p:ext uri="{BB962C8B-B14F-4D97-AF65-F5344CB8AC3E}">
        <p14:creationId xmlns:p14="http://schemas.microsoft.com/office/powerpoint/2010/main" val="33989736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A776F8F2-8D63-6878-04D5-7F24B02D664A}"/>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19179863-B891-9599-D435-CCBCCCE58C6B}"/>
              </a:ext>
            </a:extLst>
          </p:cNvPr>
          <p:cNvCxnSpPr>
            <a:cxnSpLocks/>
          </p:cNvCxnSpPr>
          <p:nvPr/>
        </p:nvCxnSpPr>
        <p:spPr>
          <a:xfrm>
            <a:off x="7474528" y="2536722"/>
            <a:ext cx="0" cy="4390102"/>
          </a:xfrm>
          <a:prstGeom prst="line">
            <a:avLst/>
          </a:prstGeom>
          <a:ln w="57150">
            <a:solidFill>
              <a:srgbClr val="EE5859"/>
            </a:solidFill>
          </a:ln>
        </p:spPr>
        <p:style>
          <a:lnRef idx="1">
            <a:schemeClr val="accent1"/>
          </a:lnRef>
          <a:fillRef idx="0">
            <a:schemeClr val="accent1"/>
          </a:fillRef>
          <a:effectRef idx="0">
            <a:schemeClr val="accent1"/>
          </a:effectRef>
          <a:fontRef idx="minor">
            <a:schemeClr val="tx1"/>
          </a:fontRef>
        </p:style>
      </p:cxnSp>
      <p:sp>
        <p:nvSpPr>
          <p:cNvPr id="15" name="Título 1">
            <a:extLst>
              <a:ext uri="{FF2B5EF4-FFF2-40B4-BE49-F238E27FC236}">
                <a16:creationId xmlns:a16="http://schemas.microsoft.com/office/drawing/2014/main" id="{189478D9-7FF2-FD38-8417-E9F9D05F35A6}"/>
              </a:ext>
            </a:extLst>
          </p:cNvPr>
          <p:cNvSpPr txBox="1">
            <a:spLocks/>
          </p:cNvSpPr>
          <p:nvPr/>
        </p:nvSpPr>
        <p:spPr>
          <a:xfrm>
            <a:off x="408001" y="1130709"/>
            <a:ext cx="5048902" cy="11935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tx1">
                    <a:lumMod val="85000"/>
                    <a:lumOff val="15000"/>
                  </a:schemeClr>
                </a:solidFill>
                <a:latin typeface="Franklin Gothic Demi" panose="020B0703020102020204" pitchFamily="34" charset="0"/>
                <a:ea typeface="+mj-ea"/>
                <a:cs typeface="+mj-cs"/>
              </a:defRPr>
            </a:lvl1pPr>
          </a:lstStyle>
          <a:p>
            <a:r>
              <a:rPr lang="es-MX"/>
              <a:t>MEDIOS DE VIDA</a:t>
            </a:r>
          </a:p>
        </p:txBody>
      </p:sp>
      <p:sp>
        <p:nvSpPr>
          <p:cNvPr id="18" name="CuadroTexto 17">
            <a:extLst>
              <a:ext uri="{FF2B5EF4-FFF2-40B4-BE49-F238E27FC236}">
                <a16:creationId xmlns:a16="http://schemas.microsoft.com/office/drawing/2014/main" id="{7F831F35-51B3-F808-3244-0CC78C975635}"/>
              </a:ext>
            </a:extLst>
          </p:cNvPr>
          <p:cNvSpPr txBox="1"/>
          <p:nvPr/>
        </p:nvSpPr>
        <p:spPr>
          <a:xfrm>
            <a:off x="1579877" y="3884562"/>
            <a:ext cx="4173721" cy="584775"/>
          </a:xfrm>
          <a:prstGeom prst="rect">
            <a:avLst/>
          </a:prstGeom>
          <a:noFill/>
        </p:spPr>
        <p:txBody>
          <a:bodyPr wrap="square" rtlCol="0">
            <a:spAutoFit/>
          </a:bodyPr>
          <a:lstStyle/>
          <a:p>
            <a:pPr algn="ctr"/>
            <a:r>
              <a:rPr lang="es-MX" sz="1600" b="1" dirty="0">
                <a:solidFill>
                  <a:srgbClr val="58595A"/>
                </a:solidFill>
                <a:latin typeface="Franklin Gothic Book" panose="020B0503020102020204" pitchFamily="34" charset="0"/>
              </a:rPr>
              <a:t>% de hogares que reportaron tener una LSG en Medios de Vida por nivel de severidad</a:t>
            </a:r>
            <a:endParaRPr lang="es-CO" sz="1600" b="1" dirty="0">
              <a:solidFill>
                <a:srgbClr val="58595A"/>
              </a:solidFill>
              <a:latin typeface="Franklin Gothic Book" panose="020B0503020102020204" pitchFamily="34" charset="0"/>
            </a:endParaRPr>
          </a:p>
        </p:txBody>
      </p:sp>
      <p:sp>
        <p:nvSpPr>
          <p:cNvPr id="19" name="Rectángulo 18">
            <a:extLst>
              <a:ext uri="{FF2B5EF4-FFF2-40B4-BE49-F238E27FC236}">
                <a16:creationId xmlns:a16="http://schemas.microsoft.com/office/drawing/2014/main" id="{125659E3-2707-BC8C-98D4-3FA8E9D440E0}"/>
              </a:ext>
            </a:extLst>
          </p:cNvPr>
          <p:cNvSpPr/>
          <p:nvPr/>
        </p:nvSpPr>
        <p:spPr>
          <a:xfrm>
            <a:off x="0" y="1130709"/>
            <a:ext cx="408001" cy="1193559"/>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Subtitle 11">
            <a:extLst>
              <a:ext uri="{FF2B5EF4-FFF2-40B4-BE49-F238E27FC236}">
                <a16:creationId xmlns:a16="http://schemas.microsoft.com/office/drawing/2014/main" id="{A73A132D-03E5-E3C6-DBA0-8D3D3ABA9AB6}"/>
              </a:ext>
            </a:extLst>
          </p:cNvPr>
          <p:cNvSpPr txBox="1">
            <a:spLocks/>
          </p:cNvSpPr>
          <p:nvPr/>
        </p:nvSpPr>
        <p:spPr>
          <a:xfrm>
            <a:off x="2350554" y="2749282"/>
            <a:ext cx="3403044" cy="52322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500"/>
              </a:spcBef>
              <a:buFont typeface="Arial" panose="020B0604020202020204" pitchFamily="34" charset="0"/>
              <a:buChar char="•"/>
              <a:defRPr sz="1600" b="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es-MX" sz="1400" dirty="0">
                <a:solidFill>
                  <a:srgbClr val="58595A"/>
                </a:solidFill>
              </a:rPr>
              <a:t>De los hogares reportó una necesidad sectorial no cubierta en Medios de Vida. </a:t>
            </a:r>
          </a:p>
          <a:p>
            <a:pPr marL="0" indent="0">
              <a:buNone/>
            </a:pPr>
            <a:endParaRPr lang="es-MX" sz="1400" dirty="0">
              <a:solidFill>
                <a:srgbClr val="58595A"/>
              </a:solidFill>
            </a:endParaRPr>
          </a:p>
          <a:p>
            <a:pPr marL="0" indent="0">
              <a:buNone/>
            </a:pPr>
            <a:endParaRPr lang="es-MX" sz="1400" dirty="0">
              <a:solidFill>
                <a:srgbClr val="58595A"/>
              </a:solidFill>
            </a:endParaRPr>
          </a:p>
          <a:p>
            <a:pPr marL="0" indent="0">
              <a:buNone/>
            </a:pPr>
            <a:endParaRPr lang="es-MX" sz="1400" dirty="0"/>
          </a:p>
          <a:p>
            <a:endParaRPr lang="es-MX" sz="1400" dirty="0"/>
          </a:p>
        </p:txBody>
      </p:sp>
      <p:sp>
        <p:nvSpPr>
          <p:cNvPr id="21" name="TextBox 23">
            <a:extLst>
              <a:ext uri="{FF2B5EF4-FFF2-40B4-BE49-F238E27FC236}">
                <a16:creationId xmlns:a16="http://schemas.microsoft.com/office/drawing/2014/main" id="{8D752DEE-4444-4FFB-1C9B-A12BB339019B}"/>
              </a:ext>
            </a:extLst>
          </p:cNvPr>
          <p:cNvSpPr txBox="1"/>
          <p:nvPr/>
        </p:nvSpPr>
        <p:spPr>
          <a:xfrm>
            <a:off x="1430904" y="2719694"/>
            <a:ext cx="919650" cy="523220"/>
          </a:xfrm>
          <a:prstGeom prst="rect">
            <a:avLst/>
          </a:prstGeom>
          <a:noFill/>
        </p:spPr>
        <p:txBody>
          <a:bodyPr wrap="square">
            <a:spAutoFit/>
          </a:bodyPr>
          <a:lstStyle/>
          <a:p>
            <a:r>
              <a:rPr lang="fr-FR" sz="2800" b="1">
                <a:solidFill>
                  <a:schemeClr val="bg1"/>
                </a:solidFill>
                <a:latin typeface="Leelawadee" panose="020B0502040204020203" pitchFamily="34" charset="-34"/>
                <a:cs typeface="Leelawadee" panose="020B0502040204020203" pitchFamily="34" charset="-34"/>
              </a:rPr>
              <a:t>42%</a:t>
            </a:r>
          </a:p>
        </p:txBody>
      </p:sp>
      <p:graphicFrame>
        <p:nvGraphicFramePr>
          <p:cNvPr id="22" name="Gráfico 21">
            <a:extLst>
              <a:ext uri="{FF2B5EF4-FFF2-40B4-BE49-F238E27FC236}">
                <a16:creationId xmlns:a16="http://schemas.microsoft.com/office/drawing/2014/main" id="{8EAD8688-501F-1D1F-6FD1-8291CD145EA6}"/>
              </a:ext>
            </a:extLst>
          </p:cNvPr>
          <p:cNvGraphicFramePr>
            <a:graphicFrameLocks/>
          </p:cNvGraphicFramePr>
          <p:nvPr/>
        </p:nvGraphicFramePr>
        <p:xfrm>
          <a:off x="1378468" y="4629835"/>
          <a:ext cx="4375130" cy="1563011"/>
        </p:xfrm>
        <a:graphic>
          <a:graphicData uri="http://schemas.openxmlformats.org/drawingml/2006/chart">
            <c:chart xmlns:c="http://schemas.openxmlformats.org/drawingml/2006/chart" xmlns:r="http://schemas.openxmlformats.org/officeDocument/2006/relationships" r:id="rId2"/>
          </a:graphicData>
        </a:graphic>
      </p:graphicFrame>
      <p:sp>
        <p:nvSpPr>
          <p:cNvPr id="8" name="Título 1">
            <a:extLst>
              <a:ext uri="{FF2B5EF4-FFF2-40B4-BE49-F238E27FC236}">
                <a16:creationId xmlns:a16="http://schemas.microsoft.com/office/drawing/2014/main" id="{89508E8E-F1B1-3F7E-6910-77E87732E4F9}"/>
              </a:ext>
            </a:extLst>
          </p:cNvPr>
          <p:cNvSpPr txBox="1">
            <a:spLocks/>
          </p:cNvSpPr>
          <p:nvPr/>
        </p:nvSpPr>
        <p:spPr>
          <a:xfrm>
            <a:off x="6635581" y="1130709"/>
            <a:ext cx="5048902" cy="11935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tx1">
                    <a:lumMod val="85000"/>
                    <a:lumOff val="15000"/>
                  </a:schemeClr>
                </a:solidFill>
                <a:latin typeface="Franklin Gothic Demi" panose="020B0703020102020204" pitchFamily="34" charset="0"/>
                <a:ea typeface="+mj-ea"/>
                <a:cs typeface="+mj-cs"/>
              </a:defRPr>
            </a:lvl1pPr>
          </a:lstStyle>
          <a:p>
            <a:r>
              <a:rPr lang="es-MX"/>
              <a:t>SEGURIDAD ALIMENTARIA</a:t>
            </a:r>
          </a:p>
        </p:txBody>
      </p:sp>
      <p:sp>
        <p:nvSpPr>
          <p:cNvPr id="11" name="CuadroTexto 10">
            <a:extLst>
              <a:ext uri="{FF2B5EF4-FFF2-40B4-BE49-F238E27FC236}">
                <a16:creationId xmlns:a16="http://schemas.microsoft.com/office/drawing/2014/main" id="{1713A48C-E81D-F61D-FE0B-CACC2B6F55CB}"/>
              </a:ext>
            </a:extLst>
          </p:cNvPr>
          <p:cNvSpPr txBox="1"/>
          <p:nvPr/>
        </p:nvSpPr>
        <p:spPr>
          <a:xfrm>
            <a:off x="7807458" y="3884562"/>
            <a:ext cx="4173721" cy="830997"/>
          </a:xfrm>
          <a:prstGeom prst="rect">
            <a:avLst/>
          </a:prstGeom>
          <a:noFill/>
        </p:spPr>
        <p:txBody>
          <a:bodyPr wrap="square" rtlCol="0">
            <a:spAutoFit/>
          </a:bodyPr>
          <a:lstStyle/>
          <a:p>
            <a:pPr algn="ctr"/>
            <a:r>
              <a:rPr lang="es-MX" sz="1600" b="1" dirty="0">
                <a:solidFill>
                  <a:srgbClr val="58595A"/>
                </a:solidFill>
                <a:latin typeface="Franklin Gothic Book" panose="020B0503020102020204" pitchFamily="34" charset="0"/>
              </a:rPr>
              <a:t>% de hogares que reportaron tener una LSG en Seguridad Alimentaria por nivel de severidad </a:t>
            </a:r>
            <a:endParaRPr lang="es-CO" sz="1600" b="1" dirty="0">
              <a:solidFill>
                <a:srgbClr val="58595A"/>
              </a:solidFill>
              <a:latin typeface="Franklin Gothic Book" panose="020B0503020102020204" pitchFamily="34" charset="0"/>
            </a:endParaRPr>
          </a:p>
        </p:txBody>
      </p:sp>
      <p:sp>
        <p:nvSpPr>
          <p:cNvPr id="12" name="Rectángulo 11">
            <a:extLst>
              <a:ext uri="{FF2B5EF4-FFF2-40B4-BE49-F238E27FC236}">
                <a16:creationId xmlns:a16="http://schemas.microsoft.com/office/drawing/2014/main" id="{EA73E99F-6C76-4ED3-4C8B-6E0E098FEA76}"/>
              </a:ext>
            </a:extLst>
          </p:cNvPr>
          <p:cNvSpPr/>
          <p:nvPr/>
        </p:nvSpPr>
        <p:spPr>
          <a:xfrm>
            <a:off x="6227580" y="1130709"/>
            <a:ext cx="408001" cy="1193559"/>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Subtitle 11">
            <a:extLst>
              <a:ext uri="{FF2B5EF4-FFF2-40B4-BE49-F238E27FC236}">
                <a16:creationId xmlns:a16="http://schemas.microsoft.com/office/drawing/2014/main" id="{46721FEB-71BE-6EC0-AAE9-0B6C845B86F8}"/>
              </a:ext>
            </a:extLst>
          </p:cNvPr>
          <p:cNvSpPr txBox="1">
            <a:spLocks/>
          </p:cNvSpPr>
          <p:nvPr/>
        </p:nvSpPr>
        <p:spPr>
          <a:xfrm>
            <a:off x="8578134" y="2749282"/>
            <a:ext cx="3403044" cy="67971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500"/>
              </a:spcBef>
              <a:buFont typeface="Arial" panose="020B0604020202020204" pitchFamily="34" charset="0"/>
              <a:buChar char="•"/>
              <a:defRPr sz="1600" b="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es-MX" sz="1400" dirty="0">
                <a:solidFill>
                  <a:srgbClr val="58595A"/>
                </a:solidFill>
              </a:rPr>
              <a:t>De los hogares reportó una necesidad sectorial no cubierta en Seguridad Alimentaria. </a:t>
            </a:r>
          </a:p>
          <a:p>
            <a:pPr marL="0" indent="0">
              <a:buNone/>
            </a:pPr>
            <a:endParaRPr lang="es-MX" sz="1400" dirty="0">
              <a:solidFill>
                <a:srgbClr val="58595A"/>
              </a:solidFill>
            </a:endParaRPr>
          </a:p>
          <a:p>
            <a:pPr marL="0" indent="0">
              <a:buNone/>
            </a:pPr>
            <a:endParaRPr lang="es-MX" sz="1400" dirty="0">
              <a:solidFill>
                <a:srgbClr val="58595A"/>
              </a:solidFill>
            </a:endParaRPr>
          </a:p>
          <a:p>
            <a:pPr marL="0" indent="0">
              <a:buNone/>
            </a:pPr>
            <a:endParaRPr lang="es-MX" sz="1400" dirty="0"/>
          </a:p>
          <a:p>
            <a:endParaRPr lang="es-MX" sz="1400" dirty="0"/>
          </a:p>
        </p:txBody>
      </p:sp>
      <p:sp>
        <p:nvSpPr>
          <p:cNvPr id="17" name="TextBox 23">
            <a:extLst>
              <a:ext uri="{FF2B5EF4-FFF2-40B4-BE49-F238E27FC236}">
                <a16:creationId xmlns:a16="http://schemas.microsoft.com/office/drawing/2014/main" id="{64B37EA7-06C4-AEAF-D003-5F9E1D1C2D37}"/>
              </a:ext>
            </a:extLst>
          </p:cNvPr>
          <p:cNvSpPr txBox="1"/>
          <p:nvPr/>
        </p:nvSpPr>
        <p:spPr>
          <a:xfrm>
            <a:off x="7658484" y="2719694"/>
            <a:ext cx="919650" cy="523220"/>
          </a:xfrm>
          <a:prstGeom prst="rect">
            <a:avLst/>
          </a:prstGeom>
          <a:noFill/>
        </p:spPr>
        <p:txBody>
          <a:bodyPr wrap="square">
            <a:spAutoFit/>
          </a:bodyPr>
          <a:lstStyle/>
          <a:p>
            <a:r>
              <a:rPr lang="fr-FR" sz="2800" b="1">
                <a:solidFill>
                  <a:srgbClr val="58595A"/>
                </a:solidFill>
                <a:latin typeface="Leelawadee" panose="020B0502040204020203" pitchFamily="34" charset="-34"/>
                <a:cs typeface="Leelawadee" panose="020B0502040204020203" pitchFamily="34" charset="-34"/>
              </a:rPr>
              <a:t>22%</a:t>
            </a:r>
          </a:p>
        </p:txBody>
      </p:sp>
      <p:graphicFrame>
        <p:nvGraphicFramePr>
          <p:cNvPr id="23" name="Gráfico 22">
            <a:extLst>
              <a:ext uri="{FF2B5EF4-FFF2-40B4-BE49-F238E27FC236}">
                <a16:creationId xmlns:a16="http://schemas.microsoft.com/office/drawing/2014/main" id="{DCA5D257-069E-FD58-3D21-6A00EFEA37BB}"/>
              </a:ext>
            </a:extLst>
          </p:cNvPr>
          <p:cNvGraphicFramePr>
            <a:graphicFrameLocks/>
          </p:cNvGraphicFramePr>
          <p:nvPr/>
        </p:nvGraphicFramePr>
        <p:xfrm>
          <a:off x="7606048" y="4801096"/>
          <a:ext cx="4375130" cy="15630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39884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A776F8F2-8D63-6878-04D5-7F24B02D664A}"/>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7421B110-D9DA-EEB4-F700-5F37E79CAA68}"/>
              </a:ext>
            </a:extLst>
          </p:cNvPr>
          <p:cNvSpPr>
            <a:spLocks noGrp="1"/>
          </p:cNvSpPr>
          <p:nvPr>
            <p:ph type="ctrTitle"/>
          </p:nvPr>
        </p:nvSpPr>
        <p:spPr>
          <a:xfrm>
            <a:off x="408001" y="1149759"/>
            <a:ext cx="5048902" cy="1193559"/>
          </a:xfrm>
        </p:spPr>
        <p:txBody>
          <a:bodyPr/>
          <a:lstStyle/>
          <a:p>
            <a:r>
              <a:rPr lang="es-MX"/>
              <a:t>ALOJAMIENTO</a:t>
            </a:r>
          </a:p>
        </p:txBody>
      </p:sp>
      <p:sp>
        <p:nvSpPr>
          <p:cNvPr id="9" name="CuadroTexto 8">
            <a:extLst>
              <a:ext uri="{FF2B5EF4-FFF2-40B4-BE49-F238E27FC236}">
                <a16:creationId xmlns:a16="http://schemas.microsoft.com/office/drawing/2014/main" id="{B448F68D-1279-31A7-D1A9-2C972A482878}"/>
              </a:ext>
            </a:extLst>
          </p:cNvPr>
          <p:cNvSpPr txBox="1"/>
          <p:nvPr/>
        </p:nvSpPr>
        <p:spPr>
          <a:xfrm>
            <a:off x="1508384" y="3881982"/>
            <a:ext cx="4173721" cy="584775"/>
          </a:xfrm>
          <a:prstGeom prst="rect">
            <a:avLst/>
          </a:prstGeom>
          <a:noFill/>
        </p:spPr>
        <p:txBody>
          <a:bodyPr wrap="square" rtlCol="0">
            <a:spAutoFit/>
          </a:bodyPr>
          <a:lstStyle/>
          <a:p>
            <a:pPr algn="ctr"/>
            <a:r>
              <a:rPr lang="es-MX" sz="1600" b="1" dirty="0">
                <a:solidFill>
                  <a:srgbClr val="58595A"/>
                </a:solidFill>
                <a:latin typeface="Franklin Gothic Book" panose="020B0503020102020204" pitchFamily="34" charset="0"/>
              </a:rPr>
              <a:t>% de hogares que reportaron tener una LSG en Alojamiento por nivel de severidad</a:t>
            </a:r>
            <a:endParaRPr lang="es-CO" sz="1600" b="1" dirty="0">
              <a:solidFill>
                <a:srgbClr val="58595A"/>
              </a:solidFill>
              <a:latin typeface="Franklin Gothic Book" panose="020B0503020102020204" pitchFamily="34" charset="0"/>
            </a:endParaRPr>
          </a:p>
        </p:txBody>
      </p:sp>
      <p:sp>
        <p:nvSpPr>
          <p:cNvPr id="14" name="Rectángulo 13">
            <a:extLst>
              <a:ext uri="{FF2B5EF4-FFF2-40B4-BE49-F238E27FC236}">
                <a16:creationId xmlns:a16="http://schemas.microsoft.com/office/drawing/2014/main" id="{5DFEAE0A-9568-831B-9F35-8BAB33287EEA}"/>
              </a:ext>
            </a:extLst>
          </p:cNvPr>
          <p:cNvSpPr/>
          <p:nvPr/>
        </p:nvSpPr>
        <p:spPr>
          <a:xfrm>
            <a:off x="0" y="1149759"/>
            <a:ext cx="408001" cy="1193559"/>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6" name="Conector recto 15">
            <a:extLst>
              <a:ext uri="{FF2B5EF4-FFF2-40B4-BE49-F238E27FC236}">
                <a16:creationId xmlns:a16="http://schemas.microsoft.com/office/drawing/2014/main" id="{19179863-B891-9599-D435-CCBCCCE58C6B}"/>
              </a:ext>
            </a:extLst>
          </p:cNvPr>
          <p:cNvCxnSpPr>
            <a:cxnSpLocks/>
          </p:cNvCxnSpPr>
          <p:nvPr/>
        </p:nvCxnSpPr>
        <p:spPr>
          <a:xfrm>
            <a:off x="7474528" y="2536722"/>
            <a:ext cx="0" cy="4390102"/>
          </a:xfrm>
          <a:prstGeom prst="line">
            <a:avLst/>
          </a:prstGeom>
          <a:ln w="57150">
            <a:solidFill>
              <a:srgbClr val="EE5859"/>
            </a:solidFill>
          </a:ln>
        </p:spPr>
        <p:style>
          <a:lnRef idx="1">
            <a:schemeClr val="accent1"/>
          </a:lnRef>
          <a:fillRef idx="0">
            <a:schemeClr val="accent1"/>
          </a:fillRef>
          <a:effectRef idx="0">
            <a:schemeClr val="accent1"/>
          </a:effectRef>
          <a:fontRef idx="minor">
            <a:schemeClr val="tx1"/>
          </a:fontRef>
        </p:style>
      </p:cxnSp>
      <p:sp>
        <p:nvSpPr>
          <p:cNvPr id="5" name="Subtitle 11">
            <a:extLst>
              <a:ext uri="{FF2B5EF4-FFF2-40B4-BE49-F238E27FC236}">
                <a16:creationId xmlns:a16="http://schemas.microsoft.com/office/drawing/2014/main" id="{F7D7DEE4-E739-45C8-8B6C-6472EEAE9A1D}"/>
              </a:ext>
            </a:extLst>
          </p:cNvPr>
          <p:cNvSpPr txBox="1">
            <a:spLocks/>
          </p:cNvSpPr>
          <p:nvPr/>
        </p:nvSpPr>
        <p:spPr>
          <a:xfrm>
            <a:off x="2350554" y="2768332"/>
            <a:ext cx="3403044" cy="88905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500"/>
              </a:spcBef>
              <a:buFont typeface="Arial" panose="020B0604020202020204" pitchFamily="34" charset="0"/>
              <a:buChar char="•"/>
              <a:defRPr sz="1600" b="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es-MX" sz="1400">
                <a:solidFill>
                  <a:srgbClr val="58595A"/>
                </a:solidFill>
              </a:rPr>
              <a:t>De los hogares reportó una necesidad sectorial no cubierta en Alojamiento. </a:t>
            </a:r>
          </a:p>
          <a:p>
            <a:pPr marL="0" indent="0">
              <a:buNone/>
            </a:pPr>
            <a:endParaRPr lang="es-MX" sz="1400">
              <a:solidFill>
                <a:srgbClr val="58595A"/>
              </a:solidFill>
            </a:endParaRPr>
          </a:p>
          <a:p>
            <a:pPr marL="0" indent="0">
              <a:buNone/>
            </a:pPr>
            <a:endParaRPr lang="es-MX" sz="1400">
              <a:solidFill>
                <a:srgbClr val="58595A"/>
              </a:solidFill>
            </a:endParaRPr>
          </a:p>
          <a:p>
            <a:pPr marL="0" indent="0">
              <a:buNone/>
            </a:pPr>
            <a:endParaRPr lang="es-MX" sz="1400"/>
          </a:p>
          <a:p>
            <a:endParaRPr lang="es-MX" sz="1400"/>
          </a:p>
        </p:txBody>
      </p:sp>
      <p:sp>
        <p:nvSpPr>
          <p:cNvPr id="7" name="TextBox 23">
            <a:extLst>
              <a:ext uri="{FF2B5EF4-FFF2-40B4-BE49-F238E27FC236}">
                <a16:creationId xmlns:a16="http://schemas.microsoft.com/office/drawing/2014/main" id="{56856CFC-D4A3-C3FE-5F29-92FEF43B2A28}"/>
              </a:ext>
            </a:extLst>
          </p:cNvPr>
          <p:cNvSpPr txBox="1"/>
          <p:nvPr/>
        </p:nvSpPr>
        <p:spPr>
          <a:xfrm>
            <a:off x="1430904" y="2738744"/>
            <a:ext cx="919650" cy="523220"/>
          </a:xfrm>
          <a:prstGeom prst="rect">
            <a:avLst/>
          </a:prstGeom>
          <a:noFill/>
        </p:spPr>
        <p:txBody>
          <a:bodyPr wrap="square">
            <a:spAutoFit/>
          </a:bodyPr>
          <a:lstStyle/>
          <a:p>
            <a:r>
              <a:rPr lang="fr-FR" sz="2800" b="1">
                <a:solidFill>
                  <a:schemeClr val="bg1"/>
                </a:solidFill>
                <a:latin typeface="Leelawadee" panose="020B0502040204020203" pitchFamily="34" charset="-34"/>
                <a:cs typeface="Leelawadee" panose="020B0502040204020203" pitchFamily="34" charset="-34"/>
              </a:rPr>
              <a:t>20%</a:t>
            </a:r>
          </a:p>
        </p:txBody>
      </p:sp>
      <p:graphicFrame>
        <p:nvGraphicFramePr>
          <p:cNvPr id="10" name="Gráfico 9">
            <a:extLst>
              <a:ext uri="{FF2B5EF4-FFF2-40B4-BE49-F238E27FC236}">
                <a16:creationId xmlns:a16="http://schemas.microsoft.com/office/drawing/2014/main" id="{B7F044DA-C51D-F547-1A29-3470B4899B05}"/>
              </a:ext>
            </a:extLst>
          </p:cNvPr>
          <p:cNvGraphicFramePr>
            <a:graphicFrameLocks/>
          </p:cNvGraphicFramePr>
          <p:nvPr/>
        </p:nvGraphicFramePr>
        <p:xfrm>
          <a:off x="1407680" y="4710401"/>
          <a:ext cx="4375130" cy="1496196"/>
        </p:xfrm>
        <a:graphic>
          <a:graphicData uri="http://schemas.openxmlformats.org/drawingml/2006/chart">
            <c:chart xmlns:c="http://schemas.openxmlformats.org/drawingml/2006/chart" xmlns:r="http://schemas.openxmlformats.org/officeDocument/2006/relationships" r:id="rId2"/>
          </a:graphicData>
        </a:graphic>
      </p:graphicFrame>
      <p:sp>
        <p:nvSpPr>
          <p:cNvPr id="24" name="Título 1">
            <a:extLst>
              <a:ext uri="{FF2B5EF4-FFF2-40B4-BE49-F238E27FC236}">
                <a16:creationId xmlns:a16="http://schemas.microsoft.com/office/drawing/2014/main" id="{FF2BDBA8-AC5D-B960-0EF3-B88AA7774F62}"/>
              </a:ext>
            </a:extLst>
          </p:cNvPr>
          <p:cNvSpPr txBox="1">
            <a:spLocks/>
          </p:cNvSpPr>
          <p:nvPr/>
        </p:nvSpPr>
        <p:spPr>
          <a:xfrm>
            <a:off x="6523667" y="1130709"/>
            <a:ext cx="5048902" cy="11935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tx1">
                    <a:lumMod val="85000"/>
                    <a:lumOff val="15000"/>
                  </a:schemeClr>
                </a:solidFill>
                <a:latin typeface="Franklin Gothic Demi" panose="020B0703020102020204" pitchFamily="34" charset="0"/>
                <a:ea typeface="+mj-ea"/>
                <a:cs typeface="+mj-cs"/>
              </a:defRPr>
            </a:lvl1pPr>
          </a:lstStyle>
          <a:p>
            <a:r>
              <a:rPr lang="es-MX"/>
              <a:t>SALUD</a:t>
            </a:r>
          </a:p>
        </p:txBody>
      </p:sp>
      <p:sp>
        <p:nvSpPr>
          <p:cNvPr id="25" name="CuadroTexto 24">
            <a:extLst>
              <a:ext uri="{FF2B5EF4-FFF2-40B4-BE49-F238E27FC236}">
                <a16:creationId xmlns:a16="http://schemas.microsoft.com/office/drawing/2014/main" id="{8159601B-E6A1-F07F-961A-26494C71A3F7}"/>
              </a:ext>
            </a:extLst>
          </p:cNvPr>
          <p:cNvSpPr txBox="1"/>
          <p:nvPr/>
        </p:nvSpPr>
        <p:spPr>
          <a:xfrm>
            <a:off x="7796246" y="3881983"/>
            <a:ext cx="4173721" cy="584775"/>
          </a:xfrm>
          <a:prstGeom prst="rect">
            <a:avLst/>
          </a:prstGeom>
          <a:noFill/>
        </p:spPr>
        <p:txBody>
          <a:bodyPr wrap="square" rtlCol="0">
            <a:spAutoFit/>
          </a:bodyPr>
          <a:lstStyle/>
          <a:p>
            <a:pPr algn="ctr"/>
            <a:r>
              <a:rPr lang="es-MX" sz="1600" b="1" dirty="0">
                <a:solidFill>
                  <a:srgbClr val="58595A"/>
                </a:solidFill>
                <a:latin typeface="Franklin Gothic Book" panose="020B0503020102020204" pitchFamily="34" charset="0"/>
              </a:rPr>
              <a:t>% de hogares que reportaron tener una LSG en Salud por nivel de severidad</a:t>
            </a:r>
            <a:endParaRPr lang="es-CO" sz="1600" b="1" dirty="0">
              <a:solidFill>
                <a:srgbClr val="58595A"/>
              </a:solidFill>
              <a:latin typeface="Franklin Gothic Book" panose="020B0503020102020204" pitchFamily="34" charset="0"/>
            </a:endParaRPr>
          </a:p>
        </p:txBody>
      </p:sp>
      <p:sp>
        <p:nvSpPr>
          <p:cNvPr id="26" name="Rectángulo 25">
            <a:extLst>
              <a:ext uri="{FF2B5EF4-FFF2-40B4-BE49-F238E27FC236}">
                <a16:creationId xmlns:a16="http://schemas.microsoft.com/office/drawing/2014/main" id="{5DACA343-5CA4-D0A0-E008-03251404B74F}"/>
              </a:ext>
            </a:extLst>
          </p:cNvPr>
          <p:cNvSpPr/>
          <p:nvPr/>
        </p:nvSpPr>
        <p:spPr>
          <a:xfrm>
            <a:off x="6115666" y="1130709"/>
            <a:ext cx="408001" cy="1193559"/>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Subtitle 11">
            <a:extLst>
              <a:ext uri="{FF2B5EF4-FFF2-40B4-BE49-F238E27FC236}">
                <a16:creationId xmlns:a16="http://schemas.microsoft.com/office/drawing/2014/main" id="{343D6FA3-32B3-6630-2CFB-F6283C7D397C}"/>
              </a:ext>
            </a:extLst>
          </p:cNvPr>
          <p:cNvSpPr txBox="1">
            <a:spLocks/>
          </p:cNvSpPr>
          <p:nvPr/>
        </p:nvSpPr>
        <p:spPr>
          <a:xfrm>
            <a:off x="8466220" y="2749282"/>
            <a:ext cx="3403044" cy="88905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500"/>
              </a:spcBef>
              <a:buFont typeface="Arial" panose="020B0604020202020204" pitchFamily="34" charset="0"/>
              <a:buChar char="•"/>
              <a:defRPr sz="1600" b="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es-MX" sz="1400" dirty="0">
                <a:solidFill>
                  <a:srgbClr val="58595A"/>
                </a:solidFill>
              </a:rPr>
              <a:t>De los hogares reportó una necesidad sectorial no cubierta en Salud. </a:t>
            </a:r>
          </a:p>
          <a:p>
            <a:pPr marL="0" indent="0">
              <a:buNone/>
            </a:pPr>
            <a:endParaRPr lang="es-MX" sz="1400" dirty="0">
              <a:solidFill>
                <a:srgbClr val="58595A"/>
              </a:solidFill>
            </a:endParaRPr>
          </a:p>
          <a:p>
            <a:pPr marL="0" indent="0">
              <a:buNone/>
            </a:pPr>
            <a:endParaRPr lang="es-MX" sz="1400" dirty="0">
              <a:solidFill>
                <a:srgbClr val="58595A"/>
              </a:solidFill>
            </a:endParaRPr>
          </a:p>
          <a:p>
            <a:pPr marL="0" indent="0">
              <a:buNone/>
            </a:pPr>
            <a:endParaRPr lang="es-MX" sz="1400" dirty="0"/>
          </a:p>
          <a:p>
            <a:endParaRPr lang="es-MX" sz="1400" dirty="0"/>
          </a:p>
        </p:txBody>
      </p:sp>
      <p:sp>
        <p:nvSpPr>
          <p:cNvPr id="28" name="TextBox 23">
            <a:extLst>
              <a:ext uri="{FF2B5EF4-FFF2-40B4-BE49-F238E27FC236}">
                <a16:creationId xmlns:a16="http://schemas.microsoft.com/office/drawing/2014/main" id="{54C5B16F-C71E-8A09-D9DC-068C92B710D9}"/>
              </a:ext>
            </a:extLst>
          </p:cNvPr>
          <p:cNvSpPr txBox="1"/>
          <p:nvPr/>
        </p:nvSpPr>
        <p:spPr>
          <a:xfrm>
            <a:off x="7546570" y="2719694"/>
            <a:ext cx="919650" cy="523220"/>
          </a:xfrm>
          <a:prstGeom prst="rect">
            <a:avLst/>
          </a:prstGeom>
          <a:noFill/>
        </p:spPr>
        <p:txBody>
          <a:bodyPr wrap="square">
            <a:spAutoFit/>
          </a:bodyPr>
          <a:lstStyle/>
          <a:p>
            <a:r>
              <a:rPr lang="fr-FR" sz="2800" b="1">
                <a:solidFill>
                  <a:srgbClr val="58595A"/>
                </a:solidFill>
                <a:latin typeface="Leelawadee" panose="020B0502040204020203" pitchFamily="34" charset="-34"/>
                <a:cs typeface="Leelawadee" panose="020B0502040204020203" pitchFamily="34" charset="-34"/>
              </a:rPr>
              <a:t>16%</a:t>
            </a:r>
          </a:p>
        </p:txBody>
      </p:sp>
      <p:graphicFrame>
        <p:nvGraphicFramePr>
          <p:cNvPr id="29" name="Gráfico 28">
            <a:extLst>
              <a:ext uri="{FF2B5EF4-FFF2-40B4-BE49-F238E27FC236}">
                <a16:creationId xmlns:a16="http://schemas.microsoft.com/office/drawing/2014/main" id="{E6F4A67C-C81E-B313-3ACF-749174461E65}"/>
              </a:ext>
            </a:extLst>
          </p:cNvPr>
          <p:cNvGraphicFramePr>
            <a:graphicFrameLocks/>
          </p:cNvGraphicFramePr>
          <p:nvPr/>
        </p:nvGraphicFramePr>
        <p:xfrm>
          <a:off x="7695542" y="4710401"/>
          <a:ext cx="4375130" cy="14961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9874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ED79F5-E53D-29E6-C4C7-E9EDE0CC470C}"/>
              </a:ext>
            </a:extLst>
          </p:cNvPr>
          <p:cNvSpPr>
            <a:spLocks noGrp="1"/>
          </p:cNvSpPr>
          <p:nvPr>
            <p:ph type="title"/>
          </p:nvPr>
        </p:nvSpPr>
        <p:spPr>
          <a:xfrm>
            <a:off x="838200" y="2754365"/>
            <a:ext cx="4156587" cy="1325563"/>
          </a:xfrm>
        </p:spPr>
        <p:txBody>
          <a:bodyPr/>
          <a:lstStyle/>
          <a:p>
            <a:r>
              <a:rPr lang="fr-FR" err="1"/>
              <a:t>Metodología</a:t>
            </a:r>
            <a:endParaRPr lang="fr-FR"/>
          </a:p>
        </p:txBody>
      </p:sp>
      <p:graphicFrame>
        <p:nvGraphicFramePr>
          <p:cNvPr id="8" name="Google Shape;198;gef512f5bb0_2_14">
            <a:extLst>
              <a:ext uri="{FF2B5EF4-FFF2-40B4-BE49-F238E27FC236}">
                <a16:creationId xmlns:a16="http://schemas.microsoft.com/office/drawing/2014/main" id="{6CDCC6C6-0499-2125-1C9D-274D740E36E4}"/>
              </a:ext>
            </a:extLst>
          </p:cNvPr>
          <p:cNvGraphicFramePr>
            <a:graphicFrameLocks/>
          </p:cNvGraphicFramePr>
          <p:nvPr/>
        </p:nvGraphicFramePr>
        <p:xfrm>
          <a:off x="4994787" y="489968"/>
          <a:ext cx="6858000" cy="5158301"/>
        </p:xfrm>
        <a:graphic>
          <a:graphicData uri="http://schemas.openxmlformats.org/drawingml/2006/table">
            <a:tbl>
              <a:tblPr firstRow="1" bandRow="1">
                <a:tableStyleId>{0505E3EF-67EA-436B-97B2-0124C06EBD24}</a:tableStyleId>
              </a:tblPr>
              <a:tblGrid>
                <a:gridCol w="2208853">
                  <a:extLst>
                    <a:ext uri="{9D8B030D-6E8A-4147-A177-3AD203B41FA5}">
                      <a16:colId xmlns:a16="http://schemas.microsoft.com/office/drawing/2014/main" val="20000"/>
                    </a:ext>
                  </a:extLst>
                </a:gridCol>
                <a:gridCol w="4649147">
                  <a:extLst>
                    <a:ext uri="{9D8B030D-6E8A-4147-A177-3AD203B41FA5}">
                      <a16:colId xmlns:a16="http://schemas.microsoft.com/office/drawing/2014/main" val="20001"/>
                    </a:ext>
                  </a:extLst>
                </a:gridCol>
              </a:tblGrid>
              <a:tr h="871467">
                <a:tc>
                  <a:txBody>
                    <a:bodyPr/>
                    <a:lstStyle/>
                    <a:p>
                      <a:pPr marL="0" marR="0" lvl="0" indent="0" algn="l" rtl="0">
                        <a:lnSpc>
                          <a:spcPct val="100000"/>
                        </a:lnSpc>
                        <a:spcBef>
                          <a:spcPts val="0"/>
                        </a:spcBef>
                        <a:spcAft>
                          <a:spcPts val="0"/>
                        </a:spcAft>
                        <a:buClr>
                          <a:schemeClr val="dk1"/>
                        </a:buClr>
                        <a:buSzPts val="1600"/>
                        <a:buFont typeface="Noto Sans Symbols"/>
                        <a:buNone/>
                      </a:pPr>
                      <a:r>
                        <a:rPr lang="en-US" sz="1600" b="1" u="none" strike="noStrike" cap="none" err="1">
                          <a:solidFill>
                            <a:srgbClr val="58595A"/>
                          </a:solidFill>
                          <a:latin typeface="Leelawadee"/>
                          <a:cs typeface="Leelawadee"/>
                          <a:sym typeface="Arial"/>
                        </a:rPr>
                        <a:t>Herramienta</a:t>
                      </a:r>
                      <a:r>
                        <a:rPr lang="en-US" sz="1600" b="1" u="none" strike="noStrike" cap="none">
                          <a:solidFill>
                            <a:srgbClr val="58595A"/>
                          </a:solidFill>
                          <a:latin typeface="Leelawadee"/>
                          <a:cs typeface="Leelawadee"/>
                          <a:sym typeface="Arial"/>
                        </a:rPr>
                        <a:t>:</a:t>
                      </a:r>
                      <a:endParaRPr sz="1600" b="1" i="0" u="none" strike="noStrike" cap="none">
                        <a:solidFill>
                          <a:srgbClr val="58595A"/>
                        </a:solidFill>
                        <a:latin typeface="Leelawadee"/>
                        <a:ea typeface="Arial"/>
                        <a:cs typeface="Leelawadee"/>
                        <a:sym typeface="Arial"/>
                      </a:endParaRPr>
                    </a:p>
                  </a:txBody>
                  <a:tcPr marL="91430" marR="91430" marT="45034" marB="45034" anchor="ctr">
                    <a:lnL w="12700" cmpd="sng">
                      <a:noFill/>
                    </a:lnL>
                    <a:lnR w="12700" cmpd="sng">
                      <a:noFill/>
                    </a:lnR>
                    <a:lnT w="12700" cmpd="sng">
                      <a:noFill/>
                    </a:lnT>
                    <a:lnB w="9525" cap="flat" cmpd="sng" algn="ctr">
                      <a:solidFill>
                        <a:srgbClr val="D4CABB"/>
                      </a:solidFill>
                      <a:prstDash val="solid"/>
                      <a:round/>
                      <a:headEnd type="none" w="med" len="med"/>
                      <a:tailEnd type="none" w="med" len="med"/>
                    </a:lnB>
                    <a:lnTlToBr w="12700" cmpd="sng">
                      <a:noFill/>
                      <a:prstDash val="solid"/>
                    </a:lnTlToBr>
                    <a:lnBlToTr w="12700" cmpd="sng">
                      <a:noFill/>
                      <a:prstDash val="solid"/>
                    </a:lnBlToTr>
                    <a:solidFill>
                      <a:srgbClr val="D4CABB">
                        <a:alpha val="30000"/>
                      </a:srgbClr>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600"/>
                        <a:buFont typeface="Noto Sans Symbols"/>
                        <a:buNone/>
                        <a:tabLst/>
                        <a:defRPr/>
                      </a:pPr>
                      <a:r>
                        <a:rPr lang="en-US" sz="1600" b="1" i="0" u="none" strike="noStrike" kern="1200" cap="none" err="1">
                          <a:solidFill>
                            <a:schemeClr val="tx1">
                              <a:lumMod val="85000"/>
                              <a:lumOff val="15000"/>
                            </a:schemeClr>
                          </a:solidFill>
                          <a:latin typeface="Leelawadee"/>
                          <a:ea typeface="Arial"/>
                          <a:cs typeface="Leelawadee"/>
                          <a:sym typeface="Arial"/>
                        </a:rPr>
                        <a:t>Encuestas</a:t>
                      </a:r>
                      <a:r>
                        <a:rPr lang="en-US" sz="1600" b="1" i="0" u="none" strike="noStrike" kern="1200" cap="none">
                          <a:solidFill>
                            <a:schemeClr val="tx1">
                              <a:lumMod val="85000"/>
                              <a:lumOff val="15000"/>
                            </a:schemeClr>
                          </a:solidFill>
                          <a:latin typeface="Leelawadee"/>
                          <a:ea typeface="Arial"/>
                          <a:cs typeface="Leelawadee"/>
                          <a:sym typeface="Arial"/>
                        </a:rPr>
                        <a:t> a </a:t>
                      </a:r>
                      <a:r>
                        <a:rPr lang="en-US" sz="1600" b="1" i="0" u="none" strike="noStrike" kern="1200" cap="none" err="1">
                          <a:solidFill>
                            <a:schemeClr val="tx1">
                              <a:lumMod val="85000"/>
                              <a:lumOff val="15000"/>
                            </a:schemeClr>
                          </a:solidFill>
                          <a:latin typeface="Leelawadee"/>
                          <a:ea typeface="Arial"/>
                          <a:cs typeface="Leelawadee"/>
                          <a:sym typeface="Arial"/>
                        </a:rPr>
                        <a:t>nivel</a:t>
                      </a:r>
                      <a:r>
                        <a:rPr lang="en-US" sz="1600" b="1" i="0" u="none" strike="noStrike" kern="1200" cap="none">
                          <a:solidFill>
                            <a:schemeClr val="tx1">
                              <a:lumMod val="85000"/>
                              <a:lumOff val="15000"/>
                            </a:schemeClr>
                          </a:solidFill>
                          <a:latin typeface="Leelawadee"/>
                          <a:ea typeface="Arial"/>
                          <a:cs typeface="Leelawadee"/>
                          <a:sym typeface="Arial"/>
                        </a:rPr>
                        <a:t> </a:t>
                      </a:r>
                      <a:r>
                        <a:rPr lang="en-US" sz="1600" b="1" i="0" u="none" strike="noStrike" kern="1200" cap="none" err="1">
                          <a:solidFill>
                            <a:schemeClr val="tx1">
                              <a:lumMod val="85000"/>
                              <a:lumOff val="15000"/>
                            </a:schemeClr>
                          </a:solidFill>
                          <a:latin typeface="Leelawadee"/>
                          <a:ea typeface="Arial"/>
                          <a:cs typeface="Leelawadee"/>
                          <a:sym typeface="Arial"/>
                        </a:rPr>
                        <a:t>hogar</a:t>
                      </a:r>
                      <a:r>
                        <a:rPr lang="en-US" sz="1600" b="1" i="0" u="none" strike="noStrike" kern="1200" cap="none">
                          <a:solidFill>
                            <a:schemeClr val="tx1">
                              <a:lumMod val="85000"/>
                              <a:lumOff val="15000"/>
                            </a:schemeClr>
                          </a:solidFill>
                          <a:latin typeface="Leelawadee"/>
                          <a:ea typeface="Arial"/>
                          <a:cs typeface="Leelawadee"/>
                          <a:sym typeface="Arial"/>
                        </a:rPr>
                        <a:t> </a:t>
                      </a:r>
                      <a:r>
                        <a:rPr lang="en-US" sz="1600" b="0" i="0" u="none" strike="noStrike" kern="1200" cap="none" err="1">
                          <a:solidFill>
                            <a:schemeClr val="tx1">
                              <a:lumMod val="85000"/>
                              <a:lumOff val="15000"/>
                            </a:schemeClr>
                          </a:solidFill>
                          <a:latin typeface="Leelawadee"/>
                          <a:ea typeface="Arial"/>
                          <a:cs typeface="Leelawadee"/>
                          <a:sym typeface="Arial"/>
                        </a:rPr>
                        <a:t>implementadas</a:t>
                      </a:r>
                      <a:r>
                        <a:rPr lang="en-US" sz="1600" b="0" i="0" u="none" strike="noStrike" kern="1200" cap="none">
                          <a:solidFill>
                            <a:schemeClr val="tx1">
                              <a:lumMod val="85000"/>
                              <a:lumOff val="15000"/>
                            </a:schemeClr>
                          </a:solidFill>
                          <a:latin typeface="Leelawadee"/>
                          <a:ea typeface="Arial"/>
                          <a:cs typeface="Leelawadee"/>
                          <a:sym typeface="Arial"/>
                        </a:rPr>
                        <a:t> a la persona jefe de </a:t>
                      </a:r>
                      <a:r>
                        <a:rPr lang="en-US" sz="1600" b="0" i="0" u="none" strike="noStrike" kern="1200" cap="none" err="1">
                          <a:solidFill>
                            <a:schemeClr val="tx1">
                              <a:lumMod val="85000"/>
                              <a:lumOff val="15000"/>
                            </a:schemeClr>
                          </a:solidFill>
                          <a:latin typeface="Leelawadee"/>
                          <a:ea typeface="Arial"/>
                          <a:cs typeface="Leelawadee"/>
                          <a:sym typeface="Arial"/>
                        </a:rPr>
                        <a:t>hogar</a:t>
                      </a:r>
                      <a:r>
                        <a:rPr lang="en-US" sz="1600" b="0" i="0" u="none" strike="noStrike" kern="1200" cap="none">
                          <a:solidFill>
                            <a:schemeClr val="tx1">
                              <a:lumMod val="85000"/>
                              <a:lumOff val="15000"/>
                            </a:schemeClr>
                          </a:solidFill>
                          <a:latin typeface="Leelawadee"/>
                          <a:ea typeface="Arial"/>
                          <a:cs typeface="Leelawadee"/>
                          <a:sym typeface="Arial"/>
                        </a:rPr>
                        <a:t> (o </a:t>
                      </a:r>
                      <a:r>
                        <a:rPr lang="en-US" sz="1600" b="0" i="0" u="none" strike="noStrike" kern="1200" cap="none" err="1">
                          <a:solidFill>
                            <a:schemeClr val="tx1">
                              <a:lumMod val="85000"/>
                              <a:lumOff val="15000"/>
                            </a:schemeClr>
                          </a:solidFill>
                          <a:latin typeface="Leelawadee"/>
                          <a:ea typeface="Arial"/>
                          <a:cs typeface="Leelawadee"/>
                          <a:sym typeface="Arial"/>
                        </a:rPr>
                        <a:t>algún</a:t>
                      </a:r>
                      <a:r>
                        <a:rPr lang="en-US" sz="1600" b="0" i="0" u="none" strike="noStrike" kern="1200" cap="none">
                          <a:solidFill>
                            <a:schemeClr val="tx1">
                              <a:lumMod val="85000"/>
                              <a:lumOff val="15000"/>
                            </a:schemeClr>
                          </a:solidFill>
                          <a:latin typeface="Leelawadee"/>
                          <a:ea typeface="Arial"/>
                          <a:cs typeface="Leelawadee"/>
                          <a:sym typeface="Arial"/>
                        </a:rPr>
                        <a:t> </a:t>
                      </a:r>
                      <a:r>
                        <a:rPr lang="en-US" sz="1600" b="0" i="0" u="none" strike="noStrike" kern="1200" cap="none" err="1">
                          <a:solidFill>
                            <a:schemeClr val="tx1">
                              <a:lumMod val="85000"/>
                              <a:lumOff val="15000"/>
                            </a:schemeClr>
                          </a:solidFill>
                          <a:latin typeface="Leelawadee"/>
                          <a:ea typeface="Arial"/>
                          <a:cs typeface="Leelawadee"/>
                          <a:sym typeface="Arial"/>
                        </a:rPr>
                        <a:t>representante</a:t>
                      </a:r>
                      <a:r>
                        <a:rPr lang="en-US" sz="1600" b="0" i="0" u="none" strike="noStrike" kern="1200" cap="none">
                          <a:solidFill>
                            <a:schemeClr val="tx1">
                              <a:lumMod val="85000"/>
                              <a:lumOff val="15000"/>
                            </a:schemeClr>
                          </a:solidFill>
                          <a:latin typeface="Leelawadee"/>
                          <a:ea typeface="Arial"/>
                          <a:cs typeface="Leelawadee"/>
                          <a:sym typeface="Arial"/>
                        </a:rPr>
                        <a:t> mayor de </a:t>
                      </a:r>
                      <a:r>
                        <a:rPr lang="en-US" sz="1600" b="0" i="0" u="none" strike="noStrike" kern="1200" cap="none" err="1">
                          <a:solidFill>
                            <a:schemeClr val="tx1">
                              <a:lumMod val="85000"/>
                              <a:lumOff val="15000"/>
                            </a:schemeClr>
                          </a:solidFill>
                          <a:latin typeface="Leelawadee"/>
                          <a:ea typeface="Arial"/>
                          <a:cs typeface="Leelawadee"/>
                          <a:sym typeface="Arial"/>
                        </a:rPr>
                        <a:t>edad</a:t>
                      </a:r>
                      <a:r>
                        <a:rPr lang="en-US" sz="1600" b="0" i="0" u="none" strike="noStrike" kern="1200" cap="none">
                          <a:solidFill>
                            <a:schemeClr val="tx1">
                              <a:lumMod val="85000"/>
                              <a:lumOff val="15000"/>
                            </a:schemeClr>
                          </a:solidFill>
                          <a:latin typeface="Leelawadee"/>
                          <a:ea typeface="Arial"/>
                          <a:cs typeface="Leelawadee"/>
                          <a:sym typeface="Arial"/>
                        </a:rPr>
                        <a:t>, disponible)</a:t>
                      </a:r>
                    </a:p>
                  </a:txBody>
                  <a:tcPr marL="91430" marR="91430" marT="45034" marB="45034" anchor="ctr">
                    <a:lnL w="12700" cmpd="sng">
                      <a:noFill/>
                    </a:lnL>
                    <a:lnR w="12700" cmpd="sng">
                      <a:noFill/>
                    </a:lnR>
                    <a:lnT w="12700" cmpd="sng">
                      <a:noFill/>
                    </a:lnT>
                    <a:lnB w="9525" cap="flat" cmpd="sng" algn="ctr">
                      <a:solidFill>
                        <a:srgbClr val="D4CA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9157">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err="1">
                          <a:solidFill>
                            <a:srgbClr val="58595A"/>
                          </a:solidFill>
                          <a:latin typeface="Leelawadee"/>
                          <a:cs typeface="Leelawadee"/>
                        </a:rPr>
                        <a:t>Fecha</a:t>
                      </a:r>
                      <a:r>
                        <a:rPr lang="en-US" sz="1600" b="1" u="none" strike="noStrike" cap="none">
                          <a:solidFill>
                            <a:srgbClr val="58595A"/>
                          </a:solidFill>
                          <a:latin typeface="Leelawadee"/>
                          <a:cs typeface="Leelawadee"/>
                        </a:rPr>
                        <a:t>:  </a:t>
                      </a:r>
                      <a:endParaRPr sz="1600" b="1" u="none" strike="noStrike" cap="none">
                        <a:solidFill>
                          <a:srgbClr val="58595A"/>
                        </a:solidFill>
                        <a:latin typeface="Leelawadee" panose="020B0502040204020203" pitchFamily="34" charset="-34"/>
                        <a:cs typeface="Leelawadee" panose="020B0502040204020203" pitchFamily="34" charset="-34"/>
                      </a:endParaRPr>
                    </a:p>
                  </a:txBody>
                  <a:tcPr marL="91430" marR="91430" marT="45034" marB="45034" anchor="ctr">
                    <a:lnL w="12700" cmpd="sng">
                      <a:noFill/>
                    </a:lnL>
                    <a:lnR w="12700" cmpd="sng">
                      <a:noFill/>
                    </a:lnR>
                    <a:lnT w="9525" cap="flat" cmpd="sng" algn="ctr">
                      <a:solidFill>
                        <a:srgbClr val="D4CABB"/>
                      </a:solidFill>
                      <a:prstDash val="solid"/>
                      <a:round/>
                      <a:headEnd type="none" w="med" len="med"/>
                      <a:tailEnd type="none" w="med" len="med"/>
                    </a:lnT>
                    <a:lnB w="9525" cap="flat" cmpd="sng" algn="ctr">
                      <a:solidFill>
                        <a:srgbClr val="D4CABB"/>
                      </a:solidFill>
                      <a:prstDash val="solid"/>
                      <a:round/>
                      <a:headEnd type="none" w="med" len="med"/>
                      <a:tailEnd type="none" w="med" len="med"/>
                    </a:lnB>
                    <a:lnTlToBr w="12700" cmpd="sng">
                      <a:noFill/>
                      <a:prstDash val="solid"/>
                    </a:lnTlToBr>
                    <a:lnBlToTr w="12700" cmpd="sng">
                      <a:noFill/>
                      <a:prstDash val="solid"/>
                    </a:lnBlToTr>
                    <a:solidFill>
                      <a:srgbClr val="D4CABB">
                        <a:alpha val="30000"/>
                      </a:srgb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s-AR" sz="1600" b="0" i="0" u="none" strike="noStrike" kern="1200" cap="none">
                          <a:solidFill>
                            <a:schemeClr val="tx1">
                              <a:lumMod val="85000"/>
                              <a:lumOff val="15000"/>
                            </a:schemeClr>
                          </a:solidFill>
                          <a:latin typeface="Leelawadee"/>
                          <a:cs typeface="Leelawadee"/>
                        </a:rPr>
                        <a:t>16 de mayo a 27 de agosto</a:t>
                      </a:r>
                      <a:endParaRPr lang="es-AR" sz="1600" b="0" i="0" u="none" strike="noStrike" kern="1200" cap="none" baseline="30000">
                        <a:solidFill>
                          <a:schemeClr val="tx1">
                            <a:lumMod val="85000"/>
                            <a:lumOff val="15000"/>
                          </a:schemeClr>
                        </a:solidFill>
                        <a:latin typeface="Leelawadee" panose="020B0502040204020203" pitchFamily="34" charset="-34"/>
                        <a:cs typeface="Leelawadee" panose="020B0502040204020203" pitchFamily="34" charset="-34"/>
                      </a:endParaRPr>
                    </a:p>
                  </a:txBody>
                  <a:tcPr marL="91430" marR="91430" marT="45034" marB="45034" anchor="ctr">
                    <a:lnL w="12700" cmpd="sng">
                      <a:noFill/>
                    </a:lnL>
                    <a:lnR w="12700" cmpd="sng">
                      <a:noFill/>
                    </a:lnR>
                    <a:lnT w="9525" cap="flat" cmpd="sng" algn="ctr">
                      <a:solidFill>
                        <a:srgbClr val="D4CABB"/>
                      </a:solidFill>
                      <a:prstDash val="solid"/>
                      <a:round/>
                      <a:headEnd type="none" w="med" len="med"/>
                      <a:tailEnd type="none" w="med" len="med"/>
                    </a:lnT>
                    <a:lnB w="9525" cap="flat" cmpd="sng" algn="ctr">
                      <a:solidFill>
                        <a:srgbClr val="D4CA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38145">
                <a:tc>
                  <a:txBody>
                    <a:bodyPr/>
                    <a:lstStyle/>
                    <a:p>
                      <a:pPr marL="0" marR="0" lvl="0" indent="0" algn="l" rtl="0">
                        <a:lnSpc>
                          <a:spcPct val="100000"/>
                        </a:lnSpc>
                        <a:spcBef>
                          <a:spcPts val="0"/>
                        </a:spcBef>
                        <a:spcAft>
                          <a:spcPts val="0"/>
                        </a:spcAft>
                        <a:buClr>
                          <a:srgbClr val="000000"/>
                        </a:buClr>
                        <a:buSzPts val="1600"/>
                        <a:buFont typeface="Arial"/>
                        <a:buNone/>
                      </a:pPr>
                      <a:r>
                        <a:rPr lang="it-CH" sz="1600" b="1" u="none" strike="noStrike" cap="none" err="1">
                          <a:solidFill>
                            <a:srgbClr val="58595A"/>
                          </a:solidFill>
                          <a:latin typeface="Leelawadee"/>
                          <a:cs typeface="Leelawadee"/>
                          <a:sym typeface="Arial"/>
                        </a:rPr>
                        <a:t>Poblaciones</a:t>
                      </a:r>
                      <a:r>
                        <a:rPr lang="it-CH" sz="1600" b="1" u="none" strike="noStrike" cap="none">
                          <a:solidFill>
                            <a:srgbClr val="58595A"/>
                          </a:solidFill>
                          <a:latin typeface="Leelawadee"/>
                          <a:cs typeface="Leelawadee"/>
                          <a:sym typeface="Arial"/>
                        </a:rPr>
                        <a:t>:</a:t>
                      </a:r>
                      <a:endParaRPr sz="1600" b="1" i="0" u="none" strike="noStrike" cap="none">
                        <a:solidFill>
                          <a:srgbClr val="58595A"/>
                        </a:solidFill>
                        <a:latin typeface="Leelawadee"/>
                        <a:ea typeface="Arial"/>
                        <a:cs typeface="Leelawadee"/>
                        <a:sym typeface="Arial"/>
                      </a:endParaRPr>
                    </a:p>
                  </a:txBody>
                  <a:tcPr marL="91430" marR="91430" marT="45034" marB="45034" anchor="ctr">
                    <a:lnL w="12700" cmpd="sng">
                      <a:noFill/>
                    </a:lnL>
                    <a:lnR w="12700" cmpd="sng">
                      <a:noFill/>
                    </a:lnR>
                    <a:lnT w="9525" cap="flat" cmpd="sng" algn="ctr">
                      <a:solidFill>
                        <a:srgbClr val="D4CABB"/>
                      </a:solidFill>
                      <a:prstDash val="solid"/>
                      <a:round/>
                      <a:headEnd type="none" w="med" len="med"/>
                      <a:tailEnd type="none" w="med" len="med"/>
                    </a:lnT>
                    <a:lnB w="9525" cap="flat" cmpd="sng" algn="ctr">
                      <a:solidFill>
                        <a:srgbClr val="D4CABB"/>
                      </a:solidFill>
                      <a:prstDash val="solid"/>
                      <a:round/>
                      <a:headEnd type="none" w="med" len="med"/>
                      <a:tailEnd type="none" w="med" len="med"/>
                    </a:lnB>
                    <a:lnTlToBr w="12700" cmpd="sng">
                      <a:noFill/>
                      <a:prstDash val="solid"/>
                    </a:lnTlToBr>
                    <a:lnBlToTr w="12700" cmpd="sng">
                      <a:noFill/>
                      <a:prstDash val="solid"/>
                    </a:lnBlToTr>
                    <a:solidFill>
                      <a:srgbClr val="D4CABB">
                        <a:alpha val="30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lang="es-MX" sz="1600" b="0" i="0" u="none" strike="noStrike" kern="1200" cap="none">
                          <a:solidFill>
                            <a:schemeClr val="tx1">
                              <a:lumMod val="85000"/>
                              <a:lumOff val="15000"/>
                            </a:schemeClr>
                          </a:solidFill>
                          <a:latin typeface="Leelawadee"/>
                          <a:ea typeface="Arial"/>
                          <a:cs typeface="Leelawadee"/>
                          <a:sym typeface="Arial"/>
                        </a:rPr>
                        <a:t>En áreas urbanas priorizadas por </a:t>
                      </a:r>
                      <a:r>
                        <a:rPr lang="es-MX" sz="1600" b="1" i="0" u="none" strike="noStrike" kern="1200" cap="none">
                          <a:solidFill>
                            <a:schemeClr val="tx1">
                              <a:lumMod val="85000"/>
                              <a:lumOff val="15000"/>
                            </a:schemeClr>
                          </a:solidFill>
                          <a:latin typeface="Leelawadee"/>
                          <a:ea typeface="Arial"/>
                          <a:cs typeface="Leelawadee"/>
                          <a:sym typeface="Arial"/>
                        </a:rPr>
                        <a:t>GIFMM</a:t>
                      </a:r>
                      <a:r>
                        <a:rPr lang="es-MX" sz="1600" b="0" i="0" u="none" strike="noStrike" kern="1200" cap="none">
                          <a:solidFill>
                            <a:schemeClr val="tx1">
                              <a:lumMod val="85000"/>
                              <a:lumOff val="15000"/>
                            </a:schemeClr>
                          </a:solidFill>
                          <a:latin typeface="Leelawadee"/>
                          <a:ea typeface="Arial"/>
                          <a:cs typeface="Leelawadee"/>
                          <a:sym typeface="Arial"/>
                        </a:rPr>
                        <a:t>.</a:t>
                      </a:r>
                    </a:p>
                    <a:p>
                      <a:pPr marL="285750" marR="0" lvl="0" indent="-285750" algn="l" defTabSz="914400" rtl="0" eaLnBrk="1" fontAlgn="auto" latinLnBrk="0" hangingPunct="1">
                        <a:lnSpc>
                          <a:spcPct val="100000"/>
                        </a:lnSpc>
                        <a:spcBef>
                          <a:spcPts val="0"/>
                        </a:spcBef>
                        <a:spcAft>
                          <a:spcPts val="0"/>
                        </a:spcAft>
                        <a:buClr>
                          <a:srgbClr val="000000"/>
                        </a:buClr>
                        <a:buSzPts val="1600"/>
                        <a:buFont typeface="Arial" panose="020B0604020202020204" pitchFamily="34" charset="0"/>
                        <a:buChar char="•"/>
                        <a:tabLst/>
                        <a:defRPr/>
                      </a:pPr>
                      <a:r>
                        <a:rPr lang="es-MX" sz="1600" b="0" i="0" u="none" strike="noStrike" kern="1200" cap="none">
                          <a:solidFill>
                            <a:schemeClr val="tx1">
                              <a:lumMod val="85000"/>
                              <a:lumOff val="15000"/>
                            </a:schemeClr>
                          </a:solidFill>
                          <a:latin typeface="Leelawadee"/>
                          <a:ea typeface="Arial"/>
                          <a:cs typeface="Leelawadee"/>
                          <a:sym typeface="Arial"/>
                        </a:rPr>
                        <a:t>Población migrante y refugiada venezolana</a:t>
                      </a:r>
                    </a:p>
                    <a:p>
                      <a:pPr marL="285750" marR="0" lvl="0" indent="-285750" algn="l" rtl="0" eaLnBrk="1" fontAlgn="auto" latinLnBrk="0" hangingPunct="1">
                        <a:lnSpc>
                          <a:spcPct val="100000"/>
                        </a:lnSpc>
                        <a:spcBef>
                          <a:spcPts val="0"/>
                        </a:spcBef>
                        <a:spcAft>
                          <a:spcPts val="0"/>
                        </a:spcAft>
                        <a:buClr>
                          <a:srgbClr val="000000"/>
                        </a:buClr>
                        <a:buSzPts val="1600"/>
                        <a:buFont typeface="Arial" panose="020B0604020202020204" pitchFamily="34" charset="0"/>
                        <a:buChar char="•"/>
                      </a:pPr>
                      <a:r>
                        <a:rPr lang="es-MX" sz="1600" b="0" i="0" u="none" strike="noStrike" kern="1200" cap="none">
                          <a:solidFill>
                            <a:schemeClr val="tx1">
                              <a:lumMod val="85000"/>
                              <a:lumOff val="15000"/>
                            </a:schemeClr>
                          </a:solidFill>
                          <a:latin typeface="Leelawadee"/>
                          <a:ea typeface="Arial"/>
                          <a:cs typeface="Leelawadee"/>
                          <a:sym typeface="Arial"/>
                        </a:rPr>
                        <a:t>Población de colombianos retornados</a:t>
                      </a:r>
                      <a:r>
                        <a:rPr lang="es-MX" sz="1600" b="0" i="0" u="none" strike="noStrike" kern="1200" cap="none">
                          <a:solidFill>
                            <a:schemeClr val="tx1">
                              <a:lumMod val="85000"/>
                              <a:lumOff val="15000"/>
                            </a:schemeClr>
                          </a:solidFill>
                          <a:latin typeface="Leelawadee"/>
                          <a:ea typeface="Arial"/>
                          <a:cs typeface="Leelawadee"/>
                        </a:rPr>
                        <a:t> </a:t>
                      </a:r>
                    </a:p>
                    <a:p>
                      <a:pPr marL="0" marR="0" lvl="0" indent="0" algn="l" rtl="0" eaLnBrk="1" fontAlgn="auto" latinLnBrk="0" hangingPunct="1">
                        <a:lnSpc>
                          <a:spcPct val="100000"/>
                        </a:lnSpc>
                        <a:spcBef>
                          <a:spcPts val="0"/>
                        </a:spcBef>
                        <a:spcAft>
                          <a:spcPts val="0"/>
                        </a:spcAft>
                        <a:buClr>
                          <a:srgbClr val="000000"/>
                        </a:buClr>
                        <a:buSzPts val="1600"/>
                        <a:buFont typeface="Arial" panose="020B0604020202020204" pitchFamily="34" charset="0"/>
                        <a:buNone/>
                      </a:pPr>
                      <a:endParaRPr lang="es-MX" sz="1600" b="0" i="0" u="none" strike="noStrike" kern="1200" cap="none">
                        <a:solidFill>
                          <a:schemeClr val="tx1">
                            <a:lumMod val="85000"/>
                            <a:lumOff val="15000"/>
                          </a:schemeClr>
                        </a:solidFill>
                        <a:latin typeface="Leelawadee"/>
                        <a:ea typeface="Arial"/>
                        <a:cs typeface="Leelawadee"/>
                        <a:sym typeface="Arial"/>
                      </a:endParaRPr>
                    </a:p>
                    <a:p>
                      <a:pPr marL="0" marR="0" lvl="0" indent="0" algn="l" rtl="0" eaLnBrk="1" fontAlgn="auto" latinLnBrk="0" hangingPunct="1">
                        <a:lnSpc>
                          <a:spcPct val="100000"/>
                        </a:lnSpc>
                        <a:spcBef>
                          <a:spcPts val="0"/>
                        </a:spcBef>
                        <a:spcAft>
                          <a:spcPts val="0"/>
                        </a:spcAft>
                        <a:buClr>
                          <a:srgbClr val="000000"/>
                        </a:buClr>
                        <a:buSzPts val="1600"/>
                        <a:buFont typeface="Arial" panose="020B0604020202020204" pitchFamily="34" charset="0"/>
                        <a:buNone/>
                      </a:pPr>
                      <a:r>
                        <a:rPr lang="es-MX" sz="1600" b="0" i="0" u="none" strike="noStrike" kern="1200" cap="none">
                          <a:solidFill>
                            <a:schemeClr val="tx1">
                              <a:lumMod val="85000"/>
                              <a:lumOff val="15000"/>
                            </a:schemeClr>
                          </a:solidFill>
                          <a:latin typeface="Leelawadee"/>
                          <a:ea typeface="Arial"/>
                          <a:cs typeface="Leelawadee"/>
                          <a:sym typeface="Arial"/>
                        </a:rPr>
                        <a:t>En municipios priorizados para el </a:t>
                      </a:r>
                      <a:r>
                        <a:rPr lang="es-MX" sz="1600" b="1" i="0" u="none" strike="noStrike" kern="1200" cap="none">
                          <a:solidFill>
                            <a:schemeClr val="tx1">
                              <a:lumMod val="85000"/>
                              <a:lumOff val="15000"/>
                            </a:schemeClr>
                          </a:solidFill>
                          <a:latin typeface="Leelawadee"/>
                          <a:ea typeface="Arial"/>
                          <a:cs typeface="Leelawadee"/>
                          <a:sym typeface="Arial"/>
                        </a:rPr>
                        <a:t>EHP/OCHA</a:t>
                      </a:r>
                      <a:r>
                        <a:rPr lang="es-MX" sz="1600" b="0" i="0" u="none" strike="noStrike" kern="1200" cap="none">
                          <a:solidFill>
                            <a:schemeClr val="tx1">
                              <a:lumMod val="85000"/>
                              <a:lumOff val="15000"/>
                            </a:schemeClr>
                          </a:solidFill>
                          <a:latin typeface="Leelawadee"/>
                          <a:ea typeface="Arial"/>
                          <a:cs typeface="Leelawadee"/>
                          <a:sym typeface="Arial"/>
                        </a:rPr>
                        <a:t>.</a:t>
                      </a:r>
                    </a:p>
                    <a:p>
                      <a:pPr marL="285750" marR="0" lvl="0" indent="-285750" algn="l" defTabSz="914400" rtl="0" eaLnBrk="1" fontAlgn="auto" latinLnBrk="0" hangingPunct="1">
                        <a:lnSpc>
                          <a:spcPct val="100000"/>
                        </a:lnSpc>
                        <a:spcBef>
                          <a:spcPts val="0"/>
                        </a:spcBef>
                        <a:spcAft>
                          <a:spcPts val="0"/>
                        </a:spcAft>
                        <a:buClr>
                          <a:srgbClr val="000000"/>
                        </a:buClr>
                        <a:buSzPts val="1600"/>
                        <a:buFont typeface="Arial" panose="020B0604020202020204" pitchFamily="34" charset="0"/>
                        <a:buChar char="•"/>
                        <a:tabLst/>
                        <a:defRPr/>
                      </a:pPr>
                      <a:r>
                        <a:rPr lang="es-MX" sz="1600" b="0" i="0" u="none" strike="noStrike" kern="1200" cap="none">
                          <a:solidFill>
                            <a:schemeClr val="tx1">
                              <a:lumMod val="85000"/>
                              <a:lumOff val="15000"/>
                            </a:schemeClr>
                          </a:solidFill>
                          <a:latin typeface="Leelawadee"/>
                          <a:ea typeface="Arial"/>
                          <a:cs typeface="Leelawadee"/>
                          <a:sym typeface="Arial"/>
                        </a:rPr>
                        <a:t>Población desplazada interna (PDI)</a:t>
                      </a:r>
                    </a:p>
                    <a:p>
                      <a:pPr marL="285750" marR="0" lvl="0" indent="-285750" algn="l" defTabSz="914400" rtl="0" eaLnBrk="1" fontAlgn="auto" latinLnBrk="0" hangingPunct="1">
                        <a:lnSpc>
                          <a:spcPct val="100000"/>
                        </a:lnSpc>
                        <a:spcBef>
                          <a:spcPts val="0"/>
                        </a:spcBef>
                        <a:spcAft>
                          <a:spcPts val="0"/>
                        </a:spcAft>
                        <a:buClr>
                          <a:srgbClr val="000000"/>
                        </a:buClr>
                        <a:buSzPts val="1600"/>
                        <a:buFont typeface="Arial" panose="020B0604020202020204" pitchFamily="34" charset="0"/>
                        <a:buChar char="•"/>
                        <a:tabLst/>
                        <a:defRPr/>
                      </a:pPr>
                      <a:r>
                        <a:rPr lang="es-MX" sz="1600" b="0" i="0" u="none" strike="noStrike" kern="1200" cap="none">
                          <a:solidFill>
                            <a:schemeClr val="tx1">
                              <a:lumMod val="85000"/>
                              <a:lumOff val="15000"/>
                            </a:schemeClr>
                          </a:solidFill>
                          <a:latin typeface="Leelawadee"/>
                          <a:ea typeface="Arial"/>
                          <a:cs typeface="Leelawadee"/>
                          <a:sym typeface="Arial"/>
                        </a:rPr>
                        <a:t>Población de acogida</a:t>
                      </a:r>
                    </a:p>
                  </a:txBody>
                  <a:tcPr marL="91430" marR="91430" marT="45034" marB="45034" anchor="ctr">
                    <a:lnL w="12700" cmpd="sng">
                      <a:noFill/>
                    </a:lnL>
                    <a:lnR w="12700" cmpd="sng">
                      <a:noFill/>
                    </a:lnR>
                    <a:lnT w="9525" cap="flat" cmpd="sng" algn="ctr">
                      <a:solidFill>
                        <a:srgbClr val="D4CABB"/>
                      </a:solidFill>
                      <a:prstDash val="solid"/>
                      <a:round/>
                      <a:headEnd type="none" w="med" len="med"/>
                      <a:tailEnd type="none" w="med" len="med"/>
                    </a:lnT>
                    <a:lnB w="9525" cap="flat" cmpd="sng" algn="ctr">
                      <a:solidFill>
                        <a:srgbClr val="D4CA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5369945"/>
                  </a:ext>
                </a:extLst>
              </a:tr>
              <a:tr h="569907">
                <a:tc>
                  <a:txBody>
                    <a:bodyPr/>
                    <a:lstStyle/>
                    <a:p>
                      <a:pPr marL="0" marR="0" lvl="0" indent="0" algn="l" rtl="0">
                        <a:lnSpc>
                          <a:spcPct val="100000"/>
                        </a:lnSpc>
                        <a:spcBef>
                          <a:spcPts val="0"/>
                        </a:spcBef>
                        <a:spcAft>
                          <a:spcPts val="0"/>
                        </a:spcAft>
                        <a:buClr>
                          <a:srgbClr val="000000"/>
                        </a:buClr>
                        <a:buSzPts val="1600"/>
                        <a:buFont typeface="Arial"/>
                        <a:buNone/>
                      </a:pPr>
                      <a:r>
                        <a:rPr lang="it-CH" sz="1600" b="1" u="none" strike="noStrike" kern="1200" cap="none" err="1">
                          <a:solidFill>
                            <a:srgbClr val="58595A"/>
                          </a:solidFill>
                          <a:latin typeface="Leelawadee"/>
                          <a:ea typeface="+mn-ea"/>
                          <a:cs typeface="Leelawadee"/>
                          <a:sym typeface="Arial"/>
                        </a:rPr>
                        <a:t>Tamaño</a:t>
                      </a:r>
                      <a:r>
                        <a:rPr lang="it-CH" sz="1600" b="1" u="none" strike="noStrike" kern="1200" cap="none">
                          <a:solidFill>
                            <a:srgbClr val="58595A"/>
                          </a:solidFill>
                          <a:latin typeface="Leelawadee"/>
                          <a:ea typeface="+mn-ea"/>
                          <a:cs typeface="Leelawadee"/>
                          <a:sym typeface="Arial"/>
                        </a:rPr>
                        <a:t> de la </a:t>
                      </a:r>
                      <a:r>
                        <a:rPr lang="it-CH" sz="1600" b="1" u="none" strike="noStrike" kern="1200" cap="none" err="1">
                          <a:solidFill>
                            <a:srgbClr val="58595A"/>
                          </a:solidFill>
                          <a:latin typeface="Leelawadee"/>
                          <a:ea typeface="+mn-ea"/>
                          <a:cs typeface="Leelawadee"/>
                          <a:sym typeface="Arial"/>
                        </a:rPr>
                        <a:t>muestra</a:t>
                      </a:r>
                      <a:r>
                        <a:rPr lang="it-CH" sz="1600" b="1" u="none" strike="noStrike" kern="1200" cap="none">
                          <a:solidFill>
                            <a:srgbClr val="58595A"/>
                          </a:solidFill>
                          <a:latin typeface="Leelawadee"/>
                          <a:ea typeface="+mn-ea"/>
                          <a:cs typeface="Leelawadee"/>
                          <a:sym typeface="Arial"/>
                        </a:rPr>
                        <a:t>:</a:t>
                      </a:r>
                      <a:endParaRPr sz="1600" b="1" u="none" strike="noStrike" kern="1200" cap="none">
                        <a:solidFill>
                          <a:srgbClr val="58595A"/>
                        </a:solidFill>
                        <a:latin typeface="Leelawadee"/>
                        <a:ea typeface="+mn-ea"/>
                        <a:cs typeface="Leelawadee"/>
                        <a:sym typeface="Arial"/>
                      </a:endParaRPr>
                    </a:p>
                  </a:txBody>
                  <a:tcPr marL="91430" marR="91430" marT="45034" marB="45034" anchor="ctr">
                    <a:lnL w="12700" cmpd="sng">
                      <a:noFill/>
                    </a:lnL>
                    <a:lnR w="12700" cmpd="sng">
                      <a:noFill/>
                    </a:lnR>
                    <a:lnT w="9525" cap="flat" cmpd="sng" algn="ctr">
                      <a:solidFill>
                        <a:srgbClr val="D4CABB"/>
                      </a:solidFill>
                      <a:prstDash val="solid"/>
                      <a:round/>
                      <a:headEnd type="none" w="med" len="med"/>
                      <a:tailEnd type="none" w="med" len="med"/>
                    </a:lnT>
                    <a:lnB w="9525" cap="flat" cmpd="sng" algn="ctr">
                      <a:solidFill>
                        <a:srgbClr val="D4CABB"/>
                      </a:solidFill>
                      <a:prstDash val="solid"/>
                      <a:round/>
                      <a:headEnd type="none" w="med" len="med"/>
                      <a:tailEnd type="none" w="med" len="med"/>
                    </a:lnB>
                    <a:lnTlToBr w="12700" cmpd="sng">
                      <a:noFill/>
                      <a:prstDash val="solid"/>
                    </a:lnTlToBr>
                    <a:lnBlToTr w="12700" cmpd="sng">
                      <a:noFill/>
                      <a:prstDash val="solid"/>
                    </a:lnBlToTr>
                    <a:solidFill>
                      <a:srgbClr val="D4CABB">
                        <a:alpha val="30000"/>
                      </a:srgbClr>
                    </a:solidFill>
                  </a:tcPr>
                </a:tc>
                <a:tc>
                  <a:txBody>
                    <a:bodyPr/>
                    <a:lstStyle/>
                    <a:p>
                      <a:pPr marL="0" marR="0" lvl="0" indent="0" algn="l" rtl="0" eaLnBrk="1" fontAlgn="auto" latinLnBrk="0" hangingPunct="1">
                        <a:lnSpc>
                          <a:spcPct val="100000"/>
                        </a:lnSpc>
                        <a:spcBef>
                          <a:spcPts val="0"/>
                        </a:spcBef>
                        <a:spcAft>
                          <a:spcPts val="0"/>
                        </a:spcAft>
                        <a:buClr>
                          <a:srgbClr val="000000"/>
                        </a:buClr>
                        <a:buSzPts val="1600"/>
                        <a:buFont typeface="Arial"/>
                        <a:buNone/>
                      </a:pPr>
                      <a:r>
                        <a:rPr lang="es-MX" sz="1600" b="1" i="0" u="none" strike="noStrike" kern="1200" cap="none">
                          <a:solidFill>
                            <a:schemeClr val="tx1">
                              <a:lumMod val="85000"/>
                              <a:lumOff val="15000"/>
                            </a:schemeClr>
                          </a:solidFill>
                          <a:latin typeface="Leelawadee"/>
                          <a:ea typeface="+mn-ea"/>
                          <a:cs typeface="Leelawadee"/>
                        </a:rPr>
                        <a:t>5,485</a:t>
                      </a:r>
                      <a:r>
                        <a:rPr lang="es-MX" sz="1600" b="0" i="0" u="none" strike="noStrike" kern="1200" cap="none">
                          <a:solidFill>
                            <a:schemeClr val="tx1">
                              <a:lumMod val="85000"/>
                              <a:lumOff val="15000"/>
                            </a:schemeClr>
                          </a:solidFill>
                          <a:latin typeface="Leelawadee"/>
                          <a:ea typeface="+mn-ea"/>
                          <a:cs typeface="Leelawadee"/>
                        </a:rPr>
                        <a:t> </a:t>
                      </a:r>
                      <a:endParaRPr lang="es-MX" sz="1600" b="0" i="0" u="none" strike="noStrike" kern="1200" cap="none">
                        <a:solidFill>
                          <a:schemeClr val="tx1">
                            <a:lumMod val="85000"/>
                            <a:lumOff val="15000"/>
                          </a:schemeClr>
                        </a:solidFill>
                        <a:latin typeface="Leelawadee" panose="020B0502040204020203" pitchFamily="34" charset="-34"/>
                        <a:ea typeface="+mn-ea"/>
                        <a:cs typeface="Leelawadee" panose="020B0502040204020203" pitchFamily="34" charset="-34"/>
                        <a:sym typeface="Arial"/>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lang="es-MX" sz="1600" b="0" i="0" u="none" strike="noStrike" kern="1200" cap="none">
                          <a:solidFill>
                            <a:schemeClr val="tx1">
                              <a:lumMod val="85000"/>
                              <a:lumOff val="15000"/>
                            </a:schemeClr>
                          </a:solidFill>
                          <a:latin typeface="Leelawadee"/>
                          <a:ea typeface="+mn-ea"/>
                          <a:cs typeface="Leelawadee"/>
                        </a:rPr>
                        <a:t>3,503</a:t>
                      </a:r>
                      <a:r>
                        <a:rPr lang="es-MX" sz="1600" b="0" i="0" u="none" strike="noStrike" kern="1200" cap="none">
                          <a:solidFill>
                            <a:schemeClr val="tx1">
                              <a:lumMod val="85000"/>
                              <a:lumOff val="15000"/>
                            </a:schemeClr>
                          </a:solidFill>
                          <a:latin typeface="Leelawadee"/>
                          <a:ea typeface="+mn-ea"/>
                          <a:cs typeface="Leelawadee"/>
                          <a:sym typeface="Arial"/>
                        </a:rPr>
                        <a:t> (GIFMM) + 1,982 (OCHA) </a:t>
                      </a:r>
                      <a:endParaRPr lang="en-US" sz="1600" b="0" i="0" u="none" strike="noStrike" kern="1200" cap="none">
                        <a:solidFill>
                          <a:schemeClr val="tx1">
                            <a:lumMod val="85000"/>
                            <a:lumOff val="15000"/>
                          </a:schemeClr>
                        </a:solidFill>
                        <a:latin typeface="Leelawadee"/>
                        <a:ea typeface="+mn-ea"/>
                        <a:cs typeface="Leelawadee"/>
                        <a:sym typeface="Arial"/>
                      </a:endParaRPr>
                    </a:p>
                  </a:txBody>
                  <a:tcPr marL="91430" marR="91430" marT="45034" marB="45034" anchor="ctr">
                    <a:lnL w="12700" cmpd="sng">
                      <a:noFill/>
                    </a:lnL>
                    <a:lnR w="12700" cmpd="sng">
                      <a:noFill/>
                    </a:lnR>
                    <a:lnT w="9525" cap="flat" cmpd="sng" algn="ctr">
                      <a:solidFill>
                        <a:srgbClr val="D4CABB"/>
                      </a:solidFill>
                      <a:prstDash val="solid"/>
                      <a:round/>
                      <a:headEnd type="none" w="med" len="med"/>
                      <a:tailEnd type="none" w="med" len="med"/>
                    </a:lnT>
                    <a:lnB w="9525" cap="flat" cmpd="sng" algn="ctr">
                      <a:solidFill>
                        <a:srgbClr val="D4CA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32981">
                <a:tc>
                  <a:txBody>
                    <a:bodyPr/>
                    <a:lstStyle/>
                    <a:p>
                      <a:pPr marL="0" marR="0" lvl="0" indent="0" algn="l" rtl="0">
                        <a:lnSpc>
                          <a:spcPct val="100000"/>
                        </a:lnSpc>
                        <a:spcBef>
                          <a:spcPts val="0"/>
                        </a:spcBef>
                        <a:spcAft>
                          <a:spcPts val="0"/>
                        </a:spcAft>
                        <a:buClr>
                          <a:srgbClr val="000000"/>
                        </a:buClr>
                        <a:buSzPts val="1600"/>
                        <a:buFont typeface="Arial"/>
                        <a:buNone/>
                      </a:pPr>
                      <a:r>
                        <a:rPr lang="es-MX" sz="1600" b="1" u="none" strike="noStrike" cap="none" noProof="0">
                          <a:solidFill>
                            <a:srgbClr val="58595A"/>
                          </a:solidFill>
                          <a:latin typeface="Leelawadee"/>
                          <a:cs typeface="Leelawadee"/>
                          <a:sym typeface="Arial"/>
                        </a:rPr>
                        <a:t>Nivel de representatividad de los resultados:</a:t>
                      </a:r>
                      <a:endParaRPr lang="es-MX" sz="1600" b="1" i="0" u="none" strike="noStrike" cap="none" noProof="0">
                        <a:solidFill>
                          <a:srgbClr val="58595A"/>
                        </a:solidFill>
                        <a:latin typeface="Leelawadee"/>
                        <a:ea typeface="Arial"/>
                        <a:cs typeface="Leelawadee"/>
                        <a:sym typeface="Arial"/>
                      </a:endParaRPr>
                    </a:p>
                  </a:txBody>
                  <a:tcPr marL="91430" marR="91430" marT="45034" marB="45034" anchor="ctr">
                    <a:lnL w="12700" cmpd="sng">
                      <a:noFill/>
                    </a:lnL>
                    <a:lnR w="12700" cmpd="sng">
                      <a:noFill/>
                    </a:lnR>
                    <a:lnT w="9525" cap="flat" cmpd="sng" algn="ctr">
                      <a:solidFill>
                        <a:srgbClr val="D4CABB"/>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4CABB">
                        <a:alpha val="30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lang="es-MX" sz="1600" b="0" i="0" u="none" strike="noStrike" kern="1200">
                          <a:solidFill>
                            <a:schemeClr val="dk1"/>
                          </a:solidFill>
                          <a:effectLst/>
                          <a:latin typeface="Leelawadee" panose="020B0502040204020203" pitchFamily="34" charset="-34"/>
                          <a:ea typeface="+mn-ea"/>
                          <a:cs typeface="Leelawadee" panose="020B0502040204020203" pitchFamily="34" charset="-34"/>
                        </a:rPr>
                        <a:t>Los resultados en esta presentación son</a:t>
                      </a:r>
                      <a:r>
                        <a:rPr lang="es-MX" sz="1600" b="1" i="0" u="none" strike="noStrike" kern="1200">
                          <a:solidFill>
                            <a:schemeClr val="dk1"/>
                          </a:solidFill>
                          <a:effectLst/>
                          <a:latin typeface="Leelawadee" panose="020B0502040204020203" pitchFamily="34" charset="-34"/>
                          <a:ea typeface="+mn-ea"/>
                          <a:cs typeface="Leelawadee" panose="020B0502040204020203" pitchFamily="34" charset="-34"/>
                        </a:rPr>
                        <a:t> indicativos </a:t>
                      </a:r>
                      <a:r>
                        <a:rPr lang="es-MX" sz="1600" b="0" i="0" u="none" strike="noStrike" kern="1200">
                          <a:solidFill>
                            <a:schemeClr val="dk1"/>
                          </a:solidFill>
                          <a:effectLst/>
                          <a:latin typeface="Leelawadee" panose="020B0502040204020203" pitchFamily="34" charset="-34"/>
                          <a:ea typeface="+mn-ea"/>
                          <a:cs typeface="Leelawadee" panose="020B0502040204020203" pitchFamily="34" charset="-34"/>
                        </a:rPr>
                        <a:t>para todas las poblaciones. </a:t>
                      </a:r>
                      <a:endParaRPr lang="es-MX" sz="1600" b="0" i="0" u="none" strike="noStrike" kern="1200" cap="none" noProof="0">
                        <a:solidFill>
                          <a:schemeClr val="tx1">
                            <a:lumMod val="85000"/>
                            <a:lumOff val="15000"/>
                          </a:schemeClr>
                        </a:solidFill>
                        <a:latin typeface="Leelawadee" panose="020B0502040204020203" pitchFamily="34" charset="-34"/>
                        <a:ea typeface="Arial"/>
                        <a:cs typeface="Leelawadee" panose="020B0502040204020203" pitchFamily="34" charset="-34"/>
                        <a:sym typeface="Arial"/>
                      </a:endParaRPr>
                    </a:p>
                  </a:txBody>
                  <a:tcPr marL="91430" marR="91430" marT="45034" marB="45034" anchor="ctr">
                    <a:lnL w="12700" cmpd="sng">
                      <a:noFill/>
                    </a:lnL>
                    <a:lnR w="12700" cmpd="sng">
                      <a:noFill/>
                    </a:lnR>
                    <a:lnT w="9525" cap="flat" cmpd="sng" algn="ctr">
                      <a:solidFill>
                        <a:srgbClr val="D4CABB"/>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7501076"/>
                  </a:ext>
                </a:extLst>
              </a:tr>
            </a:tbl>
          </a:graphicData>
        </a:graphic>
      </p:graphicFrame>
      <p:sp>
        <p:nvSpPr>
          <p:cNvPr id="4" name="Text Placeholder 12">
            <a:extLst>
              <a:ext uri="{FF2B5EF4-FFF2-40B4-BE49-F238E27FC236}">
                <a16:creationId xmlns:a16="http://schemas.microsoft.com/office/drawing/2014/main" id="{B669657B-E583-7B7A-9EC2-3D8BDD581EC5}"/>
              </a:ext>
            </a:extLst>
          </p:cNvPr>
          <p:cNvSpPr txBox="1">
            <a:spLocks/>
          </p:cNvSpPr>
          <p:nvPr/>
        </p:nvSpPr>
        <p:spPr>
          <a:xfrm>
            <a:off x="838200" y="3779665"/>
            <a:ext cx="3465443" cy="6333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1400" i="1">
                <a:latin typeface="Leelawadee" panose="020B0502040204020203" pitchFamily="34" charset="-34"/>
                <a:cs typeface="Leelawadee" panose="020B0502040204020203" pitchFamily="34" charset="-34"/>
              </a:rPr>
              <a:t>Para más información, favor de consultar los </a:t>
            </a:r>
            <a:r>
              <a:rPr lang="es-MX" sz="1400" i="1">
                <a:latin typeface="Leelawadee" panose="020B0502040204020203" pitchFamily="34" charset="-34"/>
                <a:cs typeface="Leelawadee" panose="020B0502040204020203" pitchFamily="34" charset="-34"/>
                <a:hlinkClick r:id="rId3"/>
              </a:rPr>
              <a:t>Términos de Referencia</a:t>
            </a:r>
            <a:r>
              <a:rPr lang="es-MX" sz="1400" i="1">
                <a:latin typeface="Leelawadee" panose="020B0502040204020203" pitchFamily="34" charset="-34"/>
                <a:cs typeface="Leelawadee" panose="020B0502040204020203" pitchFamily="34" charset="-34"/>
              </a:rPr>
              <a:t>.</a:t>
            </a:r>
          </a:p>
        </p:txBody>
      </p:sp>
    </p:spTree>
    <p:extLst>
      <p:ext uri="{BB962C8B-B14F-4D97-AF65-F5344CB8AC3E}">
        <p14:creationId xmlns:p14="http://schemas.microsoft.com/office/powerpoint/2010/main" val="38938811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A776F8F2-8D63-6878-04D5-7F24B02D664A}"/>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19179863-B891-9599-D435-CCBCCCE58C6B}"/>
              </a:ext>
            </a:extLst>
          </p:cNvPr>
          <p:cNvCxnSpPr>
            <a:cxnSpLocks/>
          </p:cNvCxnSpPr>
          <p:nvPr/>
        </p:nvCxnSpPr>
        <p:spPr>
          <a:xfrm>
            <a:off x="7474528" y="2536722"/>
            <a:ext cx="0" cy="4390102"/>
          </a:xfrm>
          <a:prstGeom prst="line">
            <a:avLst/>
          </a:prstGeom>
          <a:ln w="57150">
            <a:solidFill>
              <a:srgbClr val="EE5859"/>
            </a:solidFill>
          </a:ln>
        </p:spPr>
        <p:style>
          <a:lnRef idx="1">
            <a:schemeClr val="accent1"/>
          </a:lnRef>
          <a:fillRef idx="0">
            <a:schemeClr val="accent1"/>
          </a:fillRef>
          <a:effectRef idx="0">
            <a:schemeClr val="accent1"/>
          </a:effectRef>
          <a:fontRef idx="minor">
            <a:schemeClr val="tx1"/>
          </a:fontRef>
        </p:style>
      </p:cxnSp>
      <p:sp>
        <p:nvSpPr>
          <p:cNvPr id="15" name="Título 1">
            <a:extLst>
              <a:ext uri="{FF2B5EF4-FFF2-40B4-BE49-F238E27FC236}">
                <a16:creationId xmlns:a16="http://schemas.microsoft.com/office/drawing/2014/main" id="{189478D9-7FF2-FD38-8417-E9F9D05F35A6}"/>
              </a:ext>
            </a:extLst>
          </p:cNvPr>
          <p:cNvSpPr txBox="1">
            <a:spLocks/>
          </p:cNvSpPr>
          <p:nvPr/>
        </p:nvSpPr>
        <p:spPr>
          <a:xfrm>
            <a:off x="408001" y="1130709"/>
            <a:ext cx="5048902" cy="11935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tx1">
                    <a:lumMod val="85000"/>
                    <a:lumOff val="15000"/>
                  </a:schemeClr>
                </a:solidFill>
                <a:latin typeface="Franklin Gothic Demi" panose="020B0703020102020204" pitchFamily="34" charset="0"/>
                <a:ea typeface="+mj-ea"/>
                <a:cs typeface="+mj-cs"/>
              </a:defRPr>
            </a:lvl1pPr>
          </a:lstStyle>
          <a:p>
            <a:r>
              <a:rPr lang="es-MX"/>
              <a:t>WASH</a:t>
            </a:r>
          </a:p>
        </p:txBody>
      </p:sp>
      <p:sp>
        <p:nvSpPr>
          <p:cNvPr id="18" name="CuadroTexto 17">
            <a:extLst>
              <a:ext uri="{FF2B5EF4-FFF2-40B4-BE49-F238E27FC236}">
                <a16:creationId xmlns:a16="http://schemas.microsoft.com/office/drawing/2014/main" id="{7F831F35-51B3-F808-3244-0CC78C975635}"/>
              </a:ext>
            </a:extLst>
          </p:cNvPr>
          <p:cNvSpPr txBox="1"/>
          <p:nvPr/>
        </p:nvSpPr>
        <p:spPr>
          <a:xfrm>
            <a:off x="1579877" y="3638340"/>
            <a:ext cx="4173721" cy="584775"/>
          </a:xfrm>
          <a:prstGeom prst="rect">
            <a:avLst/>
          </a:prstGeom>
          <a:noFill/>
        </p:spPr>
        <p:txBody>
          <a:bodyPr wrap="square" rtlCol="0">
            <a:spAutoFit/>
          </a:bodyPr>
          <a:lstStyle/>
          <a:p>
            <a:r>
              <a:rPr lang="es-MX" sz="1600" b="1" dirty="0">
                <a:solidFill>
                  <a:srgbClr val="58595A"/>
                </a:solidFill>
                <a:latin typeface="Franklin Gothic Book" panose="020B0503020102020204" pitchFamily="34" charset="0"/>
              </a:rPr>
              <a:t>% de hogares que reportaron tener una LSG en WASH por nivel de severidad</a:t>
            </a:r>
            <a:endParaRPr lang="es-CO" sz="1600" b="1" dirty="0">
              <a:solidFill>
                <a:srgbClr val="58595A"/>
              </a:solidFill>
              <a:latin typeface="Franklin Gothic Book" panose="020B0503020102020204" pitchFamily="34" charset="0"/>
            </a:endParaRPr>
          </a:p>
        </p:txBody>
      </p:sp>
      <p:sp>
        <p:nvSpPr>
          <p:cNvPr id="19" name="Rectángulo 18">
            <a:extLst>
              <a:ext uri="{FF2B5EF4-FFF2-40B4-BE49-F238E27FC236}">
                <a16:creationId xmlns:a16="http://schemas.microsoft.com/office/drawing/2014/main" id="{125659E3-2707-BC8C-98D4-3FA8E9D440E0}"/>
              </a:ext>
            </a:extLst>
          </p:cNvPr>
          <p:cNvSpPr/>
          <p:nvPr/>
        </p:nvSpPr>
        <p:spPr>
          <a:xfrm>
            <a:off x="0" y="1130709"/>
            <a:ext cx="408001" cy="1193559"/>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Subtitle 11">
            <a:extLst>
              <a:ext uri="{FF2B5EF4-FFF2-40B4-BE49-F238E27FC236}">
                <a16:creationId xmlns:a16="http://schemas.microsoft.com/office/drawing/2014/main" id="{A73A132D-03E5-E3C6-DBA0-8D3D3ABA9AB6}"/>
              </a:ext>
            </a:extLst>
          </p:cNvPr>
          <p:cNvSpPr txBox="1">
            <a:spLocks/>
          </p:cNvSpPr>
          <p:nvPr/>
        </p:nvSpPr>
        <p:spPr>
          <a:xfrm>
            <a:off x="2350554" y="2749282"/>
            <a:ext cx="3403044" cy="470378"/>
          </a:xfrm>
          <a:prstGeom prst="rect">
            <a:avLst/>
          </a:prstGeom>
        </p:spPr>
        <p:txBody>
          <a:bodyPr vert="horz" lIns="91440" tIns="45720" rIns="91440" bIns="45720" rtlCol="0">
            <a:normAutofit lnSpcReduction="10000"/>
          </a:bodyPr>
          <a:lstStyle>
            <a:lvl1pPr marL="342900" indent="-342900" algn="l" defTabSz="914400" rtl="0" eaLnBrk="1" latinLnBrk="0" hangingPunct="1">
              <a:lnSpc>
                <a:spcPct val="90000"/>
              </a:lnSpc>
              <a:spcBef>
                <a:spcPts val="500"/>
              </a:spcBef>
              <a:buFont typeface="Arial" panose="020B0604020202020204" pitchFamily="34" charset="0"/>
              <a:buChar char="•"/>
              <a:defRPr sz="1600" b="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es-MX" sz="1400" dirty="0">
                <a:solidFill>
                  <a:srgbClr val="58595A"/>
                </a:solidFill>
              </a:rPr>
              <a:t>De los hogares reportó una necesidad sectorial no cubierta en WASH. </a:t>
            </a:r>
          </a:p>
          <a:p>
            <a:pPr marL="0" indent="0">
              <a:buNone/>
            </a:pPr>
            <a:endParaRPr lang="es-MX" sz="1400" dirty="0">
              <a:solidFill>
                <a:srgbClr val="58595A"/>
              </a:solidFill>
            </a:endParaRPr>
          </a:p>
          <a:p>
            <a:pPr marL="0" indent="0">
              <a:buNone/>
            </a:pPr>
            <a:endParaRPr lang="es-MX" sz="1400" dirty="0">
              <a:solidFill>
                <a:srgbClr val="58595A"/>
              </a:solidFill>
            </a:endParaRPr>
          </a:p>
          <a:p>
            <a:pPr marL="0" indent="0">
              <a:buNone/>
            </a:pPr>
            <a:endParaRPr lang="es-MX" sz="1400" dirty="0"/>
          </a:p>
          <a:p>
            <a:endParaRPr lang="es-MX" sz="1400" dirty="0"/>
          </a:p>
        </p:txBody>
      </p:sp>
      <p:sp>
        <p:nvSpPr>
          <p:cNvPr id="21" name="TextBox 23">
            <a:extLst>
              <a:ext uri="{FF2B5EF4-FFF2-40B4-BE49-F238E27FC236}">
                <a16:creationId xmlns:a16="http://schemas.microsoft.com/office/drawing/2014/main" id="{8D752DEE-4444-4FFB-1C9B-A12BB339019B}"/>
              </a:ext>
            </a:extLst>
          </p:cNvPr>
          <p:cNvSpPr txBox="1"/>
          <p:nvPr/>
        </p:nvSpPr>
        <p:spPr>
          <a:xfrm>
            <a:off x="1430904" y="2719694"/>
            <a:ext cx="919650" cy="523220"/>
          </a:xfrm>
          <a:prstGeom prst="rect">
            <a:avLst/>
          </a:prstGeom>
          <a:noFill/>
        </p:spPr>
        <p:txBody>
          <a:bodyPr wrap="square">
            <a:spAutoFit/>
          </a:bodyPr>
          <a:lstStyle/>
          <a:p>
            <a:r>
              <a:rPr lang="fr-FR" sz="2800" b="1">
                <a:solidFill>
                  <a:schemeClr val="bg1"/>
                </a:solidFill>
                <a:latin typeface="Leelawadee" panose="020B0502040204020203" pitchFamily="34" charset="-34"/>
                <a:cs typeface="Leelawadee" panose="020B0502040204020203" pitchFamily="34" charset="-34"/>
              </a:rPr>
              <a:t>16%</a:t>
            </a:r>
          </a:p>
        </p:txBody>
      </p:sp>
      <p:graphicFrame>
        <p:nvGraphicFramePr>
          <p:cNvPr id="22" name="Gráfico 21">
            <a:extLst>
              <a:ext uri="{FF2B5EF4-FFF2-40B4-BE49-F238E27FC236}">
                <a16:creationId xmlns:a16="http://schemas.microsoft.com/office/drawing/2014/main" id="{8EAD8688-501F-1D1F-6FD1-8291CD145EA6}"/>
              </a:ext>
            </a:extLst>
          </p:cNvPr>
          <p:cNvGraphicFramePr>
            <a:graphicFrameLocks/>
          </p:cNvGraphicFramePr>
          <p:nvPr/>
        </p:nvGraphicFramePr>
        <p:xfrm>
          <a:off x="1298859" y="4341077"/>
          <a:ext cx="4548715" cy="1506829"/>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a:extLst>
              <a:ext uri="{FF2B5EF4-FFF2-40B4-BE49-F238E27FC236}">
                <a16:creationId xmlns:a16="http://schemas.microsoft.com/office/drawing/2014/main" id="{48115FB3-6A51-2862-80B4-03CFF8678D1F}"/>
              </a:ext>
            </a:extLst>
          </p:cNvPr>
          <p:cNvSpPr txBox="1"/>
          <p:nvPr/>
        </p:nvSpPr>
        <p:spPr>
          <a:xfrm>
            <a:off x="408001" y="1905833"/>
            <a:ext cx="3744098" cy="369332"/>
          </a:xfrm>
          <a:prstGeom prst="rect">
            <a:avLst/>
          </a:prstGeom>
          <a:noFill/>
        </p:spPr>
        <p:txBody>
          <a:bodyPr wrap="square" rtlCol="0">
            <a:spAutoFit/>
          </a:bodyPr>
          <a:lstStyle/>
          <a:p>
            <a:r>
              <a:rPr lang="es-CO" sz="1400">
                <a:solidFill>
                  <a:srgbClr val="58595A"/>
                </a:solidFill>
                <a:latin typeface="Leelawadee" panose="020B0502040204020203" pitchFamily="34" charset="-34"/>
                <a:cs typeface="Leelawadee" panose="020B0502040204020203" pitchFamily="34" charset="-34"/>
              </a:rPr>
              <a:t>(Agua, saneamiento e higiene</a:t>
            </a:r>
            <a:r>
              <a:rPr lang="es-CO">
                <a:solidFill>
                  <a:srgbClr val="58595A"/>
                </a:solidFill>
              </a:rPr>
              <a:t>)</a:t>
            </a:r>
          </a:p>
        </p:txBody>
      </p:sp>
      <p:sp>
        <p:nvSpPr>
          <p:cNvPr id="11" name="Título 1">
            <a:extLst>
              <a:ext uri="{FF2B5EF4-FFF2-40B4-BE49-F238E27FC236}">
                <a16:creationId xmlns:a16="http://schemas.microsoft.com/office/drawing/2014/main" id="{73A39A9B-9CDA-5C10-8DD5-23E079372BDA}"/>
              </a:ext>
            </a:extLst>
          </p:cNvPr>
          <p:cNvSpPr txBox="1">
            <a:spLocks/>
          </p:cNvSpPr>
          <p:nvPr/>
        </p:nvSpPr>
        <p:spPr>
          <a:xfrm>
            <a:off x="6550825" y="1130709"/>
            <a:ext cx="5048902" cy="11935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tx1">
                    <a:lumMod val="85000"/>
                    <a:lumOff val="15000"/>
                  </a:schemeClr>
                </a:solidFill>
                <a:latin typeface="Franklin Gothic Demi" panose="020B0703020102020204" pitchFamily="34" charset="0"/>
                <a:ea typeface="+mj-ea"/>
                <a:cs typeface="+mj-cs"/>
              </a:defRPr>
            </a:lvl1pPr>
          </a:lstStyle>
          <a:p>
            <a:r>
              <a:rPr lang="es-MX"/>
              <a:t>PROTECCIÓN</a:t>
            </a:r>
          </a:p>
        </p:txBody>
      </p:sp>
      <p:sp>
        <p:nvSpPr>
          <p:cNvPr id="12" name="CuadroTexto 11">
            <a:extLst>
              <a:ext uri="{FF2B5EF4-FFF2-40B4-BE49-F238E27FC236}">
                <a16:creationId xmlns:a16="http://schemas.microsoft.com/office/drawing/2014/main" id="{613C25B5-611E-725A-EDE6-E238D5158B55}"/>
              </a:ext>
            </a:extLst>
          </p:cNvPr>
          <p:cNvSpPr txBox="1"/>
          <p:nvPr/>
        </p:nvSpPr>
        <p:spPr>
          <a:xfrm>
            <a:off x="7658736" y="3643452"/>
            <a:ext cx="4267535" cy="584775"/>
          </a:xfrm>
          <a:prstGeom prst="rect">
            <a:avLst/>
          </a:prstGeom>
          <a:noFill/>
        </p:spPr>
        <p:txBody>
          <a:bodyPr wrap="square" rtlCol="0">
            <a:spAutoFit/>
          </a:bodyPr>
          <a:lstStyle/>
          <a:p>
            <a:r>
              <a:rPr lang="es-MX" sz="1600" b="1" dirty="0">
                <a:solidFill>
                  <a:srgbClr val="58595A"/>
                </a:solidFill>
                <a:latin typeface="Franklin Gothic Book" panose="020B0503020102020204" pitchFamily="34" charset="0"/>
              </a:rPr>
              <a:t>% de hogares que reportaron tener una LSG en Protección </a:t>
            </a:r>
            <a:r>
              <a:rPr lang="es-MX" sz="1600" b="1">
                <a:solidFill>
                  <a:srgbClr val="58595A"/>
                </a:solidFill>
                <a:latin typeface="Franklin Gothic Book" panose="020B0503020102020204" pitchFamily="34" charset="0"/>
              </a:rPr>
              <a:t>por nivel de severidad</a:t>
            </a:r>
            <a:endParaRPr lang="es-CO" sz="1600" b="1">
              <a:solidFill>
                <a:srgbClr val="58595A"/>
              </a:solidFill>
              <a:latin typeface="Franklin Gothic Book" panose="020B0503020102020204" pitchFamily="34" charset="0"/>
            </a:endParaRPr>
          </a:p>
        </p:txBody>
      </p:sp>
      <p:sp>
        <p:nvSpPr>
          <p:cNvPr id="13" name="Rectángulo 12">
            <a:extLst>
              <a:ext uri="{FF2B5EF4-FFF2-40B4-BE49-F238E27FC236}">
                <a16:creationId xmlns:a16="http://schemas.microsoft.com/office/drawing/2014/main" id="{9A4AA35D-DC99-4A3B-2334-D4D463A44DB3}"/>
              </a:ext>
            </a:extLst>
          </p:cNvPr>
          <p:cNvSpPr/>
          <p:nvPr/>
        </p:nvSpPr>
        <p:spPr>
          <a:xfrm>
            <a:off x="6142824" y="1130709"/>
            <a:ext cx="408001" cy="1193559"/>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Subtitle 11">
            <a:extLst>
              <a:ext uri="{FF2B5EF4-FFF2-40B4-BE49-F238E27FC236}">
                <a16:creationId xmlns:a16="http://schemas.microsoft.com/office/drawing/2014/main" id="{688D7AE0-69CC-2797-C22A-E9DE38F32732}"/>
              </a:ext>
            </a:extLst>
          </p:cNvPr>
          <p:cNvSpPr txBox="1">
            <a:spLocks/>
          </p:cNvSpPr>
          <p:nvPr/>
        </p:nvSpPr>
        <p:spPr>
          <a:xfrm>
            <a:off x="8493378" y="2749282"/>
            <a:ext cx="3403044" cy="676142"/>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500"/>
              </a:spcBef>
              <a:buFont typeface="Arial" panose="020B0604020202020204" pitchFamily="34" charset="0"/>
              <a:buChar char="•"/>
              <a:defRPr sz="1600" b="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es-MX" sz="1400" dirty="0">
                <a:solidFill>
                  <a:srgbClr val="58595A"/>
                </a:solidFill>
              </a:rPr>
              <a:t>De los hogares reportó una necesidad sectorial no cubierta en Protección. </a:t>
            </a:r>
          </a:p>
          <a:p>
            <a:pPr marL="0" indent="0">
              <a:buNone/>
            </a:pPr>
            <a:endParaRPr lang="es-MX" sz="1400" dirty="0">
              <a:solidFill>
                <a:srgbClr val="58595A"/>
              </a:solidFill>
            </a:endParaRPr>
          </a:p>
          <a:p>
            <a:pPr marL="0" indent="0">
              <a:buNone/>
            </a:pPr>
            <a:endParaRPr lang="es-MX" sz="1400" dirty="0">
              <a:solidFill>
                <a:srgbClr val="58595A"/>
              </a:solidFill>
            </a:endParaRPr>
          </a:p>
          <a:p>
            <a:pPr marL="0" indent="0">
              <a:buNone/>
            </a:pPr>
            <a:endParaRPr lang="es-MX" sz="1400" dirty="0"/>
          </a:p>
          <a:p>
            <a:endParaRPr lang="es-MX" sz="1400" dirty="0"/>
          </a:p>
        </p:txBody>
      </p:sp>
      <p:sp>
        <p:nvSpPr>
          <p:cNvPr id="23" name="TextBox 23">
            <a:extLst>
              <a:ext uri="{FF2B5EF4-FFF2-40B4-BE49-F238E27FC236}">
                <a16:creationId xmlns:a16="http://schemas.microsoft.com/office/drawing/2014/main" id="{F7CC6B0B-0E4D-6AA7-CFEA-3D99149DEBBC}"/>
              </a:ext>
            </a:extLst>
          </p:cNvPr>
          <p:cNvSpPr txBox="1"/>
          <p:nvPr/>
        </p:nvSpPr>
        <p:spPr>
          <a:xfrm>
            <a:off x="7524128" y="2719694"/>
            <a:ext cx="919650" cy="523220"/>
          </a:xfrm>
          <a:prstGeom prst="rect">
            <a:avLst/>
          </a:prstGeom>
          <a:noFill/>
        </p:spPr>
        <p:txBody>
          <a:bodyPr wrap="square">
            <a:spAutoFit/>
          </a:bodyPr>
          <a:lstStyle/>
          <a:p>
            <a:r>
              <a:rPr lang="fr-FR" sz="2800" b="1">
                <a:solidFill>
                  <a:srgbClr val="58595A"/>
                </a:solidFill>
                <a:latin typeface="Leelawadee" panose="020B0502040204020203" pitchFamily="34" charset="-34"/>
                <a:cs typeface="Leelawadee" panose="020B0502040204020203" pitchFamily="34" charset="-34"/>
              </a:rPr>
              <a:t>14%</a:t>
            </a:r>
          </a:p>
        </p:txBody>
      </p:sp>
      <p:graphicFrame>
        <p:nvGraphicFramePr>
          <p:cNvPr id="24" name="Gráfico 23">
            <a:extLst>
              <a:ext uri="{FF2B5EF4-FFF2-40B4-BE49-F238E27FC236}">
                <a16:creationId xmlns:a16="http://schemas.microsoft.com/office/drawing/2014/main" id="{5C450C0D-05F8-562B-68B8-8285BE85D7DC}"/>
              </a:ext>
            </a:extLst>
          </p:cNvPr>
          <p:cNvGraphicFramePr>
            <a:graphicFrameLocks/>
          </p:cNvGraphicFramePr>
          <p:nvPr/>
        </p:nvGraphicFramePr>
        <p:xfrm>
          <a:off x="7575088" y="4344070"/>
          <a:ext cx="4375130" cy="15038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87821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A776F8F2-8D63-6878-04D5-7F24B02D664A}"/>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5" name="Título 1">
            <a:extLst>
              <a:ext uri="{FF2B5EF4-FFF2-40B4-BE49-F238E27FC236}">
                <a16:creationId xmlns:a16="http://schemas.microsoft.com/office/drawing/2014/main" id="{189478D9-7FF2-FD38-8417-E9F9D05F35A6}"/>
              </a:ext>
            </a:extLst>
          </p:cNvPr>
          <p:cNvSpPr txBox="1">
            <a:spLocks/>
          </p:cNvSpPr>
          <p:nvPr/>
        </p:nvSpPr>
        <p:spPr>
          <a:xfrm>
            <a:off x="408001" y="1130709"/>
            <a:ext cx="5048902" cy="11935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tx1">
                    <a:lumMod val="85000"/>
                    <a:lumOff val="15000"/>
                  </a:schemeClr>
                </a:solidFill>
                <a:latin typeface="Franklin Gothic Demi" panose="020B0703020102020204" pitchFamily="34" charset="0"/>
                <a:ea typeface="+mj-ea"/>
                <a:cs typeface="+mj-cs"/>
              </a:defRPr>
            </a:lvl1pPr>
          </a:lstStyle>
          <a:p>
            <a:r>
              <a:rPr lang="es-MX"/>
              <a:t>EDUCACIÓN</a:t>
            </a:r>
          </a:p>
        </p:txBody>
      </p:sp>
      <p:sp>
        <p:nvSpPr>
          <p:cNvPr id="18" name="CuadroTexto 17">
            <a:extLst>
              <a:ext uri="{FF2B5EF4-FFF2-40B4-BE49-F238E27FC236}">
                <a16:creationId xmlns:a16="http://schemas.microsoft.com/office/drawing/2014/main" id="{7F831F35-51B3-F808-3244-0CC78C975635}"/>
              </a:ext>
            </a:extLst>
          </p:cNvPr>
          <p:cNvSpPr txBox="1"/>
          <p:nvPr/>
        </p:nvSpPr>
        <p:spPr>
          <a:xfrm>
            <a:off x="1424375" y="4017212"/>
            <a:ext cx="4173721" cy="584775"/>
          </a:xfrm>
          <a:prstGeom prst="rect">
            <a:avLst/>
          </a:prstGeom>
          <a:noFill/>
        </p:spPr>
        <p:txBody>
          <a:bodyPr wrap="square" rtlCol="0">
            <a:spAutoFit/>
          </a:bodyPr>
          <a:lstStyle/>
          <a:p>
            <a:pPr algn="ctr"/>
            <a:r>
              <a:rPr lang="es-MX" sz="1600" b="1" dirty="0">
                <a:solidFill>
                  <a:srgbClr val="58595A"/>
                </a:solidFill>
                <a:latin typeface="Franklin Gothic Book" panose="020B0503020102020204" pitchFamily="34" charset="0"/>
              </a:rPr>
              <a:t>% de hogares que reportaron tener una LSG en Educación por nivel de severidad</a:t>
            </a:r>
            <a:endParaRPr lang="es-CO" sz="1600" b="1" dirty="0">
              <a:solidFill>
                <a:srgbClr val="58595A"/>
              </a:solidFill>
              <a:latin typeface="Franklin Gothic Book" panose="020B0503020102020204" pitchFamily="34" charset="0"/>
            </a:endParaRPr>
          </a:p>
        </p:txBody>
      </p:sp>
      <p:sp>
        <p:nvSpPr>
          <p:cNvPr id="19" name="Rectángulo 18">
            <a:extLst>
              <a:ext uri="{FF2B5EF4-FFF2-40B4-BE49-F238E27FC236}">
                <a16:creationId xmlns:a16="http://schemas.microsoft.com/office/drawing/2014/main" id="{125659E3-2707-BC8C-98D4-3FA8E9D440E0}"/>
              </a:ext>
            </a:extLst>
          </p:cNvPr>
          <p:cNvSpPr/>
          <p:nvPr/>
        </p:nvSpPr>
        <p:spPr>
          <a:xfrm>
            <a:off x="0" y="1130709"/>
            <a:ext cx="408001" cy="1193559"/>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Subtitle 11">
            <a:extLst>
              <a:ext uri="{FF2B5EF4-FFF2-40B4-BE49-F238E27FC236}">
                <a16:creationId xmlns:a16="http://schemas.microsoft.com/office/drawing/2014/main" id="{A73A132D-03E5-E3C6-DBA0-8D3D3ABA9AB6}"/>
              </a:ext>
            </a:extLst>
          </p:cNvPr>
          <p:cNvSpPr txBox="1">
            <a:spLocks/>
          </p:cNvSpPr>
          <p:nvPr/>
        </p:nvSpPr>
        <p:spPr>
          <a:xfrm>
            <a:off x="2138797" y="2769105"/>
            <a:ext cx="3761257" cy="88905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500"/>
              </a:spcBef>
              <a:buFont typeface="Arial" panose="020B0604020202020204" pitchFamily="34" charset="0"/>
              <a:buChar char="•"/>
              <a:defRPr sz="1600" b="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es-MX" sz="1400" dirty="0">
                <a:solidFill>
                  <a:srgbClr val="58595A"/>
                </a:solidFill>
              </a:rPr>
              <a:t>De los hogares reportó una necesidad sectorial no cubierta en Educación. </a:t>
            </a:r>
            <a:endParaRPr lang="es-MX" sz="1400" dirty="0"/>
          </a:p>
          <a:p>
            <a:endParaRPr lang="es-MX" sz="1400" dirty="0"/>
          </a:p>
        </p:txBody>
      </p:sp>
      <p:sp>
        <p:nvSpPr>
          <p:cNvPr id="21" name="TextBox 23">
            <a:extLst>
              <a:ext uri="{FF2B5EF4-FFF2-40B4-BE49-F238E27FC236}">
                <a16:creationId xmlns:a16="http://schemas.microsoft.com/office/drawing/2014/main" id="{8D752DEE-4444-4FFB-1C9B-A12BB339019B}"/>
              </a:ext>
            </a:extLst>
          </p:cNvPr>
          <p:cNvSpPr txBox="1"/>
          <p:nvPr/>
        </p:nvSpPr>
        <p:spPr>
          <a:xfrm>
            <a:off x="1430904" y="2719694"/>
            <a:ext cx="919650" cy="523220"/>
          </a:xfrm>
          <a:prstGeom prst="rect">
            <a:avLst/>
          </a:prstGeom>
          <a:noFill/>
        </p:spPr>
        <p:txBody>
          <a:bodyPr wrap="square">
            <a:spAutoFit/>
          </a:bodyPr>
          <a:lstStyle/>
          <a:p>
            <a:r>
              <a:rPr lang="fr-FR" sz="2800" b="1">
                <a:solidFill>
                  <a:schemeClr val="bg1"/>
                </a:solidFill>
                <a:latin typeface="Leelawadee" panose="020B0502040204020203" pitchFamily="34" charset="-34"/>
                <a:cs typeface="Leelawadee" panose="020B0502040204020203" pitchFamily="34" charset="-34"/>
              </a:rPr>
              <a:t>3%</a:t>
            </a:r>
          </a:p>
        </p:txBody>
      </p:sp>
      <p:graphicFrame>
        <p:nvGraphicFramePr>
          <p:cNvPr id="22" name="Gráfico 21">
            <a:extLst>
              <a:ext uri="{FF2B5EF4-FFF2-40B4-BE49-F238E27FC236}">
                <a16:creationId xmlns:a16="http://schemas.microsoft.com/office/drawing/2014/main" id="{8EAD8688-501F-1D1F-6FD1-8291CD145EA6}"/>
              </a:ext>
            </a:extLst>
          </p:cNvPr>
          <p:cNvGraphicFramePr>
            <a:graphicFrameLocks/>
          </p:cNvGraphicFramePr>
          <p:nvPr/>
        </p:nvGraphicFramePr>
        <p:xfrm>
          <a:off x="1323671" y="4756327"/>
          <a:ext cx="4375130" cy="1386214"/>
        </p:xfrm>
        <a:graphic>
          <a:graphicData uri="http://schemas.openxmlformats.org/drawingml/2006/chart">
            <c:chart xmlns:c="http://schemas.openxmlformats.org/drawingml/2006/chart" xmlns:r="http://schemas.openxmlformats.org/officeDocument/2006/relationships" r:id="rId2"/>
          </a:graphicData>
        </a:graphic>
      </p:graphicFrame>
      <p:sp>
        <p:nvSpPr>
          <p:cNvPr id="11" name="Título 1">
            <a:extLst>
              <a:ext uri="{FF2B5EF4-FFF2-40B4-BE49-F238E27FC236}">
                <a16:creationId xmlns:a16="http://schemas.microsoft.com/office/drawing/2014/main" id="{73A39A9B-9CDA-5C10-8DD5-23E079372BDA}"/>
              </a:ext>
            </a:extLst>
          </p:cNvPr>
          <p:cNvSpPr txBox="1">
            <a:spLocks/>
          </p:cNvSpPr>
          <p:nvPr/>
        </p:nvSpPr>
        <p:spPr>
          <a:xfrm>
            <a:off x="6550825" y="1130709"/>
            <a:ext cx="5048902" cy="11935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tx1">
                    <a:lumMod val="85000"/>
                    <a:lumOff val="15000"/>
                  </a:schemeClr>
                </a:solidFill>
                <a:latin typeface="Franklin Gothic Demi" panose="020B0703020102020204" pitchFamily="34" charset="0"/>
                <a:ea typeface="+mj-ea"/>
                <a:cs typeface="+mj-cs"/>
              </a:defRPr>
            </a:lvl1pPr>
          </a:lstStyle>
          <a:p>
            <a:r>
              <a:rPr lang="es-MX" dirty="0"/>
              <a:t>POTENCIALES VULNERABILIDADES</a:t>
            </a:r>
          </a:p>
        </p:txBody>
      </p:sp>
      <p:sp>
        <p:nvSpPr>
          <p:cNvPr id="13" name="Rectángulo 12">
            <a:extLst>
              <a:ext uri="{FF2B5EF4-FFF2-40B4-BE49-F238E27FC236}">
                <a16:creationId xmlns:a16="http://schemas.microsoft.com/office/drawing/2014/main" id="{9A4AA35D-DC99-4A3B-2334-D4D463A44DB3}"/>
              </a:ext>
            </a:extLst>
          </p:cNvPr>
          <p:cNvSpPr/>
          <p:nvPr/>
        </p:nvSpPr>
        <p:spPr>
          <a:xfrm>
            <a:off x="6142824" y="1130709"/>
            <a:ext cx="408001" cy="1193559"/>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a:extLst>
              <a:ext uri="{FF2B5EF4-FFF2-40B4-BE49-F238E27FC236}">
                <a16:creationId xmlns:a16="http://schemas.microsoft.com/office/drawing/2014/main" id="{A02C70F8-171D-32D1-1FA2-D85774BD1781}"/>
              </a:ext>
            </a:extLst>
          </p:cNvPr>
          <p:cNvSpPr txBox="1"/>
          <p:nvPr/>
        </p:nvSpPr>
        <p:spPr>
          <a:xfrm>
            <a:off x="9448701" y="2522883"/>
            <a:ext cx="2740697" cy="492443"/>
          </a:xfrm>
          <a:prstGeom prst="rect">
            <a:avLst/>
          </a:prstGeom>
          <a:noFill/>
        </p:spPr>
        <p:txBody>
          <a:bodyPr wrap="square" rtlCol="0">
            <a:spAutoFit/>
          </a:bodyPr>
          <a:lstStyle/>
          <a:p>
            <a:pPr algn="ctr"/>
            <a:r>
              <a:rPr lang="es-MX" sz="1300" b="1" dirty="0">
                <a:solidFill>
                  <a:srgbClr val="58595A"/>
                </a:solidFill>
                <a:latin typeface="Franklin Gothic Book" panose="020B0503020102020204" pitchFamily="34" charset="0"/>
              </a:rPr>
              <a:t>% de hogares con MSNI ≥ 3 por tipo de potencial vulnerabilidad</a:t>
            </a:r>
            <a:endParaRPr lang="es-CO" sz="1300" b="1" dirty="0">
              <a:solidFill>
                <a:srgbClr val="58595A"/>
              </a:solidFill>
              <a:latin typeface="Franklin Gothic Book" panose="020B0503020102020204" pitchFamily="34" charset="0"/>
            </a:endParaRPr>
          </a:p>
        </p:txBody>
      </p:sp>
      <p:graphicFrame>
        <p:nvGraphicFramePr>
          <p:cNvPr id="5" name="Gráfico 4">
            <a:extLst>
              <a:ext uri="{FF2B5EF4-FFF2-40B4-BE49-F238E27FC236}">
                <a16:creationId xmlns:a16="http://schemas.microsoft.com/office/drawing/2014/main" id="{68099831-AECA-0B66-0F81-15D315B9EA04}"/>
              </a:ext>
            </a:extLst>
          </p:cNvPr>
          <p:cNvGraphicFramePr>
            <a:graphicFrameLocks/>
          </p:cNvGraphicFramePr>
          <p:nvPr/>
        </p:nvGraphicFramePr>
        <p:xfrm>
          <a:off x="9448701" y="3086100"/>
          <a:ext cx="2581374" cy="3056441"/>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F52DE3E8-9469-0AA7-CC8E-9992771807AF}"/>
              </a:ext>
            </a:extLst>
          </p:cNvPr>
          <p:cNvSpPr txBox="1"/>
          <p:nvPr/>
        </p:nvSpPr>
        <p:spPr>
          <a:xfrm>
            <a:off x="5072769" y="5254239"/>
            <a:ext cx="4458166" cy="276999"/>
          </a:xfrm>
          <a:prstGeom prst="rect">
            <a:avLst/>
          </a:prstGeom>
          <a:noFill/>
        </p:spPr>
        <p:txBody>
          <a:bodyPr wrap="square" rtlCol="0">
            <a:spAutoFit/>
          </a:bodyPr>
          <a:lstStyle/>
          <a:p>
            <a:pPr algn="r"/>
            <a:r>
              <a:rPr lang="es-MX" sz="1200" dirty="0">
                <a:solidFill>
                  <a:srgbClr val="58595A"/>
                </a:solidFill>
                <a:latin typeface="Leelawadee" panose="020B0502040204020203" pitchFamily="34" charset="-34"/>
                <a:cs typeface="Leelawadee" panose="020B0502040204020203" pitchFamily="34" charset="-34"/>
              </a:rPr>
              <a:t>Autoidentificado como miembro de una etnia (</a:t>
            </a:r>
            <a:r>
              <a:rPr lang="es-MX" sz="1200" b="1" dirty="0">
                <a:solidFill>
                  <a:srgbClr val="58595A"/>
                </a:solidFill>
                <a:latin typeface="Leelawadee" panose="020B0502040204020203" pitchFamily="34" charset="-34"/>
                <a:cs typeface="Leelawadee" panose="020B0502040204020203" pitchFamily="34" charset="-34"/>
              </a:rPr>
              <a:t>13%</a:t>
            </a:r>
            <a:r>
              <a:rPr lang="es-MX" sz="1200" dirty="0">
                <a:solidFill>
                  <a:srgbClr val="58595A"/>
                </a:solidFill>
                <a:latin typeface="Leelawadee" panose="020B0502040204020203" pitchFamily="34" charset="-34"/>
                <a:cs typeface="Leelawadee" panose="020B0502040204020203" pitchFamily="34" charset="-34"/>
              </a:rPr>
              <a:t>)</a:t>
            </a:r>
          </a:p>
        </p:txBody>
      </p:sp>
      <p:sp>
        <p:nvSpPr>
          <p:cNvPr id="8" name="CuadroTexto 7">
            <a:extLst>
              <a:ext uri="{FF2B5EF4-FFF2-40B4-BE49-F238E27FC236}">
                <a16:creationId xmlns:a16="http://schemas.microsoft.com/office/drawing/2014/main" id="{085398A0-63EF-613F-0059-0FF9F2F0E893}"/>
              </a:ext>
            </a:extLst>
          </p:cNvPr>
          <p:cNvSpPr txBox="1"/>
          <p:nvPr/>
        </p:nvSpPr>
        <p:spPr>
          <a:xfrm>
            <a:off x="5808761" y="4802354"/>
            <a:ext cx="3722174" cy="276999"/>
          </a:xfrm>
          <a:prstGeom prst="rect">
            <a:avLst/>
          </a:prstGeom>
          <a:noFill/>
        </p:spPr>
        <p:txBody>
          <a:bodyPr wrap="square" rtlCol="0">
            <a:spAutoFit/>
          </a:bodyPr>
          <a:lstStyle/>
          <a:p>
            <a:pPr algn="r"/>
            <a:r>
              <a:rPr lang="es-MX" sz="1200" dirty="0">
                <a:solidFill>
                  <a:srgbClr val="58595A"/>
                </a:solidFill>
                <a:latin typeface="Leelawadee" panose="020B0502040204020203" pitchFamily="34" charset="-34"/>
                <a:cs typeface="Leelawadee" panose="020B0502040204020203" pitchFamily="34" charset="-34"/>
              </a:rPr>
              <a:t>Con al menos un miembro entre 0 y 5 años (</a:t>
            </a:r>
            <a:r>
              <a:rPr lang="es-MX" sz="1200" b="1" dirty="0">
                <a:solidFill>
                  <a:srgbClr val="58595A"/>
                </a:solidFill>
                <a:latin typeface="Leelawadee" panose="020B0502040204020203" pitchFamily="34" charset="-34"/>
                <a:cs typeface="Leelawadee" panose="020B0502040204020203" pitchFamily="34" charset="-34"/>
              </a:rPr>
              <a:t>20%</a:t>
            </a:r>
            <a:r>
              <a:rPr lang="es-MX" sz="1200" dirty="0">
                <a:solidFill>
                  <a:srgbClr val="58595A"/>
                </a:solidFill>
                <a:latin typeface="Leelawadee" panose="020B0502040204020203" pitchFamily="34" charset="-34"/>
                <a:cs typeface="Leelawadee" panose="020B0502040204020203" pitchFamily="34" charset="-34"/>
              </a:rPr>
              <a:t>)</a:t>
            </a:r>
          </a:p>
        </p:txBody>
      </p:sp>
      <p:sp>
        <p:nvSpPr>
          <p:cNvPr id="9" name="CuadroTexto 8">
            <a:extLst>
              <a:ext uri="{FF2B5EF4-FFF2-40B4-BE49-F238E27FC236}">
                <a16:creationId xmlns:a16="http://schemas.microsoft.com/office/drawing/2014/main" id="{D05ED558-F8AE-DBCF-996E-FBE2609ED38B}"/>
              </a:ext>
            </a:extLst>
          </p:cNvPr>
          <p:cNvSpPr txBox="1"/>
          <p:nvPr/>
        </p:nvSpPr>
        <p:spPr>
          <a:xfrm>
            <a:off x="5647322" y="3811687"/>
            <a:ext cx="3910697" cy="276999"/>
          </a:xfrm>
          <a:prstGeom prst="rect">
            <a:avLst/>
          </a:prstGeom>
          <a:noFill/>
        </p:spPr>
        <p:txBody>
          <a:bodyPr wrap="square" rtlCol="0">
            <a:spAutoFit/>
          </a:bodyPr>
          <a:lstStyle/>
          <a:p>
            <a:pPr algn="r"/>
            <a:r>
              <a:rPr lang="es-MX" sz="1200" dirty="0">
                <a:solidFill>
                  <a:srgbClr val="58595A"/>
                </a:solidFill>
                <a:latin typeface="Leelawadee" panose="020B0502040204020203" pitchFamily="34" charset="-34"/>
                <a:cs typeface="Leelawadee" panose="020B0502040204020203" pitchFamily="34" charset="-34"/>
              </a:rPr>
              <a:t>Con al menos un miembro entre 6 y 7 años (</a:t>
            </a:r>
            <a:r>
              <a:rPr lang="es-MX" sz="1200" b="1" dirty="0">
                <a:solidFill>
                  <a:srgbClr val="58595A"/>
                </a:solidFill>
                <a:latin typeface="Leelawadee" panose="020B0502040204020203" pitchFamily="34" charset="-34"/>
                <a:cs typeface="Leelawadee" panose="020B0502040204020203" pitchFamily="34" charset="-34"/>
              </a:rPr>
              <a:t>41%</a:t>
            </a:r>
            <a:r>
              <a:rPr lang="es-MX" sz="1200" dirty="0">
                <a:solidFill>
                  <a:srgbClr val="58595A"/>
                </a:solidFill>
                <a:latin typeface="Leelawadee" panose="020B0502040204020203" pitchFamily="34" charset="-34"/>
                <a:cs typeface="Leelawadee" panose="020B0502040204020203" pitchFamily="34" charset="-34"/>
              </a:rPr>
              <a:t>)</a:t>
            </a:r>
          </a:p>
        </p:txBody>
      </p:sp>
      <p:sp>
        <p:nvSpPr>
          <p:cNvPr id="10" name="CuadroTexto 9">
            <a:extLst>
              <a:ext uri="{FF2B5EF4-FFF2-40B4-BE49-F238E27FC236}">
                <a16:creationId xmlns:a16="http://schemas.microsoft.com/office/drawing/2014/main" id="{109D5801-5FB1-FE38-01F3-2DEDC2746A36}"/>
              </a:ext>
            </a:extLst>
          </p:cNvPr>
          <p:cNvSpPr txBox="1"/>
          <p:nvPr/>
        </p:nvSpPr>
        <p:spPr>
          <a:xfrm>
            <a:off x="6462355" y="3325401"/>
            <a:ext cx="3076615" cy="276999"/>
          </a:xfrm>
          <a:prstGeom prst="rect">
            <a:avLst/>
          </a:prstGeom>
          <a:noFill/>
        </p:spPr>
        <p:txBody>
          <a:bodyPr wrap="square" rtlCol="0">
            <a:spAutoFit/>
          </a:bodyPr>
          <a:lstStyle/>
          <a:p>
            <a:pPr algn="r"/>
            <a:r>
              <a:rPr lang="es-MX" sz="1200" dirty="0">
                <a:solidFill>
                  <a:srgbClr val="58595A"/>
                </a:solidFill>
                <a:latin typeface="Leelawadee" panose="020B0502040204020203" pitchFamily="34" charset="-34"/>
                <a:cs typeface="Leelawadee" panose="020B0502040204020203" pitchFamily="34" charset="-34"/>
              </a:rPr>
              <a:t>Que la jefa de hogar es mujer (</a:t>
            </a:r>
            <a:r>
              <a:rPr lang="es-MX" sz="1200" b="1" dirty="0">
                <a:solidFill>
                  <a:srgbClr val="58595A"/>
                </a:solidFill>
                <a:latin typeface="Leelawadee" panose="020B0502040204020203" pitchFamily="34" charset="-34"/>
                <a:cs typeface="Leelawadee" panose="020B0502040204020203" pitchFamily="34" charset="-34"/>
              </a:rPr>
              <a:t>68%</a:t>
            </a:r>
            <a:r>
              <a:rPr lang="es-MX" sz="1200" dirty="0">
                <a:solidFill>
                  <a:srgbClr val="58595A"/>
                </a:solidFill>
                <a:latin typeface="Leelawadee" panose="020B0502040204020203" pitchFamily="34" charset="-34"/>
                <a:cs typeface="Leelawadee" panose="020B0502040204020203" pitchFamily="34" charset="-34"/>
              </a:rPr>
              <a:t>)</a:t>
            </a:r>
          </a:p>
        </p:txBody>
      </p:sp>
      <p:sp>
        <p:nvSpPr>
          <p:cNvPr id="12" name="CuadroTexto 11">
            <a:extLst>
              <a:ext uri="{FF2B5EF4-FFF2-40B4-BE49-F238E27FC236}">
                <a16:creationId xmlns:a16="http://schemas.microsoft.com/office/drawing/2014/main" id="{0EBBC410-C0A9-3774-D65E-E3045E97A6A4}"/>
              </a:ext>
            </a:extLst>
          </p:cNvPr>
          <p:cNvSpPr txBox="1"/>
          <p:nvPr/>
        </p:nvSpPr>
        <p:spPr>
          <a:xfrm>
            <a:off x="5962889" y="4309599"/>
            <a:ext cx="3568046" cy="276999"/>
          </a:xfrm>
          <a:prstGeom prst="rect">
            <a:avLst/>
          </a:prstGeom>
          <a:noFill/>
        </p:spPr>
        <p:txBody>
          <a:bodyPr wrap="square" rtlCol="0">
            <a:spAutoFit/>
          </a:bodyPr>
          <a:lstStyle/>
          <a:p>
            <a:pPr algn="r"/>
            <a:r>
              <a:rPr lang="es-MX" sz="1200" dirty="0">
                <a:solidFill>
                  <a:srgbClr val="58595A"/>
                </a:solidFill>
                <a:latin typeface="Leelawadee" panose="020B0502040204020203" pitchFamily="34" charset="-34"/>
                <a:cs typeface="Leelawadee" panose="020B0502040204020203" pitchFamily="34" charset="-34"/>
              </a:rPr>
              <a:t>Con al menos una persona dependiente (</a:t>
            </a:r>
            <a:r>
              <a:rPr lang="es-MX" sz="1200" b="1" dirty="0">
                <a:solidFill>
                  <a:srgbClr val="58595A"/>
                </a:solidFill>
                <a:latin typeface="Leelawadee" panose="020B0502040204020203" pitchFamily="34" charset="-34"/>
                <a:cs typeface="Leelawadee" panose="020B0502040204020203" pitchFamily="34" charset="-34"/>
              </a:rPr>
              <a:t>39%</a:t>
            </a:r>
            <a:r>
              <a:rPr lang="es-MX" sz="1200" dirty="0">
                <a:solidFill>
                  <a:srgbClr val="58595A"/>
                </a:solidFill>
                <a:latin typeface="Leelawadee" panose="020B0502040204020203" pitchFamily="34" charset="-34"/>
                <a:cs typeface="Leelawadee" panose="020B0502040204020203" pitchFamily="34" charset="-34"/>
              </a:rPr>
              <a:t>)</a:t>
            </a:r>
          </a:p>
        </p:txBody>
      </p:sp>
      <p:sp>
        <p:nvSpPr>
          <p:cNvPr id="14" name="CuadroTexto 13">
            <a:extLst>
              <a:ext uri="{FF2B5EF4-FFF2-40B4-BE49-F238E27FC236}">
                <a16:creationId xmlns:a16="http://schemas.microsoft.com/office/drawing/2014/main" id="{B4481ED2-B6EB-FFC9-FE65-B76A2EE3F934}"/>
              </a:ext>
            </a:extLst>
          </p:cNvPr>
          <p:cNvSpPr txBox="1"/>
          <p:nvPr/>
        </p:nvSpPr>
        <p:spPr>
          <a:xfrm>
            <a:off x="5907318" y="2541472"/>
            <a:ext cx="3389081" cy="692497"/>
          </a:xfrm>
          <a:prstGeom prst="rect">
            <a:avLst/>
          </a:prstGeom>
          <a:noFill/>
        </p:spPr>
        <p:txBody>
          <a:bodyPr wrap="square">
            <a:spAutoFit/>
          </a:bodyPr>
          <a:lstStyle/>
          <a:p>
            <a:pPr algn="just"/>
            <a:r>
              <a:rPr lang="es-MX" sz="1300" b="1" dirty="0">
                <a:solidFill>
                  <a:srgbClr val="58595A"/>
                </a:solidFill>
                <a:latin typeface="Franklin Gothic Book" panose="020B0503020102020204" pitchFamily="34" charset="0"/>
              </a:rPr>
              <a:t>Hogares de Población colombiana retornada con alguna potencial vulnerabilidad (5 principales)</a:t>
            </a:r>
          </a:p>
        </p:txBody>
      </p:sp>
      <p:sp>
        <p:nvSpPr>
          <p:cNvPr id="4" name="Subtitle 11">
            <a:extLst>
              <a:ext uri="{FF2B5EF4-FFF2-40B4-BE49-F238E27FC236}">
                <a16:creationId xmlns:a16="http://schemas.microsoft.com/office/drawing/2014/main" id="{137C5970-8352-4515-DF2F-2971225920E2}"/>
              </a:ext>
            </a:extLst>
          </p:cNvPr>
          <p:cNvSpPr txBox="1">
            <a:spLocks/>
          </p:cNvSpPr>
          <p:nvPr/>
        </p:nvSpPr>
        <p:spPr>
          <a:xfrm>
            <a:off x="5962889" y="6254523"/>
            <a:ext cx="6067186" cy="347751"/>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500"/>
              </a:spcBef>
              <a:buFont typeface="Arial" panose="020B0604020202020204" pitchFamily="34" charset="0"/>
              <a:buChar char="•"/>
              <a:defRPr sz="1600" b="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es-MX" sz="1400" dirty="0">
                <a:solidFill>
                  <a:srgbClr val="58595A"/>
                </a:solidFill>
              </a:rPr>
              <a:t>El </a:t>
            </a:r>
            <a:r>
              <a:rPr lang="es-MX" sz="1400" b="1" dirty="0">
                <a:solidFill>
                  <a:srgbClr val="EE5859"/>
                </a:solidFill>
              </a:rPr>
              <a:t>28% </a:t>
            </a:r>
            <a:r>
              <a:rPr lang="es-MX" sz="1400" dirty="0">
                <a:solidFill>
                  <a:srgbClr val="58595A"/>
                </a:solidFill>
              </a:rPr>
              <a:t>de los hogares reportaron tener al menos una brecha de capacidad (CG) pero ninguna LSG al momento de la recolección de datos. </a:t>
            </a:r>
            <a:endParaRPr lang="es-MX" sz="1400" dirty="0"/>
          </a:p>
          <a:p>
            <a:endParaRPr lang="es-MX" sz="1400" dirty="0"/>
          </a:p>
        </p:txBody>
      </p:sp>
      <p:cxnSp>
        <p:nvCxnSpPr>
          <p:cNvPr id="16" name="Conector recto 15">
            <a:extLst>
              <a:ext uri="{FF2B5EF4-FFF2-40B4-BE49-F238E27FC236}">
                <a16:creationId xmlns:a16="http://schemas.microsoft.com/office/drawing/2014/main" id="{B186C556-A9AA-3C8F-0ECB-13DCACEA9E21}"/>
              </a:ext>
            </a:extLst>
          </p:cNvPr>
          <p:cNvCxnSpPr/>
          <p:nvPr/>
        </p:nvCxnSpPr>
        <p:spPr>
          <a:xfrm>
            <a:off x="5907318" y="6170032"/>
            <a:ext cx="6122757"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7909438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A776F8F2-8D63-6878-04D5-7F24B02D664A}"/>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5" name="Título 1">
            <a:extLst>
              <a:ext uri="{FF2B5EF4-FFF2-40B4-BE49-F238E27FC236}">
                <a16:creationId xmlns:a16="http://schemas.microsoft.com/office/drawing/2014/main" id="{189478D9-7FF2-FD38-8417-E9F9D05F35A6}"/>
              </a:ext>
            </a:extLst>
          </p:cNvPr>
          <p:cNvSpPr txBox="1">
            <a:spLocks/>
          </p:cNvSpPr>
          <p:nvPr/>
        </p:nvSpPr>
        <p:spPr>
          <a:xfrm>
            <a:off x="408001" y="1130709"/>
            <a:ext cx="5048902" cy="11935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tx1">
                    <a:lumMod val="85000"/>
                    <a:lumOff val="15000"/>
                  </a:schemeClr>
                </a:solidFill>
                <a:latin typeface="Franklin Gothic Demi" panose="020B0703020102020204" pitchFamily="34" charset="0"/>
                <a:ea typeface="+mj-ea"/>
                <a:cs typeface="+mj-cs"/>
              </a:defRPr>
            </a:lvl1pPr>
          </a:lstStyle>
          <a:p>
            <a:r>
              <a:rPr lang="es-MX" dirty="0"/>
              <a:t>BRECHAS DE CAPACIDAD</a:t>
            </a:r>
          </a:p>
        </p:txBody>
      </p:sp>
      <p:sp>
        <p:nvSpPr>
          <p:cNvPr id="19" name="Rectángulo 18">
            <a:extLst>
              <a:ext uri="{FF2B5EF4-FFF2-40B4-BE49-F238E27FC236}">
                <a16:creationId xmlns:a16="http://schemas.microsoft.com/office/drawing/2014/main" id="{125659E3-2707-BC8C-98D4-3FA8E9D440E0}"/>
              </a:ext>
            </a:extLst>
          </p:cNvPr>
          <p:cNvSpPr/>
          <p:nvPr/>
        </p:nvSpPr>
        <p:spPr>
          <a:xfrm>
            <a:off x="0" y="1130709"/>
            <a:ext cx="408001" cy="1193559"/>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a:extLst>
              <a:ext uri="{FF2B5EF4-FFF2-40B4-BE49-F238E27FC236}">
                <a16:creationId xmlns:a16="http://schemas.microsoft.com/office/drawing/2014/main" id="{2B280911-EC92-9F33-46F3-92809A7C7153}"/>
              </a:ext>
            </a:extLst>
          </p:cNvPr>
          <p:cNvSpPr txBox="1"/>
          <p:nvPr/>
        </p:nvSpPr>
        <p:spPr>
          <a:xfrm>
            <a:off x="1717001" y="2670221"/>
            <a:ext cx="3392544" cy="830997"/>
          </a:xfrm>
          <a:prstGeom prst="rect">
            <a:avLst/>
          </a:prstGeom>
          <a:noFill/>
        </p:spPr>
        <p:txBody>
          <a:bodyPr wrap="square" rtlCol="0">
            <a:spAutoFit/>
          </a:bodyPr>
          <a:lstStyle/>
          <a:p>
            <a:pPr algn="ctr"/>
            <a:r>
              <a:rPr lang="es-MX" sz="1600" b="1" dirty="0">
                <a:solidFill>
                  <a:srgbClr val="58595A"/>
                </a:solidFill>
                <a:latin typeface="Franklin Gothic Book" panose="020B0503020102020204" pitchFamily="34" charset="0"/>
              </a:rPr>
              <a:t>% de hogares que reportaron tener una brecha de capacidad y al menos una LSG</a:t>
            </a:r>
            <a:endParaRPr lang="es-CO" sz="1600" b="1" dirty="0">
              <a:solidFill>
                <a:srgbClr val="58595A"/>
              </a:solidFill>
              <a:latin typeface="Franklin Gothic Book" panose="020B0503020102020204" pitchFamily="34" charset="0"/>
            </a:endParaRPr>
          </a:p>
        </p:txBody>
      </p:sp>
      <p:sp>
        <p:nvSpPr>
          <p:cNvPr id="6" name="CuadroTexto 5">
            <a:extLst>
              <a:ext uri="{FF2B5EF4-FFF2-40B4-BE49-F238E27FC236}">
                <a16:creationId xmlns:a16="http://schemas.microsoft.com/office/drawing/2014/main" id="{CC932990-1936-2ECA-94C1-0C06CA2EF65A}"/>
              </a:ext>
            </a:extLst>
          </p:cNvPr>
          <p:cNvSpPr txBox="1"/>
          <p:nvPr/>
        </p:nvSpPr>
        <p:spPr>
          <a:xfrm>
            <a:off x="1719910" y="4384241"/>
            <a:ext cx="946197" cy="261610"/>
          </a:xfrm>
          <a:prstGeom prst="rect">
            <a:avLst/>
          </a:prstGeom>
          <a:noFill/>
        </p:spPr>
        <p:txBody>
          <a:bodyPr wrap="square" rtlCol="0">
            <a:spAutoFit/>
          </a:bodyPr>
          <a:lstStyle/>
          <a:p>
            <a:r>
              <a:rPr lang="es-CO" sz="1100" dirty="0">
                <a:latin typeface="Leelawadee" panose="020B0502040204020203" pitchFamily="34" charset="-34"/>
                <a:cs typeface="Leelawadee" panose="020B0502040204020203" pitchFamily="34" charset="-34"/>
              </a:rPr>
              <a:t>LSG - 1%</a:t>
            </a:r>
          </a:p>
        </p:txBody>
      </p:sp>
      <p:sp>
        <p:nvSpPr>
          <p:cNvPr id="16" name="CuadroTexto 15">
            <a:extLst>
              <a:ext uri="{FF2B5EF4-FFF2-40B4-BE49-F238E27FC236}">
                <a16:creationId xmlns:a16="http://schemas.microsoft.com/office/drawing/2014/main" id="{A90CFB85-23E9-0453-612C-46A1F10D44B9}"/>
              </a:ext>
            </a:extLst>
          </p:cNvPr>
          <p:cNvSpPr txBox="1"/>
          <p:nvPr/>
        </p:nvSpPr>
        <p:spPr>
          <a:xfrm>
            <a:off x="4169265" y="4384241"/>
            <a:ext cx="817973" cy="261610"/>
          </a:xfrm>
          <a:prstGeom prst="rect">
            <a:avLst/>
          </a:prstGeom>
          <a:noFill/>
        </p:spPr>
        <p:txBody>
          <a:bodyPr wrap="square" rtlCol="0">
            <a:spAutoFit/>
          </a:bodyPr>
          <a:lstStyle/>
          <a:p>
            <a:r>
              <a:rPr lang="es-CO" sz="1100" dirty="0">
                <a:latin typeface="Leelawadee" panose="020B0502040204020203" pitchFamily="34" charset="-34"/>
                <a:cs typeface="Leelawadee" panose="020B0502040204020203" pitchFamily="34" charset="-34"/>
              </a:rPr>
              <a:t>CG - 28%</a:t>
            </a:r>
          </a:p>
        </p:txBody>
      </p:sp>
      <p:pic>
        <p:nvPicPr>
          <p:cNvPr id="25" name="Imagen 24">
            <a:extLst>
              <a:ext uri="{FF2B5EF4-FFF2-40B4-BE49-F238E27FC236}">
                <a16:creationId xmlns:a16="http://schemas.microsoft.com/office/drawing/2014/main" id="{AA84EEBC-A878-87A6-8DC9-9B99A4E059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6024" y="3768515"/>
            <a:ext cx="1634139" cy="1605033"/>
          </a:xfrm>
          <a:prstGeom prst="rect">
            <a:avLst/>
          </a:prstGeom>
        </p:spPr>
      </p:pic>
      <p:sp>
        <p:nvSpPr>
          <p:cNvPr id="17" name="CuadroTexto 16">
            <a:extLst>
              <a:ext uri="{FF2B5EF4-FFF2-40B4-BE49-F238E27FC236}">
                <a16:creationId xmlns:a16="http://schemas.microsoft.com/office/drawing/2014/main" id="{4EF6E085-3BA7-C05C-B231-92DF0F08C3C3}"/>
              </a:ext>
            </a:extLst>
          </p:cNvPr>
          <p:cNvSpPr txBox="1"/>
          <p:nvPr/>
        </p:nvSpPr>
        <p:spPr>
          <a:xfrm>
            <a:off x="2932452" y="4384241"/>
            <a:ext cx="749023" cy="261610"/>
          </a:xfrm>
          <a:prstGeom prst="rect">
            <a:avLst/>
          </a:prstGeom>
          <a:noFill/>
        </p:spPr>
        <p:txBody>
          <a:bodyPr wrap="square" rtlCol="0">
            <a:spAutoFit/>
          </a:bodyPr>
          <a:lstStyle/>
          <a:p>
            <a:r>
              <a:rPr lang="es-CO" sz="1100" dirty="0">
                <a:latin typeface="Leelawadee" panose="020B0502040204020203" pitchFamily="34" charset="-34"/>
                <a:cs typeface="Leelawadee" panose="020B0502040204020203" pitchFamily="34" charset="-34"/>
              </a:rPr>
              <a:t>67%</a:t>
            </a:r>
          </a:p>
        </p:txBody>
      </p:sp>
      <p:sp>
        <p:nvSpPr>
          <p:cNvPr id="30" name="Subtitle 11">
            <a:extLst>
              <a:ext uri="{FF2B5EF4-FFF2-40B4-BE49-F238E27FC236}">
                <a16:creationId xmlns:a16="http://schemas.microsoft.com/office/drawing/2014/main" id="{0867B5CD-F377-60A4-4A5E-F952C1720E64}"/>
              </a:ext>
            </a:extLst>
          </p:cNvPr>
          <p:cNvSpPr txBox="1">
            <a:spLocks/>
          </p:cNvSpPr>
          <p:nvPr/>
        </p:nvSpPr>
        <p:spPr>
          <a:xfrm>
            <a:off x="1581571" y="5786193"/>
            <a:ext cx="3403044" cy="470378"/>
          </a:xfrm>
          <a:prstGeom prst="rect">
            <a:avLst/>
          </a:prstGeom>
        </p:spPr>
        <p:txBody>
          <a:bodyPr vert="horz" lIns="91440" tIns="45720" rIns="91440" bIns="45720" rtlCol="0">
            <a:normAutofit lnSpcReduction="10000"/>
          </a:bodyPr>
          <a:lstStyle>
            <a:lvl1pPr marL="342900" indent="-342900" algn="l" defTabSz="914400" rtl="0" eaLnBrk="1" latinLnBrk="0" hangingPunct="1">
              <a:lnSpc>
                <a:spcPct val="90000"/>
              </a:lnSpc>
              <a:spcBef>
                <a:spcPts val="500"/>
              </a:spcBef>
              <a:buFont typeface="Arial" panose="020B0604020202020204" pitchFamily="34" charset="0"/>
              <a:buChar char="•"/>
              <a:defRPr sz="1600" b="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es-MX" sz="1400" dirty="0">
                <a:solidFill>
                  <a:srgbClr val="58595A"/>
                </a:solidFill>
              </a:rPr>
              <a:t>El 28% de los hogares tienen una CG a pesar de no tener una LSG.</a:t>
            </a:r>
          </a:p>
          <a:p>
            <a:pPr marL="0" indent="0">
              <a:buNone/>
            </a:pPr>
            <a:endParaRPr lang="es-MX" sz="1400" dirty="0">
              <a:solidFill>
                <a:srgbClr val="58595A"/>
              </a:solidFill>
            </a:endParaRPr>
          </a:p>
          <a:p>
            <a:pPr marL="0" indent="0">
              <a:buNone/>
            </a:pPr>
            <a:endParaRPr lang="es-MX" sz="1400" dirty="0">
              <a:solidFill>
                <a:srgbClr val="58595A"/>
              </a:solidFill>
            </a:endParaRPr>
          </a:p>
          <a:p>
            <a:pPr marL="0" indent="0">
              <a:buNone/>
            </a:pPr>
            <a:endParaRPr lang="es-MX" sz="1400" dirty="0"/>
          </a:p>
          <a:p>
            <a:endParaRPr lang="es-MX" sz="1400" dirty="0"/>
          </a:p>
        </p:txBody>
      </p:sp>
      <p:sp>
        <p:nvSpPr>
          <p:cNvPr id="9" name="Title 7">
            <a:extLst>
              <a:ext uri="{FF2B5EF4-FFF2-40B4-BE49-F238E27FC236}">
                <a16:creationId xmlns:a16="http://schemas.microsoft.com/office/drawing/2014/main" id="{F3FBC8FA-EB6D-D5D4-EBFA-C96F478522B2}"/>
              </a:ext>
            </a:extLst>
          </p:cNvPr>
          <p:cNvSpPr>
            <a:spLocks noGrp="1"/>
          </p:cNvSpPr>
          <p:nvPr>
            <p:ph type="ctrTitle"/>
          </p:nvPr>
        </p:nvSpPr>
        <p:spPr>
          <a:xfrm>
            <a:off x="6516432" y="1839174"/>
            <a:ext cx="5121787" cy="1179870"/>
          </a:xfrm>
        </p:spPr>
        <p:txBody>
          <a:bodyPr/>
          <a:lstStyle/>
          <a:p>
            <a:pPr algn="ctr"/>
            <a:r>
              <a:rPr lang="en-GB" dirty="0">
                <a:solidFill>
                  <a:srgbClr val="EE5859"/>
                </a:solidFill>
              </a:rPr>
              <a:t>GRACIAS POR SU ATENCIÓN</a:t>
            </a:r>
            <a:endParaRPr lang="en-US" dirty="0">
              <a:solidFill>
                <a:srgbClr val="EE5859"/>
              </a:solidFill>
            </a:endParaRPr>
          </a:p>
        </p:txBody>
      </p:sp>
      <p:sp>
        <p:nvSpPr>
          <p:cNvPr id="10" name="Subtitle 8">
            <a:extLst>
              <a:ext uri="{FF2B5EF4-FFF2-40B4-BE49-F238E27FC236}">
                <a16:creationId xmlns:a16="http://schemas.microsoft.com/office/drawing/2014/main" id="{36C87C73-0196-63B4-11E8-AE5CD582F0A5}"/>
              </a:ext>
            </a:extLst>
          </p:cNvPr>
          <p:cNvSpPr>
            <a:spLocks noGrp="1"/>
          </p:cNvSpPr>
          <p:nvPr>
            <p:ph type="subTitle" idx="1"/>
          </p:nvPr>
        </p:nvSpPr>
        <p:spPr>
          <a:xfrm>
            <a:off x="7040753" y="3541682"/>
            <a:ext cx="4424516" cy="453666"/>
          </a:xfrm>
        </p:spPr>
        <p:txBody>
          <a:bodyPr/>
          <a:lstStyle/>
          <a:p>
            <a:r>
              <a:rPr lang="en-GB" dirty="0"/>
              <a:t>[paola.gomez@reach-initiative.org]</a:t>
            </a:r>
            <a:endParaRPr lang="en-US" dirty="0"/>
          </a:p>
        </p:txBody>
      </p:sp>
      <p:pic>
        <p:nvPicPr>
          <p:cNvPr id="12" name="Image 27" descr="Une image contenant oiseau&#10;&#10;Description générée automatiquement">
            <a:extLst>
              <a:ext uri="{FF2B5EF4-FFF2-40B4-BE49-F238E27FC236}">
                <a16:creationId xmlns:a16="http://schemas.microsoft.com/office/drawing/2014/main" id="{C49616E9-694F-DAE2-331A-0C75EEEC2914}"/>
              </a:ext>
            </a:extLst>
          </p:cNvPr>
          <p:cNvPicPr>
            <a:picLocks noChangeAspect="1"/>
          </p:cNvPicPr>
          <p:nvPr/>
        </p:nvPicPr>
        <p:blipFill>
          <a:blip r:embed="rId3">
            <a:duotone>
              <a:prstClr val="black"/>
              <a:srgbClr val="EE5859">
                <a:tint val="45000"/>
                <a:satMod val="400000"/>
              </a:srgbClr>
            </a:duotone>
            <a:extLst>
              <a:ext uri="{28A0092B-C50C-407E-A947-70E740481C1C}">
                <a14:useLocalDpi xmlns:a14="http://schemas.microsoft.com/office/drawing/2010/main" val="0"/>
              </a:ext>
            </a:extLst>
          </a:blip>
          <a:srcRect/>
          <a:stretch>
            <a:fillRect/>
          </a:stretch>
        </p:blipFill>
        <p:spPr bwMode="auto">
          <a:xfrm>
            <a:off x="6516432" y="3541682"/>
            <a:ext cx="3714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ector recto 12">
            <a:extLst>
              <a:ext uri="{FF2B5EF4-FFF2-40B4-BE49-F238E27FC236}">
                <a16:creationId xmlns:a16="http://schemas.microsoft.com/office/drawing/2014/main" id="{661A8F10-7855-D8CB-9F21-B2ED66B15F60}"/>
              </a:ext>
            </a:extLst>
          </p:cNvPr>
          <p:cNvCxnSpPr/>
          <p:nvPr/>
        </p:nvCxnSpPr>
        <p:spPr>
          <a:xfrm flipV="1">
            <a:off x="6096000" y="3248043"/>
            <a:ext cx="5791200" cy="8113"/>
          </a:xfrm>
          <a:prstGeom prst="line">
            <a:avLst/>
          </a:prstGeom>
          <a:ln>
            <a:solidFill>
              <a:srgbClr val="F7ACAC"/>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844387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p:txBody>
          <a:bodyPr/>
          <a:lstStyle/>
          <a:p>
            <a:r>
              <a:rPr lang="en-GB" dirty="0"/>
              <a:t>[paola.gomez@reach-initiative.org]</a:t>
            </a:r>
            <a:endParaRPr lang="en-US" dirty="0"/>
          </a:p>
        </p:txBody>
      </p:sp>
      <p:sp>
        <p:nvSpPr>
          <p:cNvPr id="8" name="Title 7"/>
          <p:cNvSpPr>
            <a:spLocks noGrp="1"/>
          </p:cNvSpPr>
          <p:nvPr>
            <p:ph type="ctrTitle"/>
          </p:nvPr>
        </p:nvSpPr>
        <p:spPr>
          <a:xfrm>
            <a:off x="3535107" y="1641987"/>
            <a:ext cx="5121787" cy="1179870"/>
          </a:xfrm>
        </p:spPr>
        <p:txBody>
          <a:bodyPr/>
          <a:lstStyle/>
          <a:p>
            <a:r>
              <a:rPr lang="en-GB" dirty="0"/>
              <a:t>GRACIAS POR SU ATENCIÓN</a:t>
            </a:r>
            <a:endParaRPr lang="en-US" dirty="0"/>
          </a:p>
        </p:txBody>
      </p:sp>
      <p:pic>
        <p:nvPicPr>
          <p:cNvPr id="2" name="Picture 1" descr="A picture containing text, clipart&#10;&#10;Description automatically generated">
            <a:extLst>
              <a:ext uri="{FF2B5EF4-FFF2-40B4-BE49-F238E27FC236}">
                <a16:creationId xmlns:a16="http://schemas.microsoft.com/office/drawing/2014/main" id="{1EC7C3B9-3928-ACC4-38C4-891338131F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1485" y="5448415"/>
            <a:ext cx="1891645" cy="453665"/>
          </a:xfrm>
          <a:prstGeom prst="rect">
            <a:avLst/>
          </a:prstGeom>
        </p:spPr>
      </p:pic>
      <p:pic>
        <p:nvPicPr>
          <p:cNvPr id="3" name="Picture 2">
            <a:extLst>
              <a:ext uri="{FF2B5EF4-FFF2-40B4-BE49-F238E27FC236}">
                <a16:creationId xmlns:a16="http://schemas.microsoft.com/office/drawing/2014/main" id="{0C32BC42-8538-F971-19B9-77841ED58363}"/>
              </a:ext>
            </a:extLst>
          </p:cNvPr>
          <p:cNvPicPr>
            <a:picLocks noChangeAspect="1"/>
          </p:cNvPicPr>
          <p:nvPr/>
        </p:nvPicPr>
        <p:blipFill rotWithShape="1">
          <a:blip r:embed="rId4">
            <a:extLst>
              <a:ext uri="{28A0092B-C50C-407E-A947-70E740481C1C}">
                <a14:useLocalDpi xmlns:a14="http://schemas.microsoft.com/office/drawing/2010/main" val="0"/>
              </a:ext>
            </a:extLst>
          </a:blip>
          <a:srcRect l="5888" t="-41567" r="59789" b="-12940"/>
          <a:stretch/>
        </p:blipFill>
        <p:spPr>
          <a:xfrm>
            <a:off x="5547789" y="5334000"/>
            <a:ext cx="1538811" cy="662159"/>
          </a:xfrm>
          <a:prstGeom prst="rect">
            <a:avLst/>
          </a:prstGeom>
        </p:spPr>
      </p:pic>
    </p:spTree>
    <p:extLst>
      <p:ext uri="{BB962C8B-B14F-4D97-AF65-F5344CB8AC3E}">
        <p14:creationId xmlns:p14="http://schemas.microsoft.com/office/powerpoint/2010/main" val="2051019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81826" y="403123"/>
            <a:ext cx="3078924" cy="1602658"/>
          </a:xfrm>
        </p:spPr>
        <p:txBody>
          <a:bodyPr>
            <a:normAutofit/>
          </a:bodyPr>
          <a:lstStyle/>
          <a:p>
            <a:r>
              <a:rPr lang="fr-FR" sz="3600" err="1"/>
              <a:t>Cobertura</a:t>
            </a:r>
            <a:r>
              <a:rPr lang="fr-FR" sz="3600"/>
              <a:t> de la </a:t>
            </a:r>
            <a:r>
              <a:rPr lang="fr-FR" sz="3600" err="1"/>
              <a:t>evaluación</a:t>
            </a:r>
            <a:endParaRPr lang="fr-FR" sz="3600"/>
          </a:p>
        </p:txBody>
      </p:sp>
      <p:sp>
        <p:nvSpPr>
          <p:cNvPr id="8" name="Text Placeholder 11">
            <a:extLst>
              <a:ext uri="{FF2B5EF4-FFF2-40B4-BE49-F238E27FC236}">
                <a16:creationId xmlns:a16="http://schemas.microsoft.com/office/drawing/2014/main" id="{044495DE-A6E6-02B8-1D97-17E3F9265A93}"/>
              </a:ext>
            </a:extLst>
          </p:cNvPr>
          <p:cNvSpPr txBox="1">
            <a:spLocks/>
          </p:cNvSpPr>
          <p:nvPr/>
        </p:nvSpPr>
        <p:spPr>
          <a:xfrm>
            <a:off x="7901588" y="600888"/>
            <a:ext cx="3446408" cy="5369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1600" b="1">
                <a:solidFill>
                  <a:srgbClr val="079CB3"/>
                </a:solidFill>
                <a:latin typeface="Leelawadee" panose="020B0502040204020203" pitchFamily="34" charset="-34"/>
                <a:cs typeface="Leelawadee" panose="020B0502040204020203" pitchFamily="34" charset="-34"/>
              </a:rPr>
              <a:t>Cobertura prioritaria para GIFMM</a:t>
            </a:r>
          </a:p>
          <a:p>
            <a:pPr marL="0" indent="0">
              <a:buNone/>
            </a:pPr>
            <a:r>
              <a:rPr lang="es-MX" sz="1600">
                <a:solidFill>
                  <a:srgbClr val="079CB3"/>
                </a:solidFill>
                <a:latin typeface="Leelawadee" panose="020B0502040204020203" pitchFamily="34" charset="-34"/>
                <a:cs typeface="Leelawadee" panose="020B0502040204020203" pitchFamily="34" charset="-34"/>
              </a:rPr>
              <a:t>Interés por áreas urbanas</a:t>
            </a:r>
          </a:p>
        </p:txBody>
      </p:sp>
      <p:sp>
        <p:nvSpPr>
          <p:cNvPr id="9" name="Text Placeholder 11">
            <a:extLst>
              <a:ext uri="{FF2B5EF4-FFF2-40B4-BE49-F238E27FC236}">
                <a16:creationId xmlns:a16="http://schemas.microsoft.com/office/drawing/2014/main" id="{601810A9-9690-FBA6-9024-3D5DE2294481}"/>
              </a:ext>
            </a:extLst>
          </p:cNvPr>
          <p:cNvSpPr txBox="1">
            <a:spLocks/>
          </p:cNvSpPr>
          <p:nvPr/>
        </p:nvSpPr>
        <p:spPr>
          <a:xfrm>
            <a:off x="4017847" y="600888"/>
            <a:ext cx="3271821" cy="3927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1600" b="1">
                <a:solidFill>
                  <a:srgbClr val="F37247"/>
                </a:solidFill>
                <a:latin typeface="Leelawadee" panose="020B0502040204020203" pitchFamily="34" charset="-34"/>
                <a:cs typeface="Leelawadee" panose="020B0502040204020203" pitchFamily="34" charset="-34"/>
              </a:rPr>
              <a:t>Cobertura prioritaria para EHP</a:t>
            </a:r>
          </a:p>
          <a:p>
            <a:pPr marL="0" indent="0">
              <a:buNone/>
            </a:pPr>
            <a:r>
              <a:rPr lang="es-MX" sz="1600">
                <a:solidFill>
                  <a:srgbClr val="F37247"/>
                </a:solidFill>
                <a:latin typeface="Leelawadee" panose="020B0502040204020203" pitchFamily="34" charset="-34"/>
                <a:cs typeface="Leelawadee" panose="020B0502040204020203" pitchFamily="34" charset="-34"/>
              </a:rPr>
              <a:t>Interés por zonas rurales</a:t>
            </a:r>
          </a:p>
        </p:txBody>
      </p:sp>
      <p:grpSp>
        <p:nvGrpSpPr>
          <p:cNvPr id="10" name="Group 9">
            <a:extLst>
              <a:ext uri="{FF2B5EF4-FFF2-40B4-BE49-F238E27FC236}">
                <a16:creationId xmlns:a16="http://schemas.microsoft.com/office/drawing/2014/main" id="{60FCBFDD-EFE6-5C85-BA53-1C694761F9CD}"/>
              </a:ext>
            </a:extLst>
          </p:cNvPr>
          <p:cNvGrpSpPr/>
          <p:nvPr/>
        </p:nvGrpSpPr>
        <p:grpSpPr>
          <a:xfrm>
            <a:off x="4130322" y="5671649"/>
            <a:ext cx="2647934" cy="494108"/>
            <a:chOff x="3094614" y="2698764"/>
            <a:chExt cx="1700852" cy="507942"/>
          </a:xfrm>
          <a:effectLst>
            <a:outerShdw blurRad="76200" dir="13500000" sy="23000" kx="1200000" algn="br" rotWithShape="0">
              <a:prstClr val="black">
                <a:alpha val="20000"/>
              </a:prstClr>
            </a:outerShdw>
          </a:effectLst>
        </p:grpSpPr>
        <p:sp>
          <p:nvSpPr>
            <p:cNvPr id="11" name="Rectangle 10">
              <a:extLst>
                <a:ext uri="{FF2B5EF4-FFF2-40B4-BE49-F238E27FC236}">
                  <a16:creationId xmlns:a16="http://schemas.microsoft.com/office/drawing/2014/main" id="{18E11714-F9F4-E10C-0DEE-2680FC86F1AF}"/>
                </a:ext>
              </a:extLst>
            </p:cNvPr>
            <p:cNvSpPr/>
            <p:nvPr/>
          </p:nvSpPr>
          <p:spPr>
            <a:xfrm>
              <a:off x="3094614" y="2698764"/>
              <a:ext cx="1700852" cy="25397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Leelawadee" panose="020B0502040204020203" pitchFamily="34" charset="-34"/>
                <a:cs typeface="Leelawadee" panose="020B0502040204020203" pitchFamily="34" charset="-34"/>
              </a:endParaRPr>
            </a:p>
          </p:txBody>
        </p:sp>
        <p:sp>
          <p:nvSpPr>
            <p:cNvPr id="12" name="Text Placeholder 11">
              <a:extLst>
                <a:ext uri="{FF2B5EF4-FFF2-40B4-BE49-F238E27FC236}">
                  <a16:creationId xmlns:a16="http://schemas.microsoft.com/office/drawing/2014/main" id="{8A877D59-3FDF-F9E7-912A-622027401197}"/>
                </a:ext>
              </a:extLst>
            </p:cNvPr>
            <p:cNvSpPr txBox="1">
              <a:spLocks/>
            </p:cNvSpPr>
            <p:nvPr/>
          </p:nvSpPr>
          <p:spPr>
            <a:xfrm>
              <a:off x="3134497" y="2768941"/>
              <a:ext cx="1660969" cy="4377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1400">
                  <a:solidFill>
                    <a:srgbClr val="F37247"/>
                  </a:solidFill>
                  <a:latin typeface="Leelawadee" panose="020B0502040204020203" pitchFamily="34" charset="-34"/>
                  <a:cs typeface="Leelawadee" panose="020B0502040204020203" pitchFamily="34" charset="-34"/>
                </a:rPr>
                <a:t>Población desplazada interna</a:t>
              </a:r>
            </a:p>
          </p:txBody>
        </p:sp>
      </p:grpSp>
      <p:grpSp>
        <p:nvGrpSpPr>
          <p:cNvPr id="13" name="Group 12">
            <a:extLst>
              <a:ext uri="{FF2B5EF4-FFF2-40B4-BE49-F238E27FC236}">
                <a16:creationId xmlns:a16="http://schemas.microsoft.com/office/drawing/2014/main" id="{1A5A12CE-7B43-7787-69CD-DBC8E15FD67C}"/>
              </a:ext>
            </a:extLst>
          </p:cNvPr>
          <p:cNvGrpSpPr/>
          <p:nvPr/>
        </p:nvGrpSpPr>
        <p:grpSpPr>
          <a:xfrm>
            <a:off x="4130322" y="6165757"/>
            <a:ext cx="2072358" cy="367432"/>
            <a:chOff x="3382730" y="3630920"/>
            <a:chExt cx="1401596" cy="414335"/>
          </a:xfrm>
          <a:effectLst>
            <a:outerShdw blurRad="76200" dir="13500000" sy="23000" kx="1200000" algn="br" rotWithShape="0">
              <a:prstClr val="black">
                <a:alpha val="20000"/>
              </a:prstClr>
            </a:outerShdw>
          </a:effectLst>
        </p:grpSpPr>
        <p:sp>
          <p:nvSpPr>
            <p:cNvPr id="14" name="Rectangle 13">
              <a:extLst>
                <a:ext uri="{FF2B5EF4-FFF2-40B4-BE49-F238E27FC236}">
                  <a16:creationId xmlns:a16="http://schemas.microsoft.com/office/drawing/2014/main" id="{510B3985-102D-0B29-8E28-E607D25BB545}"/>
                </a:ext>
              </a:extLst>
            </p:cNvPr>
            <p:cNvSpPr/>
            <p:nvPr/>
          </p:nvSpPr>
          <p:spPr>
            <a:xfrm>
              <a:off x="3382730" y="3630920"/>
              <a:ext cx="1270962" cy="39272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Leelawadee" panose="020B0502040204020203" pitchFamily="34" charset="-34"/>
                <a:cs typeface="Leelawadee" panose="020B0502040204020203" pitchFamily="34" charset="-34"/>
              </a:endParaRPr>
            </a:p>
          </p:txBody>
        </p:sp>
        <p:sp>
          <p:nvSpPr>
            <p:cNvPr id="15" name="Text Placeholder 11">
              <a:extLst>
                <a:ext uri="{FF2B5EF4-FFF2-40B4-BE49-F238E27FC236}">
                  <a16:creationId xmlns:a16="http://schemas.microsoft.com/office/drawing/2014/main" id="{5340B040-341B-55D9-34F1-B310172BD760}"/>
                </a:ext>
              </a:extLst>
            </p:cNvPr>
            <p:cNvSpPr txBox="1">
              <a:spLocks/>
            </p:cNvSpPr>
            <p:nvPr/>
          </p:nvSpPr>
          <p:spPr>
            <a:xfrm>
              <a:off x="3431429" y="3683016"/>
              <a:ext cx="1352897" cy="3622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1400">
                  <a:solidFill>
                    <a:srgbClr val="F37247"/>
                  </a:solidFill>
                  <a:latin typeface="Leelawadee" panose="020B0502040204020203" pitchFamily="34" charset="-34"/>
                  <a:cs typeface="Leelawadee" panose="020B0502040204020203" pitchFamily="34" charset="-34"/>
                </a:rPr>
                <a:t>Población de acogida</a:t>
              </a:r>
            </a:p>
          </p:txBody>
        </p:sp>
      </p:grpSp>
      <p:grpSp>
        <p:nvGrpSpPr>
          <p:cNvPr id="16" name="Group 15">
            <a:extLst>
              <a:ext uri="{FF2B5EF4-FFF2-40B4-BE49-F238E27FC236}">
                <a16:creationId xmlns:a16="http://schemas.microsoft.com/office/drawing/2014/main" id="{B360FBB7-A164-C930-3082-B73E38882CC8}"/>
              </a:ext>
            </a:extLst>
          </p:cNvPr>
          <p:cNvGrpSpPr/>
          <p:nvPr/>
        </p:nvGrpSpPr>
        <p:grpSpPr>
          <a:xfrm>
            <a:off x="8261054" y="5664924"/>
            <a:ext cx="2727476" cy="536984"/>
            <a:chOff x="3094614" y="2698764"/>
            <a:chExt cx="1700852" cy="507942"/>
          </a:xfrm>
          <a:effectLst>
            <a:outerShdw blurRad="76200" dir="13500000" sy="23000" kx="1200000" algn="br" rotWithShape="0">
              <a:prstClr val="black">
                <a:alpha val="20000"/>
              </a:prstClr>
            </a:outerShdw>
          </a:effectLst>
        </p:grpSpPr>
        <p:sp>
          <p:nvSpPr>
            <p:cNvPr id="17" name="Rectangle 16">
              <a:extLst>
                <a:ext uri="{FF2B5EF4-FFF2-40B4-BE49-F238E27FC236}">
                  <a16:creationId xmlns:a16="http://schemas.microsoft.com/office/drawing/2014/main" id="{DA4D7A40-1E50-0696-6A7B-193722A93C7E}"/>
                </a:ext>
              </a:extLst>
            </p:cNvPr>
            <p:cNvSpPr/>
            <p:nvPr/>
          </p:nvSpPr>
          <p:spPr>
            <a:xfrm>
              <a:off x="3094614" y="2698764"/>
              <a:ext cx="1504621" cy="46738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a:latin typeface="Leelawadee" panose="020B0502040204020203" pitchFamily="34" charset="-34"/>
                <a:cs typeface="Leelawadee" panose="020B0502040204020203" pitchFamily="34" charset="-34"/>
              </a:endParaRPr>
            </a:p>
          </p:txBody>
        </p:sp>
        <p:sp>
          <p:nvSpPr>
            <p:cNvPr id="18" name="Text Placeholder 11">
              <a:extLst>
                <a:ext uri="{FF2B5EF4-FFF2-40B4-BE49-F238E27FC236}">
                  <a16:creationId xmlns:a16="http://schemas.microsoft.com/office/drawing/2014/main" id="{FDB6C9C9-3131-1588-5536-F9110937A58A}"/>
                </a:ext>
              </a:extLst>
            </p:cNvPr>
            <p:cNvSpPr txBox="1">
              <a:spLocks/>
            </p:cNvSpPr>
            <p:nvPr/>
          </p:nvSpPr>
          <p:spPr>
            <a:xfrm>
              <a:off x="3134497" y="2768941"/>
              <a:ext cx="1660969" cy="4377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1400">
                  <a:solidFill>
                    <a:srgbClr val="079CB3"/>
                  </a:solidFill>
                  <a:latin typeface="Leelawadee" panose="020B0502040204020203" pitchFamily="34" charset="-34"/>
                  <a:cs typeface="Leelawadee" panose="020B0502040204020203" pitchFamily="34" charset="-34"/>
                </a:rPr>
                <a:t>Población refugiada/migrante</a:t>
              </a:r>
            </a:p>
          </p:txBody>
        </p:sp>
      </p:grpSp>
      <p:grpSp>
        <p:nvGrpSpPr>
          <p:cNvPr id="19" name="Group 18">
            <a:extLst>
              <a:ext uri="{FF2B5EF4-FFF2-40B4-BE49-F238E27FC236}">
                <a16:creationId xmlns:a16="http://schemas.microsoft.com/office/drawing/2014/main" id="{A69E3B43-31BE-00AA-0EA3-AFDC5F7AFD5E}"/>
              </a:ext>
            </a:extLst>
          </p:cNvPr>
          <p:cNvGrpSpPr/>
          <p:nvPr/>
        </p:nvGrpSpPr>
        <p:grpSpPr>
          <a:xfrm>
            <a:off x="8325011" y="6201908"/>
            <a:ext cx="2849982" cy="392723"/>
            <a:chOff x="2501679" y="3630920"/>
            <a:chExt cx="2152013" cy="392723"/>
          </a:xfrm>
          <a:effectLst>
            <a:outerShdw blurRad="76200" dir="13500000" sy="23000" kx="1200000" algn="br" rotWithShape="0">
              <a:prstClr val="black">
                <a:alpha val="20000"/>
              </a:prstClr>
            </a:outerShdw>
          </a:effectLst>
        </p:grpSpPr>
        <p:sp>
          <p:nvSpPr>
            <p:cNvPr id="20" name="Rectangle 19">
              <a:extLst>
                <a:ext uri="{FF2B5EF4-FFF2-40B4-BE49-F238E27FC236}">
                  <a16:creationId xmlns:a16="http://schemas.microsoft.com/office/drawing/2014/main" id="{9E90D29A-61E7-0EBF-C46F-FFB966118D74}"/>
                </a:ext>
              </a:extLst>
            </p:cNvPr>
            <p:cNvSpPr/>
            <p:nvPr/>
          </p:nvSpPr>
          <p:spPr>
            <a:xfrm>
              <a:off x="3382730" y="3630920"/>
              <a:ext cx="1270962" cy="39272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Leelawadee" panose="020B0502040204020203" pitchFamily="34" charset="-34"/>
                <a:cs typeface="Leelawadee" panose="020B0502040204020203" pitchFamily="34" charset="-34"/>
              </a:endParaRPr>
            </a:p>
          </p:txBody>
        </p:sp>
        <p:sp>
          <p:nvSpPr>
            <p:cNvPr id="21" name="Text Placeholder 11">
              <a:extLst>
                <a:ext uri="{FF2B5EF4-FFF2-40B4-BE49-F238E27FC236}">
                  <a16:creationId xmlns:a16="http://schemas.microsoft.com/office/drawing/2014/main" id="{E5B846CA-49AD-1ECB-DFE1-AA15C4337536}"/>
                </a:ext>
              </a:extLst>
            </p:cNvPr>
            <p:cNvSpPr txBox="1">
              <a:spLocks/>
            </p:cNvSpPr>
            <p:nvPr/>
          </p:nvSpPr>
          <p:spPr>
            <a:xfrm>
              <a:off x="2501679" y="3640306"/>
              <a:ext cx="1352897" cy="3622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1400">
                  <a:solidFill>
                    <a:srgbClr val="079CB3"/>
                  </a:solidFill>
                  <a:latin typeface="Leelawadee" panose="020B0502040204020203" pitchFamily="34" charset="-34"/>
                  <a:cs typeface="Leelawadee" panose="020B0502040204020203" pitchFamily="34" charset="-34"/>
                </a:rPr>
                <a:t>Población retornada</a:t>
              </a:r>
            </a:p>
          </p:txBody>
        </p:sp>
      </p:grpSp>
      <p:cxnSp>
        <p:nvCxnSpPr>
          <p:cNvPr id="22" name="Straight Arrow Connector 21">
            <a:extLst>
              <a:ext uri="{FF2B5EF4-FFF2-40B4-BE49-F238E27FC236}">
                <a16:creationId xmlns:a16="http://schemas.microsoft.com/office/drawing/2014/main" id="{8A184939-AE9D-15F3-0EC9-640F0ED0DF8F}"/>
              </a:ext>
            </a:extLst>
          </p:cNvPr>
          <p:cNvCxnSpPr/>
          <p:nvPr/>
        </p:nvCxnSpPr>
        <p:spPr>
          <a:xfrm>
            <a:off x="7635100" y="1011419"/>
            <a:ext cx="0" cy="4095012"/>
          </a:xfrm>
          <a:prstGeom prst="straightConnector1">
            <a:avLst/>
          </a:prstGeom>
          <a:ln>
            <a:solidFill>
              <a:schemeClr val="bg1">
                <a:lumMod val="75000"/>
              </a:schemeClr>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 name="Imagen 2" descr="Mapa&#10;&#10;Descripción generada automáticamente">
            <a:extLst>
              <a:ext uri="{FF2B5EF4-FFF2-40B4-BE49-F238E27FC236}">
                <a16:creationId xmlns:a16="http://schemas.microsoft.com/office/drawing/2014/main" id="{03737209-65CA-A108-E388-51120E8A2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0947" y="1102755"/>
            <a:ext cx="3582639" cy="4636357"/>
          </a:xfrm>
          <a:prstGeom prst="rect">
            <a:avLst/>
          </a:prstGeom>
        </p:spPr>
      </p:pic>
      <p:pic>
        <p:nvPicPr>
          <p:cNvPr id="23" name="Imagen 22" descr="Mapa">
            <a:extLst>
              <a:ext uri="{FF2B5EF4-FFF2-40B4-BE49-F238E27FC236}">
                <a16:creationId xmlns:a16="http://schemas.microsoft.com/office/drawing/2014/main" id="{A2837D78-F1A7-6A9C-798C-E1929527BB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6823" y="1102217"/>
            <a:ext cx="3595937" cy="4653566"/>
          </a:xfrm>
          <a:prstGeom prst="rect">
            <a:avLst/>
          </a:prstGeom>
        </p:spPr>
      </p:pic>
    </p:spTree>
    <p:extLst>
      <p:ext uri="{BB962C8B-B14F-4D97-AF65-F5344CB8AC3E}">
        <p14:creationId xmlns:p14="http://schemas.microsoft.com/office/powerpoint/2010/main" val="3549152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615BBF-0898-66C2-E7FA-B1004DF6EED9}"/>
              </a:ext>
            </a:extLst>
          </p:cNvPr>
          <p:cNvSpPr>
            <a:spLocks noGrp="1"/>
          </p:cNvSpPr>
          <p:nvPr>
            <p:ph type="ctrTitle"/>
          </p:nvPr>
        </p:nvSpPr>
        <p:spPr>
          <a:xfrm>
            <a:off x="421604" y="762938"/>
            <a:ext cx="11326447" cy="857140"/>
          </a:xfrm>
        </p:spPr>
        <p:txBody>
          <a:bodyPr/>
          <a:lstStyle/>
          <a:p>
            <a:r>
              <a:rPr lang="en-GB" sz="4400" err="1"/>
              <a:t>Metodología</a:t>
            </a:r>
            <a:r>
              <a:rPr lang="en-GB" sz="4400"/>
              <a:t> - </a:t>
            </a:r>
            <a:r>
              <a:rPr lang="en-GB" sz="4400" err="1"/>
              <a:t>Limitaciones</a:t>
            </a:r>
            <a:r>
              <a:rPr lang="en-GB" sz="4400"/>
              <a:t> de la </a:t>
            </a:r>
            <a:r>
              <a:rPr lang="en-GB" sz="4400" err="1"/>
              <a:t>evaluación</a:t>
            </a:r>
            <a:endParaRPr lang="en-CH" sz="4400"/>
          </a:p>
        </p:txBody>
      </p:sp>
      <p:sp>
        <p:nvSpPr>
          <p:cNvPr id="4" name="Content Placeholder 3">
            <a:extLst>
              <a:ext uri="{FF2B5EF4-FFF2-40B4-BE49-F238E27FC236}">
                <a16:creationId xmlns:a16="http://schemas.microsoft.com/office/drawing/2014/main" id="{9F162537-9477-31AD-501C-EF9B2F9D93B9}"/>
              </a:ext>
            </a:extLst>
          </p:cNvPr>
          <p:cNvSpPr>
            <a:spLocks noGrp="1"/>
          </p:cNvSpPr>
          <p:nvPr>
            <p:ph sz="quarter" idx="12"/>
          </p:nvPr>
        </p:nvSpPr>
        <p:spPr>
          <a:xfrm>
            <a:off x="421603" y="1880151"/>
            <a:ext cx="10909005" cy="3826565"/>
          </a:xfrm>
        </p:spPr>
        <p:txBody>
          <a:bodyPr vert="horz" lIns="91440" tIns="45720" rIns="91440" bIns="45720" rtlCol="0" anchor="t">
            <a:normAutofit/>
          </a:bodyPr>
          <a:lstStyle/>
          <a:p>
            <a:pPr>
              <a:lnSpc>
                <a:spcPct val="100000"/>
              </a:lnSpc>
            </a:pPr>
            <a:r>
              <a:rPr lang="es-MX">
                <a:solidFill>
                  <a:srgbClr val="58595A"/>
                </a:solidFill>
                <a:latin typeface="Leelawadee"/>
                <a:cs typeface="Leelawadee"/>
              </a:rPr>
              <a:t>La evaluación tiene una cobertura geográfica y poblacional limitada, con un enfoque en zonas urbanas, por lo que los resultados agregados deben entenderse únicamente para la zona y población de estudio cubierta por la evaluación. </a:t>
            </a:r>
            <a:endParaRPr lang="es-MX">
              <a:solidFill>
                <a:srgbClr val="58595A"/>
              </a:solidFill>
            </a:endParaRPr>
          </a:p>
          <a:p>
            <a:pPr>
              <a:lnSpc>
                <a:spcPct val="100000"/>
              </a:lnSpc>
            </a:pPr>
            <a:r>
              <a:rPr lang="es-MX">
                <a:solidFill>
                  <a:srgbClr val="58595A"/>
                </a:solidFill>
                <a:latin typeface="Leelawadee"/>
                <a:cs typeface="Leelawadee"/>
              </a:rPr>
              <a:t>El alcance de la recolección de datos se vio limitado en terreno, principalmente  por capacidad, acceso logístico y seguridad. Por esta razón se alcanzó aproximadamente el 44% de las encuestas previstas originalmente para población de acogida y Desplazada Interna y un 38% para población Migrante Venezolana, refugiada y retornados Colombianos.</a:t>
            </a:r>
          </a:p>
          <a:p>
            <a:pPr>
              <a:lnSpc>
                <a:spcPct val="100000"/>
              </a:lnSpc>
            </a:pPr>
            <a:r>
              <a:rPr lang="es-MX">
                <a:solidFill>
                  <a:srgbClr val="58595A"/>
                </a:solidFill>
                <a:latin typeface="Leelawadee"/>
                <a:cs typeface="Leelawadee"/>
              </a:rPr>
              <a:t>En general, los resultados son indicativos y no pueden generalizarse para toda la población o el conglomerado, los resultados agregados a nivel de departamento o a nivel poblacional solo pueden ser interpretados indicativamente.</a:t>
            </a:r>
          </a:p>
        </p:txBody>
      </p:sp>
    </p:spTree>
    <p:extLst>
      <p:ext uri="{BB962C8B-B14F-4D97-AF65-F5344CB8AC3E}">
        <p14:creationId xmlns:p14="http://schemas.microsoft.com/office/powerpoint/2010/main" val="1524003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F322CE8E-3616-0CBE-E74E-91052F526773}"/>
              </a:ext>
            </a:extLst>
          </p:cNvPr>
          <p:cNvSpPr txBox="1">
            <a:spLocks/>
          </p:cNvSpPr>
          <p:nvPr/>
        </p:nvSpPr>
        <p:spPr>
          <a:xfrm>
            <a:off x="213594" y="626905"/>
            <a:ext cx="4871590" cy="11935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tx1">
                    <a:lumMod val="85000"/>
                    <a:lumOff val="15000"/>
                  </a:schemeClr>
                </a:solidFill>
                <a:latin typeface="Franklin Gothic Demi" panose="020B0703020102020204" pitchFamily="34" charset="0"/>
                <a:ea typeface="+mj-ea"/>
                <a:cs typeface="+mj-cs"/>
              </a:defRPr>
            </a:lvl1pPr>
          </a:lstStyle>
          <a:p>
            <a:r>
              <a:rPr lang="es-CO" sz="4800"/>
              <a:t>¿Qué es el MSNI?</a:t>
            </a:r>
          </a:p>
        </p:txBody>
      </p:sp>
      <p:sp>
        <p:nvSpPr>
          <p:cNvPr id="4" name="Text Placeholder 3">
            <a:extLst>
              <a:ext uri="{FF2B5EF4-FFF2-40B4-BE49-F238E27FC236}">
                <a16:creationId xmlns:a16="http://schemas.microsoft.com/office/drawing/2014/main" id="{B159B17F-1921-C61B-0749-AC9D4915ED7A}"/>
              </a:ext>
            </a:extLst>
          </p:cNvPr>
          <p:cNvSpPr>
            <a:spLocks noGrp="1"/>
          </p:cNvSpPr>
          <p:nvPr/>
        </p:nvSpPr>
        <p:spPr>
          <a:xfrm>
            <a:off x="5686423" y="2343778"/>
            <a:ext cx="6010275" cy="3491191"/>
          </a:xfrm>
          <a:prstGeom prst="rect">
            <a:avLst/>
          </a:prstGeom>
        </p:spPr>
        <p:txBody>
          <a:bodyPr vert="horz" lIns="91440" tIns="45720" rIns="91440" bIns="45720" rtlCol="0" anchor="t">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a:solidFill>
                  <a:schemeClr val="bg1"/>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600">
                <a:solidFill>
                  <a:srgbClr val="58595A"/>
                </a:solidFill>
              </a:rPr>
              <a:t>El MSNI se basa en asignar a cada hogar una puntuación de severidad expresada en una escala de 1 a 4+ (mínima, estrés, severo, extremo, catastrófico) por sector para determinar si el hogar tiene una brecha de nivel de vida (LSG por sus siglas en inglés) y en qué nivel de severidad se encuentra. </a:t>
            </a:r>
          </a:p>
          <a:p>
            <a:pPr marL="0" indent="0" algn="just">
              <a:buNone/>
            </a:pPr>
            <a:r>
              <a:rPr lang="es-CO" sz="1600">
                <a:solidFill>
                  <a:srgbClr val="58595A"/>
                </a:solidFill>
              </a:rPr>
              <a:t>Mientras que la LSG representa una necesidad sectorial no cubierta, la agregación de los valores máximos de dichas LSG determina un índice de necesidades multisectoriales (MSNI) por hogar según la misma escala de severidad.</a:t>
            </a:r>
          </a:p>
          <a:p>
            <a:pPr marL="0" indent="0" algn="just">
              <a:buNone/>
            </a:pPr>
            <a:r>
              <a:rPr lang="es-CO" sz="1600">
                <a:solidFill>
                  <a:srgbClr val="58595A"/>
                </a:solidFill>
              </a:rPr>
              <a:t>Se considera que los hogares con una puntuación de severidad del MSNI igual o superior a 3 tienen al menos una necesidad no cubierta.</a:t>
            </a:r>
            <a:endParaRPr lang="es-MX" sz="1600">
              <a:solidFill>
                <a:srgbClr val="58595A"/>
              </a:solidFill>
            </a:endParaRPr>
          </a:p>
        </p:txBody>
      </p:sp>
      <p:sp>
        <p:nvSpPr>
          <p:cNvPr id="9" name="Title 10">
            <a:extLst>
              <a:ext uri="{FF2B5EF4-FFF2-40B4-BE49-F238E27FC236}">
                <a16:creationId xmlns:a16="http://schemas.microsoft.com/office/drawing/2014/main" id="{75AA736D-F233-B43A-414B-84B085CFFCCB}"/>
              </a:ext>
            </a:extLst>
          </p:cNvPr>
          <p:cNvSpPr txBox="1">
            <a:spLocks/>
          </p:cNvSpPr>
          <p:nvPr/>
        </p:nvSpPr>
        <p:spPr>
          <a:xfrm>
            <a:off x="5534024" y="845979"/>
            <a:ext cx="6315075" cy="11935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tx1">
                    <a:lumMod val="85000"/>
                    <a:lumOff val="15000"/>
                  </a:schemeClr>
                </a:solidFill>
                <a:latin typeface="Franklin Gothic Demi" panose="020B0703020102020204" pitchFamily="34" charset="0"/>
                <a:ea typeface="+mj-ea"/>
                <a:cs typeface="+mj-cs"/>
              </a:defRPr>
            </a:lvl1pPr>
          </a:lstStyle>
          <a:p>
            <a:pPr algn="ctr"/>
            <a:r>
              <a:rPr lang="es-MX" sz="3600" dirty="0"/>
              <a:t>Índice de Necesidades Multisectoriales</a:t>
            </a:r>
            <a:endParaRPr lang="es-CO" sz="3600" dirty="0"/>
          </a:p>
        </p:txBody>
      </p:sp>
      <p:sp>
        <p:nvSpPr>
          <p:cNvPr id="14" name="Text Placeholder 3">
            <a:extLst>
              <a:ext uri="{FF2B5EF4-FFF2-40B4-BE49-F238E27FC236}">
                <a16:creationId xmlns:a16="http://schemas.microsoft.com/office/drawing/2014/main" id="{EE31BE12-87CB-931C-5BF3-F1E7BC087BBC}"/>
              </a:ext>
            </a:extLst>
          </p:cNvPr>
          <p:cNvSpPr>
            <a:spLocks noGrp="1"/>
          </p:cNvSpPr>
          <p:nvPr/>
        </p:nvSpPr>
        <p:spPr>
          <a:xfrm>
            <a:off x="3235320" y="4615338"/>
            <a:ext cx="1429100" cy="1341836"/>
          </a:xfrm>
          <a:prstGeom prst="rect">
            <a:avLst/>
          </a:prstGeom>
        </p:spPr>
        <p:txBody>
          <a:bodyPr vert="horz" lIns="91440" tIns="45720" rIns="91440" bIns="45720" rtlCol="0" anchor="t">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a:solidFill>
                  <a:schemeClr val="bg1"/>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O" sz="1400">
                <a:solidFill>
                  <a:srgbClr val="555859"/>
                </a:solidFill>
              </a:rPr>
              <a:t>1 hogar con al menos una necesidad no cubierta</a:t>
            </a:r>
            <a:endParaRPr lang="es-MX" sz="1400">
              <a:solidFill>
                <a:srgbClr val="555859"/>
              </a:solidFill>
            </a:endParaRPr>
          </a:p>
        </p:txBody>
      </p:sp>
      <p:sp>
        <p:nvSpPr>
          <p:cNvPr id="15" name="Rectángulo: esquinas redondeadas 14">
            <a:extLst>
              <a:ext uri="{FF2B5EF4-FFF2-40B4-BE49-F238E27FC236}">
                <a16:creationId xmlns:a16="http://schemas.microsoft.com/office/drawing/2014/main" id="{115A3698-E042-CC79-B154-FD908A63984C}"/>
              </a:ext>
            </a:extLst>
          </p:cNvPr>
          <p:cNvSpPr/>
          <p:nvPr/>
        </p:nvSpPr>
        <p:spPr>
          <a:xfrm>
            <a:off x="3269904" y="4504730"/>
            <a:ext cx="1371619" cy="1065613"/>
          </a:xfrm>
          <a:prstGeom prst="roundRect">
            <a:avLst/>
          </a:prstGeom>
          <a:noFill/>
          <a:ln w="19050">
            <a:solidFill>
              <a:srgbClr val="EE5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Left Brace 14">
            <a:extLst>
              <a:ext uri="{FF2B5EF4-FFF2-40B4-BE49-F238E27FC236}">
                <a16:creationId xmlns:a16="http://schemas.microsoft.com/office/drawing/2014/main" id="{CE747CE1-6AFB-F50B-D907-4AE88FC3554E}"/>
              </a:ext>
            </a:extLst>
          </p:cNvPr>
          <p:cNvSpPr/>
          <p:nvPr/>
        </p:nvSpPr>
        <p:spPr>
          <a:xfrm rot="5400000">
            <a:off x="3810894" y="3780451"/>
            <a:ext cx="235460" cy="994522"/>
          </a:xfrm>
          <a:prstGeom prst="leftBrace">
            <a:avLst>
              <a:gd name="adj1" fmla="val 99436"/>
              <a:gd name="adj2" fmla="val 50000"/>
            </a:avLst>
          </a:prstGeom>
          <a:ln>
            <a:solidFill>
              <a:srgbClr val="F15858"/>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s-MX"/>
          </a:p>
        </p:txBody>
      </p:sp>
      <p:sp>
        <p:nvSpPr>
          <p:cNvPr id="27" name="CuadroTexto 26">
            <a:extLst>
              <a:ext uri="{FF2B5EF4-FFF2-40B4-BE49-F238E27FC236}">
                <a16:creationId xmlns:a16="http://schemas.microsoft.com/office/drawing/2014/main" id="{A6560072-0D5F-02DF-2BF4-14D0BAE4643B}"/>
              </a:ext>
            </a:extLst>
          </p:cNvPr>
          <p:cNvSpPr txBox="1"/>
          <p:nvPr/>
        </p:nvSpPr>
        <p:spPr>
          <a:xfrm>
            <a:off x="2202932" y="2152290"/>
            <a:ext cx="1123950" cy="369332"/>
          </a:xfrm>
          <a:prstGeom prst="rect">
            <a:avLst/>
          </a:prstGeom>
          <a:noFill/>
        </p:spPr>
        <p:txBody>
          <a:bodyPr wrap="square" rtlCol="0">
            <a:spAutoFit/>
          </a:bodyPr>
          <a:lstStyle/>
          <a:p>
            <a:r>
              <a:rPr lang="es-CO" b="1">
                <a:solidFill>
                  <a:srgbClr val="58595A"/>
                </a:solidFill>
                <a:latin typeface="Leelawadee" panose="020B0502040204020203" pitchFamily="34" charset="-34"/>
                <a:cs typeface="Leelawadee" panose="020B0502040204020203" pitchFamily="34" charset="-34"/>
              </a:rPr>
              <a:t>LSG</a:t>
            </a:r>
          </a:p>
        </p:txBody>
      </p:sp>
      <p:sp>
        <p:nvSpPr>
          <p:cNvPr id="29" name="Rectángulo 28">
            <a:extLst>
              <a:ext uri="{FF2B5EF4-FFF2-40B4-BE49-F238E27FC236}">
                <a16:creationId xmlns:a16="http://schemas.microsoft.com/office/drawing/2014/main" id="{AFD05823-C915-BF30-3BAF-8DF99D8F19BE}"/>
              </a:ext>
            </a:extLst>
          </p:cNvPr>
          <p:cNvSpPr/>
          <p:nvPr/>
        </p:nvSpPr>
        <p:spPr>
          <a:xfrm>
            <a:off x="1428751" y="2571750"/>
            <a:ext cx="2133824" cy="36933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Gráfico 1">
            <a:extLst>
              <a:ext uri="{FF2B5EF4-FFF2-40B4-BE49-F238E27FC236}">
                <a16:creationId xmlns:a16="http://schemas.microsoft.com/office/drawing/2014/main" id="{826BF934-7AE0-2FCE-92D3-D08BAB03C6E7}"/>
              </a:ext>
            </a:extLst>
          </p:cNvPr>
          <p:cNvSpPr/>
          <p:nvPr/>
        </p:nvSpPr>
        <p:spPr>
          <a:xfrm>
            <a:off x="1642227" y="2629044"/>
            <a:ext cx="215175" cy="242237"/>
          </a:xfrm>
          <a:custGeom>
            <a:avLst/>
            <a:gdLst>
              <a:gd name="connsiteX0" fmla="*/ 354873 w 692237"/>
              <a:gd name="connsiteY0" fmla="*/ 4279 h 977217"/>
              <a:gd name="connsiteX1" fmla="*/ 339300 w 692237"/>
              <a:gd name="connsiteY1" fmla="*/ 2342 h 977217"/>
              <a:gd name="connsiteX2" fmla="*/ 337364 w 692237"/>
              <a:gd name="connsiteY2" fmla="*/ 4279 h 977217"/>
              <a:gd name="connsiteX3" fmla="*/ 22 w 692237"/>
              <a:gd name="connsiteY3" fmla="*/ 623181 h 977217"/>
              <a:gd name="connsiteX4" fmla="*/ 346119 w 692237"/>
              <a:gd name="connsiteY4" fmla="*/ 977218 h 977217"/>
              <a:gd name="connsiteX5" fmla="*/ 692215 w 692237"/>
              <a:gd name="connsiteY5" fmla="*/ 623181 h 977217"/>
              <a:gd name="connsiteX6" fmla="*/ 354873 w 692237"/>
              <a:gd name="connsiteY6" fmla="*/ 4279 h 977217"/>
              <a:gd name="connsiteX7" fmla="*/ 437732 w 692237"/>
              <a:gd name="connsiteY7" fmla="*/ 834707 h 977217"/>
              <a:gd name="connsiteX8" fmla="*/ 407194 w 692237"/>
              <a:gd name="connsiteY8" fmla="*/ 804169 h 977217"/>
              <a:gd name="connsiteX9" fmla="*/ 437732 w 692237"/>
              <a:gd name="connsiteY9" fmla="*/ 773631 h 977217"/>
              <a:gd name="connsiteX10" fmla="*/ 529346 w 692237"/>
              <a:gd name="connsiteY10" fmla="*/ 661659 h 977217"/>
              <a:gd name="connsiteX11" fmla="*/ 559884 w 692237"/>
              <a:gd name="connsiteY11" fmla="*/ 631121 h 977217"/>
              <a:gd name="connsiteX12" fmla="*/ 590422 w 692237"/>
              <a:gd name="connsiteY12" fmla="*/ 661659 h 977217"/>
              <a:gd name="connsiteX13" fmla="*/ 437732 w 692237"/>
              <a:gd name="connsiteY13" fmla="*/ 834707 h 97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2237" h="977217">
                <a:moveTo>
                  <a:pt x="354873" y="4279"/>
                </a:moveTo>
                <a:cubicBezTo>
                  <a:pt x="351108" y="-556"/>
                  <a:pt x="344136" y="-1423"/>
                  <a:pt x="339300" y="2342"/>
                </a:cubicBezTo>
                <a:cubicBezTo>
                  <a:pt x="338578" y="2905"/>
                  <a:pt x="337928" y="3556"/>
                  <a:pt x="337364" y="4279"/>
                </a:cubicBezTo>
                <a:cubicBezTo>
                  <a:pt x="283618" y="73498"/>
                  <a:pt x="22" y="446265"/>
                  <a:pt x="22" y="623181"/>
                </a:cubicBezTo>
                <a:cubicBezTo>
                  <a:pt x="-2126" y="816501"/>
                  <a:pt x="152801" y="974982"/>
                  <a:pt x="346119" y="977218"/>
                </a:cubicBezTo>
                <a:cubicBezTo>
                  <a:pt x="539436" y="974982"/>
                  <a:pt x="694363" y="816501"/>
                  <a:pt x="692215" y="623181"/>
                </a:cubicBezTo>
                <a:cubicBezTo>
                  <a:pt x="692215" y="446265"/>
                  <a:pt x="408620" y="73498"/>
                  <a:pt x="354873" y="4279"/>
                </a:cubicBezTo>
                <a:close/>
                <a:moveTo>
                  <a:pt x="437732" y="834707"/>
                </a:moveTo>
                <a:cubicBezTo>
                  <a:pt x="420867" y="834707"/>
                  <a:pt x="407194" y="821034"/>
                  <a:pt x="407194" y="804169"/>
                </a:cubicBezTo>
                <a:cubicBezTo>
                  <a:pt x="407194" y="787304"/>
                  <a:pt x="420867" y="773631"/>
                  <a:pt x="437732" y="773631"/>
                </a:cubicBezTo>
                <a:cubicBezTo>
                  <a:pt x="488222" y="773631"/>
                  <a:pt x="529346" y="723345"/>
                  <a:pt x="529346" y="661659"/>
                </a:cubicBezTo>
                <a:cubicBezTo>
                  <a:pt x="529346" y="644794"/>
                  <a:pt x="543019" y="631121"/>
                  <a:pt x="559884" y="631121"/>
                </a:cubicBezTo>
                <a:cubicBezTo>
                  <a:pt x="576749" y="631121"/>
                  <a:pt x="590422" y="644794"/>
                  <a:pt x="590422" y="661659"/>
                </a:cubicBezTo>
                <a:cubicBezTo>
                  <a:pt x="590422" y="757141"/>
                  <a:pt x="522017" y="834707"/>
                  <a:pt x="437732" y="834707"/>
                </a:cubicBezTo>
                <a:close/>
              </a:path>
            </a:pathLst>
          </a:custGeom>
          <a:solidFill>
            <a:srgbClr val="58595A"/>
          </a:solidFill>
          <a:ln w="20171" cap="flat">
            <a:noFill/>
            <a:prstDash val="solid"/>
            <a:miter/>
          </a:ln>
        </p:spPr>
        <p:txBody>
          <a:bodyPr rtlCol="0" anchor="ctr"/>
          <a:lstStyle/>
          <a:p>
            <a:endParaRPr lang="es-CO"/>
          </a:p>
        </p:txBody>
      </p:sp>
      <p:grpSp>
        <p:nvGrpSpPr>
          <p:cNvPr id="34" name="Gráfico 3">
            <a:extLst>
              <a:ext uri="{FF2B5EF4-FFF2-40B4-BE49-F238E27FC236}">
                <a16:creationId xmlns:a16="http://schemas.microsoft.com/office/drawing/2014/main" id="{EF9EA99D-8F2F-1FA7-A3E0-ABBDD32A8AD7}"/>
              </a:ext>
            </a:extLst>
          </p:cNvPr>
          <p:cNvGrpSpPr/>
          <p:nvPr/>
        </p:nvGrpSpPr>
        <p:grpSpPr>
          <a:xfrm>
            <a:off x="2172831" y="2623209"/>
            <a:ext cx="306642" cy="242237"/>
            <a:chOff x="5821334" y="4388788"/>
            <a:chExt cx="819841" cy="819826"/>
          </a:xfrm>
          <a:solidFill>
            <a:srgbClr val="58595A"/>
          </a:solidFill>
        </p:grpSpPr>
        <p:sp>
          <p:nvSpPr>
            <p:cNvPr id="35" name="Forma libre: forma 34">
              <a:extLst>
                <a:ext uri="{FF2B5EF4-FFF2-40B4-BE49-F238E27FC236}">
                  <a16:creationId xmlns:a16="http://schemas.microsoft.com/office/drawing/2014/main" id="{CC7D408E-3ECB-0378-D41E-89D84414118F}"/>
                </a:ext>
              </a:extLst>
            </p:cNvPr>
            <p:cNvSpPr/>
            <p:nvPr/>
          </p:nvSpPr>
          <p:spPr>
            <a:xfrm>
              <a:off x="6051914" y="4696111"/>
              <a:ext cx="358680" cy="512503"/>
            </a:xfrm>
            <a:custGeom>
              <a:avLst/>
              <a:gdLst>
                <a:gd name="connsiteX0" fmla="*/ 179340 w 358680"/>
                <a:gd name="connsiteY0" fmla="*/ 0 h 512503"/>
                <a:gd name="connsiteX1" fmla="*/ 0 w 358680"/>
                <a:gd name="connsiteY1" fmla="*/ 162260 h 512503"/>
                <a:gd name="connsiteX2" fmla="*/ 25620 w 358680"/>
                <a:gd name="connsiteY2" fmla="*/ 187880 h 512503"/>
                <a:gd name="connsiteX3" fmla="*/ 51240 w 358680"/>
                <a:gd name="connsiteY3" fmla="*/ 162260 h 512503"/>
                <a:gd name="connsiteX4" fmla="*/ 111020 w 358680"/>
                <a:gd name="connsiteY4" fmla="*/ 67466 h 512503"/>
                <a:gd name="connsiteX5" fmla="*/ 111020 w 358680"/>
                <a:gd name="connsiteY5" fmla="*/ 486883 h 512503"/>
                <a:gd name="connsiteX6" fmla="*/ 136640 w 358680"/>
                <a:gd name="connsiteY6" fmla="*/ 512503 h 512503"/>
                <a:gd name="connsiteX7" fmla="*/ 162260 w 358680"/>
                <a:gd name="connsiteY7" fmla="*/ 486883 h 512503"/>
                <a:gd name="connsiteX8" fmla="*/ 162260 w 358680"/>
                <a:gd name="connsiteY8" fmla="*/ 273383 h 512503"/>
                <a:gd name="connsiteX9" fmla="*/ 196420 w 358680"/>
                <a:gd name="connsiteY9" fmla="*/ 273383 h 512503"/>
                <a:gd name="connsiteX10" fmla="*/ 196420 w 358680"/>
                <a:gd name="connsiteY10" fmla="*/ 486883 h 512503"/>
                <a:gd name="connsiteX11" fmla="*/ 222040 w 358680"/>
                <a:gd name="connsiteY11" fmla="*/ 512503 h 512503"/>
                <a:gd name="connsiteX12" fmla="*/ 247660 w 358680"/>
                <a:gd name="connsiteY12" fmla="*/ 486883 h 512503"/>
                <a:gd name="connsiteX13" fmla="*/ 247660 w 358680"/>
                <a:gd name="connsiteY13" fmla="*/ 67466 h 512503"/>
                <a:gd name="connsiteX14" fmla="*/ 307440 w 358680"/>
                <a:gd name="connsiteY14" fmla="*/ 162260 h 512503"/>
                <a:gd name="connsiteX15" fmla="*/ 333060 w 358680"/>
                <a:gd name="connsiteY15" fmla="*/ 187880 h 512503"/>
                <a:gd name="connsiteX16" fmla="*/ 358680 w 358680"/>
                <a:gd name="connsiteY16" fmla="*/ 162260 h 512503"/>
                <a:gd name="connsiteX17" fmla="*/ 179340 w 358680"/>
                <a:gd name="connsiteY17" fmla="*/ 0 h 51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680" h="512503">
                  <a:moveTo>
                    <a:pt x="179340" y="0"/>
                  </a:moveTo>
                  <a:cubicBezTo>
                    <a:pt x="77099" y="0"/>
                    <a:pt x="0" y="69755"/>
                    <a:pt x="0" y="162260"/>
                  </a:cubicBezTo>
                  <a:cubicBezTo>
                    <a:pt x="0" y="176409"/>
                    <a:pt x="11471" y="187880"/>
                    <a:pt x="25620" y="187880"/>
                  </a:cubicBezTo>
                  <a:cubicBezTo>
                    <a:pt x="39769" y="187880"/>
                    <a:pt x="51240" y="176409"/>
                    <a:pt x="51240" y="162260"/>
                  </a:cubicBezTo>
                  <a:cubicBezTo>
                    <a:pt x="51565" y="121878"/>
                    <a:pt x="74720" y="85161"/>
                    <a:pt x="111020" y="67466"/>
                  </a:cubicBezTo>
                  <a:lnTo>
                    <a:pt x="111020" y="486883"/>
                  </a:lnTo>
                  <a:cubicBezTo>
                    <a:pt x="111020" y="501032"/>
                    <a:pt x="122491" y="512503"/>
                    <a:pt x="136640" y="512503"/>
                  </a:cubicBezTo>
                  <a:cubicBezTo>
                    <a:pt x="150789" y="512503"/>
                    <a:pt x="162260" y="501032"/>
                    <a:pt x="162260" y="486883"/>
                  </a:cubicBezTo>
                  <a:lnTo>
                    <a:pt x="162260" y="273383"/>
                  </a:lnTo>
                  <a:lnTo>
                    <a:pt x="196420" y="273383"/>
                  </a:lnTo>
                  <a:lnTo>
                    <a:pt x="196420" y="486883"/>
                  </a:lnTo>
                  <a:cubicBezTo>
                    <a:pt x="196420" y="501032"/>
                    <a:pt x="207891" y="512503"/>
                    <a:pt x="222040" y="512503"/>
                  </a:cubicBezTo>
                  <a:cubicBezTo>
                    <a:pt x="236189" y="512503"/>
                    <a:pt x="247660" y="501032"/>
                    <a:pt x="247660" y="486883"/>
                  </a:cubicBezTo>
                  <a:lnTo>
                    <a:pt x="247660" y="67466"/>
                  </a:lnTo>
                  <a:cubicBezTo>
                    <a:pt x="283960" y="85161"/>
                    <a:pt x="307116" y="121878"/>
                    <a:pt x="307440" y="162260"/>
                  </a:cubicBezTo>
                  <a:cubicBezTo>
                    <a:pt x="307440" y="176409"/>
                    <a:pt x="318911" y="187880"/>
                    <a:pt x="333060" y="187880"/>
                  </a:cubicBezTo>
                  <a:cubicBezTo>
                    <a:pt x="347210" y="187880"/>
                    <a:pt x="358680" y="176409"/>
                    <a:pt x="358680" y="162260"/>
                  </a:cubicBezTo>
                  <a:cubicBezTo>
                    <a:pt x="358680" y="69755"/>
                    <a:pt x="281581" y="0"/>
                    <a:pt x="179340" y="0"/>
                  </a:cubicBezTo>
                  <a:close/>
                </a:path>
              </a:pathLst>
            </a:custGeom>
            <a:grpFill/>
            <a:ln w="17066" cap="flat">
              <a:noFill/>
              <a:prstDash val="solid"/>
              <a:miter/>
            </a:ln>
          </p:spPr>
          <p:txBody>
            <a:bodyPr rtlCol="0" anchor="ctr"/>
            <a:lstStyle/>
            <a:p>
              <a:endParaRPr lang="es-CO"/>
            </a:p>
          </p:txBody>
        </p:sp>
        <p:sp>
          <p:nvSpPr>
            <p:cNvPr id="36" name="Forma libre: forma 35">
              <a:extLst>
                <a:ext uri="{FF2B5EF4-FFF2-40B4-BE49-F238E27FC236}">
                  <a16:creationId xmlns:a16="http://schemas.microsoft.com/office/drawing/2014/main" id="{34453016-F110-E9CF-26E6-02CF014D9D51}"/>
                </a:ext>
              </a:extLst>
            </p:cNvPr>
            <p:cNvSpPr/>
            <p:nvPr/>
          </p:nvSpPr>
          <p:spPr>
            <a:xfrm>
              <a:off x="6180902" y="4559574"/>
              <a:ext cx="102480" cy="102480"/>
            </a:xfrm>
            <a:custGeom>
              <a:avLst/>
              <a:gdLst>
                <a:gd name="connsiteX0" fmla="*/ 102480 w 102480"/>
                <a:gd name="connsiteY0" fmla="*/ 51240 h 102480"/>
                <a:gd name="connsiteX1" fmla="*/ 51240 w 102480"/>
                <a:gd name="connsiteY1" fmla="*/ 102480 h 102480"/>
                <a:gd name="connsiteX2" fmla="*/ 0 w 102480"/>
                <a:gd name="connsiteY2" fmla="*/ 51240 h 102480"/>
                <a:gd name="connsiteX3" fmla="*/ 51240 w 102480"/>
                <a:gd name="connsiteY3" fmla="*/ 0 h 102480"/>
                <a:gd name="connsiteX4" fmla="*/ 102480 w 102480"/>
                <a:gd name="connsiteY4" fmla="*/ 51240 h 10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80" h="102480">
                  <a:moveTo>
                    <a:pt x="102480" y="51240"/>
                  </a:moveTo>
                  <a:cubicBezTo>
                    <a:pt x="102480" y="79539"/>
                    <a:pt x="79539" y="102480"/>
                    <a:pt x="51240" y="102480"/>
                  </a:cubicBezTo>
                  <a:cubicBezTo>
                    <a:pt x="22941" y="102480"/>
                    <a:pt x="0" y="79539"/>
                    <a:pt x="0" y="51240"/>
                  </a:cubicBezTo>
                  <a:cubicBezTo>
                    <a:pt x="0" y="22941"/>
                    <a:pt x="22941" y="0"/>
                    <a:pt x="51240" y="0"/>
                  </a:cubicBezTo>
                  <a:cubicBezTo>
                    <a:pt x="79539" y="0"/>
                    <a:pt x="102480" y="22941"/>
                    <a:pt x="102480" y="51240"/>
                  </a:cubicBezTo>
                  <a:close/>
                </a:path>
              </a:pathLst>
            </a:custGeom>
            <a:grpFill/>
            <a:ln w="17066" cap="flat">
              <a:noFill/>
              <a:prstDash val="solid"/>
              <a:miter/>
            </a:ln>
          </p:spPr>
          <p:txBody>
            <a:bodyPr rtlCol="0" anchor="ctr"/>
            <a:lstStyle/>
            <a:p>
              <a:endParaRPr lang="es-CO"/>
            </a:p>
          </p:txBody>
        </p:sp>
        <p:sp>
          <p:nvSpPr>
            <p:cNvPr id="37" name="Forma libre: forma 36">
              <a:extLst>
                <a:ext uri="{FF2B5EF4-FFF2-40B4-BE49-F238E27FC236}">
                  <a16:creationId xmlns:a16="http://schemas.microsoft.com/office/drawing/2014/main" id="{31C68317-F896-B65A-2281-8C9DDD796C5A}"/>
                </a:ext>
              </a:extLst>
            </p:cNvPr>
            <p:cNvSpPr/>
            <p:nvPr/>
          </p:nvSpPr>
          <p:spPr>
            <a:xfrm>
              <a:off x="5821334" y="4388788"/>
              <a:ext cx="819841" cy="819826"/>
            </a:xfrm>
            <a:custGeom>
              <a:avLst/>
              <a:gdLst>
                <a:gd name="connsiteX0" fmla="*/ 798611 w 819841"/>
                <a:gd name="connsiteY0" fmla="*/ 219293 h 819826"/>
                <a:gd name="connsiteX1" fmla="*/ 431390 w 819841"/>
                <a:gd name="connsiteY1" fmla="*/ 5793 h 819826"/>
                <a:gd name="connsiteX2" fmla="*/ 388451 w 819841"/>
                <a:gd name="connsiteY2" fmla="*/ 5793 h 819826"/>
                <a:gd name="connsiteX3" fmla="*/ 21230 w 819841"/>
                <a:gd name="connsiteY3" fmla="*/ 219293 h 819826"/>
                <a:gd name="connsiteX4" fmla="*/ 0 w 819841"/>
                <a:gd name="connsiteY4" fmla="*/ 256186 h 819826"/>
                <a:gd name="connsiteX5" fmla="*/ 0 w 819841"/>
                <a:gd name="connsiteY5" fmla="*/ 777126 h 819826"/>
                <a:gd name="connsiteX6" fmla="*/ 42700 w 819841"/>
                <a:gd name="connsiteY6" fmla="*/ 819827 h 819826"/>
                <a:gd name="connsiteX7" fmla="*/ 85400 w 819841"/>
                <a:gd name="connsiteY7" fmla="*/ 777126 h 819826"/>
                <a:gd name="connsiteX8" fmla="*/ 85400 w 819841"/>
                <a:gd name="connsiteY8" fmla="*/ 280781 h 819826"/>
                <a:gd name="connsiteX9" fmla="*/ 409921 w 819841"/>
                <a:gd name="connsiteY9" fmla="*/ 92081 h 819826"/>
                <a:gd name="connsiteX10" fmla="*/ 734441 w 819841"/>
                <a:gd name="connsiteY10" fmla="*/ 280764 h 819826"/>
                <a:gd name="connsiteX11" fmla="*/ 734441 w 819841"/>
                <a:gd name="connsiteY11" fmla="*/ 777126 h 819826"/>
                <a:gd name="connsiteX12" fmla="*/ 777141 w 819841"/>
                <a:gd name="connsiteY12" fmla="*/ 819827 h 819826"/>
                <a:gd name="connsiteX13" fmla="*/ 819841 w 819841"/>
                <a:gd name="connsiteY13" fmla="*/ 777126 h 819826"/>
                <a:gd name="connsiteX14" fmla="*/ 819841 w 819841"/>
                <a:gd name="connsiteY14" fmla="*/ 256186 h 819826"/>
                <a:gd name="connsiteX15" fmla="*/ 798611 w 819841"/>
                <a:gd name="connsiteY15" fmla="*/ 219293 h 81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9841" h="819826">
                  <a:moveTo>
                    <a:pt x="798611" y="219293"/>
                  </a:moveTo>
                  <a:lnTo>
                    <a:pt x="431390" y="5793"/>
                  </a:lnTo>
                  <a:cubicBezTo>
                    <a:pt x="418119" y="-1931"/>
                    <a:pt x="401722" y="-1931"/>
                    <a:pt x="388451" y="5793"/>
                  </a:cubicBezTo>
                  <a:lnTo>
                    <a:pt x="21230" y="219293"/>
                  </a:lnTo>
                  <a:cubicBezTo>
                    <a:pt x="8092" y="226935"/>
                    <a:pt x="6" y="240986"/>
                    <a:pt x="0" y="256186"/>
                  </a:cubicBezTo>
                  <a:lnTo>
                    <a:pt x="0" y="777126"/>
                  </a:lnTo>
                  <a:cubicBezTo>
                    <a:pt x="0" y="800709"/>
                    <a:pt x="19117" y="819827"/>
                    <a:pt x="42700" y="819827"/>
                  </a:cubicBezTo>
                  <a:cubicBezTo>
                    <a:pt x="66283" y="819827"/>
                    <a:pt x="85400" y="800709"/>
                    <a:pt x="85400" y="777126"/>
                  </a:cubicBezTo>
                  <a:lnTo>
                    <a:pt x="85400" y="280781"/>
                  </a:lnTo>
                  <a:lnTo>
                    <a:pt x="409921" y="92081"/>
                  </a:lnTo>
                  <a:lnTo>
                    <a:pt x="734441" y="280764"/>
                  </a:lnTo>
                  <a:lnTo>
                    <a:pt x="734441" y="777126"/>
                  </a:lnTo>
                  <a:cubicBezTo>
                    <a:pt x="734441" y="800709"/>
                    <a:pt x="753559" y="819827"/>
                    <a:pt x="777141" y="819827"/>
                  </a:cubicBezTo>
                  <a:cubicBezTo>
                    <a:pt x="800723" y="819827"/>
                    <a:pt x="819841" y="800709"/>
                    <a:pt x="819841" y="777126"/>
                  </a:cubicBezTo>
                  <a:lnTo>
                    <a:pt x="819841" y="256186"/>
                  </a:lnTo>
                  <a:cubicBezTo>
                    <a:pt x="819834" y="240986"/>
                    <a:pt x="811749" y="226935"/>
                    <a:pt x="798611" y="219293"/>
                  </a:cubicBezTo>
                  <a:close/>
                </a:path>
              </a:pathLst>
            </a:custGeom>
            <a:grpFill/>
            <a:ln w="17066" cap="flat">
              <a:noFill/>
              <a:prstDash val="solid"/>
              <a:miter/>
            </a:ln>
          </p:spPr>
          <p:txBody>
            <a:bodyPr rtlCol="0" anchor="ctr"/>
            <a:lstStyle/>
            <a:p>
              <a:endParaRPr lang="es-CO"/>
            </a:p>
          </p:txBody>
        </p:sp>
      </p:grpSp>
      <p:sp>
        <p:nvSpPr>
          <p:cNvPr id="38" name="Gráfico 1">
            <a:extLst>
              <a:ext uri="{FF2B5EF4-FFF2-40B4-BE49-F238E27FC236}">
                <a16:creationId xmlns:a16="http://schemas.microsoft.com/office/drawing/2014/main" id="{D63716C0-B70F-425D-CA88-85A3C90EB2AD}"/>
              </a:ext>
            </a:extLst>
          </p:cNvPr>
          <p:cNvSpPr/>
          <p:nvPr/>
        </p:nvSpPr>
        <p:spPr>
          <a:xfrm>
            <a:off x="2715889" y="2635296"/>
            <a:ext cx="215175" cy="242237"/>
          </a:xfrm>
          <a:custGeom>
            <a:avLst/>
            <a:gdLst>
              <a:gd name="connsiteX0" fmla="*/ 363624 w 474324"/>
              <a:gd name="connsiteY0" fmla="*/ 395243 h 758820"/>
              <a:gd name="connsiteX1" fmla="*/ 252953 w 474324"/>
              <a:gd name="connsiteY1" fmla="*/ 505940 h 758820"/>
              <a:gd name="connsiteX2" fmla="*/ 332004 w 474324"/>
              <a:gd name="connsiteY2" fmla="*/ 611995 h 758820"/>
              <a:gd name="connsiteX3" fmla="*/ 332004 w 474324"/>
              <a:gd name="connsiteY3" fmla="*/ 624484 h 758820"/>
              <a:gd name="connsiteX4" fmla="*/ 260861 w 474324"/>
              <a:gd name="connsiteY4" fmla="*/ 695628 h 758820"/>
              <a:gd name="connsiteX5" fmla="*/ 189717 w 474324"/>
              <a:gd name="connsiteY5" fmla="*/ 624484 h 758820"/>
              <a:gd name="connsiteX6" fmla="*/ 189717 w 474324"/>
              <a:gd name="connsiteY6" fmla="*/ 360462 h 758820"/>
              <a:gd name="connsiteX7" fmla="*/ 316195 w 474324"/>
              <a:gd name="connsiteY7" fmla="*/ 205526 h 758820"/>
              <a:gd name="connsiteX8" fmla="*/ 316195 w 474324"/>
              <a:gd name="connsiteY8" fmla="*/ 0 h 758820"/>
              <a:gd name="connsiteX9" fmla="*/ 221336 w 474324"/>
              <a:gd name="connsiteY9" fmla="*/ 0 h 758820"/>
              <a:gd name="connsiteX10" fmla="*/ 189717 w 474324"/>
              <a:gd name="connsiteY10" fmla="*/ 31619 h 758820"/>
              <a:gd name="connsiteX11" fmla="*/ 221336 w 474324"/>
              <a:gd name="connsiteY11" fmla="*/ 63239 h 758820"/>
              <a:gd name="connsiteX12" fmla="*/ 252956 w 474324"/>
              <a:gd name="connsiteY12" fmla="*/ 63239 h 758820"/>
              <a:gd name="connsiteX13" fmla="*/ 252956 w 474324"/>
              <a:gd name="connsiteY13" fmla="*/ 205526 h 758820"/>
              <a:gd name="connsiteX14" fmla="*/ 158097 w 474324"/>
              <a:gd name="connsiteY14" fmla="*/ 300385 h 758820"/>
              <a:gd name="connsiteX15" fmla="*/ 63239 w 474324"/>
              <a:gd name="connsiteY15" fmla="*/ 205526 h 758820"/>
              <a:gd name="connsiteX16" fmla="*/ 63239 w 474324"/>
              <a:gd name="connsiteY16" fmla="*/ 63239 h 758820"/>
              <a:gd name="connsiteX17" fmla="*/ 94858 w 474324"/>
              <a:gd name="connsiteY17" fmla="*/ 63239 h 758820"/>
              <a:gd name="connsiteX18" fmla="*/ 126478 w 474324"/>
              <a:gd name="connsiteY18" fmla="*/ 31619 h 758820"/>
              <a:gd name="connsiteX19" fmla="*/ 94858 w 474324"/>
              <a:gd name="connsiteY19" fmla="*/ 0 h 758820"/>
              <a:gd name="connsiteX20" fmla="*/ 0 w 474324"/>
              <a:gd name="connsiteY20" fmla="*/ 0 h 758820"/>
              <a:gd name="connsiteX21" fmla="*/ 0 w 474324"/>
              <a:gd name="connsiteY21" fmla="*/ 205526 h 758820"/>
              <a:gd name="connsiteX22" fmla="*/ 126478 w 474324"/>
              <a:gd name="connsiteY22" fmla="*/ 360462 h 758820"/>
              <a:gd name="connsiteX23" fmla="*/ 126478 w 474324"/>
              <a:gd name="connsiteY23" fmla="*/ 632389 h 758820"/>
              <a:gd name="connsiteX24" fmla="*/ 126952 w 474324"/>
              <a:gd name="connsiteY24" fmla="*/ 632389 h 758820"/>
              <a:gd name="connsiteX25" fmla="*/ 268563 w 474324"/>
              <a:gd name="connsiteY25" fmla="*/ 758595 h 758820"/>
              <a:gd name="connsiteX26" fmla="*/ 394769 w 474324"/>
              <a:gd name="connsiteY26" fmla="*/ 632389 h 758820"/>
              <a:gd name="connsiteX27" fmla="*/ 395243 w 474324"/>
              <a:gd name="connsiteY27" fmla="*/ 632389 h 758820"/>
              <a:gd name="connsiteX28" fmla="*/ 395243 w 474324"/>
              <a:gd name="connsiteY28" fmla="*/ 611995 h 758820"/>
              <a:gd name="connsiteX29" fmla="*/ 469679 w 474324"/>
              <a:gd name="connsiteY29" fmla="*/ 474295 h 758820"/>
              <a:gd name="connsiteX30" fmla="*/ 363624 w 474324"/>
              <a:gd name="connsiteY30" fmla="*/ 395243 h 758820"/>
              <a:gd name="connsiteX31" fmla="*/ 363624 w 474324"/>
              <a:gd name="connsiteY31" fmla="*/ 553341 h 758820"/>
              <a:gd name="connsiteX32" fmla="*/ 316195 w 474324"/>
              <a:gd name="connsiteY32" fmla="*/ 505911 h 758820"/>
              <a:gd name="connsiteX33" fmla="*/ 363624 w 474324"/>
              <a:gd name="connsiteY33" fmla="*/ 458482 h 758820"/>
              <a:gd name="connsiteX34" fmla="*/ 411053 w 474324"/>
              <a:gd name="connsiteY34" fmla="*/ 505911 h 758820"/>
              <a:gd name="connsiteX35" fmla="*/ 363624 w 474324"/>
              <a:gd name="connsiteY35" fmla="*/ 553341 h 75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4324" h="758820">
                <a:moveTo>
                  <a:pt x="363624" y="395243"/>
                </a:moveTo>
                <a:cubicBezTo>
                  <a:pt x="302496" y="395251"/>
                  <a:pt x="252946" y="444811"/>
                  <a:pt x="252953" y="505940"/>
                </a:cubicBezTo>
                <a:cubicBezTo>
                  <a:pt x="252959" y="554880"/>
                  <a:pt x="285105" y="598008"/>
                  <a:pt x="332004" y="611995"/>
                </a:cubicBezTo>
                <a:lnTo>
                  <a:pt x="332004" y="624484"/>
                </a:lnTo>
                <a:cubicBezTo>
                  <a:pt x="332004" y="663776"/>
                  <a:pt x="300153" y="695628"/>
                  <a:pt x="260861" y="695628"/>
                </a:cubicBezTo>
                <a:cubicBezTo>
                  <a:pt x="221569" y="695628"/>
                  <a:pt x="189717" y="663776"/>
                  <a:pt x="189717" y="624484"/>
                </a:cubicBezTo>
                <a:lnTo>
                  <a:pt x="189717" y="360462"/>
                </a:lnTo>
                <a:cubicBezTo>
                  <a:pt x="263280" y="345340"/>
                  <a:pt x="316106" y="280627"/>
                  <a:pt x="316195" y="205526"/>
                </a:cubicBezTo>
                <a:lnTo>
                  <a:pt x="316195" y="0"/>
                </a:lnTo>
                <a:lnTo>
                  <a:pt x="221336" y="0"/>
                </a:lnTo>
                <a:cubicBezTo>
                  <a:pt x="203873" y="0"/>
                  <a:pt x="189717" y="14157"/>
                  <a:pt x="189717" y="31619"/>
                </a:cubicBezTo>
                <a:cubicBezTo>
                  <a:pt x="189717" y="49082"/>
                  <a:pt x="203873" y="63239"/>
                  <a:pt x="221336" y="63239"/>
                </a:cubicBezTo>
                <a:lnTo>
                  <a:pt x="252956" y="63239"/>
                </a:lnTo>
                <a:lnTo>
                  <a:pt x="252956" y="205526"/>
                </a:lnTo>
                <a:cubicBezTo>
                  <a:pt x="252956" y="257915"/>
                  <a:pt x="210486" y="300385"/>
                  <a:pt x="158097" y="300385"/>
                </a:cubicBezTo>
                <a:cubicBezTo>
                  <a:pt x="105708" y="300385"/>
                  <a:pt x="63239" y="257915"/>
                  <a:pt x="63239" y="205526"/>
                </a:cubicBezTo>
                <a:lnTo>
                  <a:pt x="63239" y="63239"/>
                </a:lnTo>
                <a:lnTo>
                  <a:pt x="94858" y="63239"/>
                </a:lnTo>
                <a:cubicBezTo>
                  <a:pt x="112321" y="63239"/>
                  <a:pt x="126478" y="49082"/>
                  <a:pt x="126478" y="31619"/>
                </a:cubicBezTo>
                <a:cubicBezTo>
                  <a:pt x="126478" y="14157"/>
                  <a:pt x="112321" y="0"/>
                  <a:pt x="94858" y="0"/>
                </a:cubicBezTo>
                <a:lnTo>
                  <a:pt x="0" y="0"/>
                </a:lnTo>
                <a:lnTo>
                  <a:pt x="0" y="205526"/>
                </a:lnTo>
                <a:cubicBezTo>
                  <a:pt x="89" y="280627"/>
                  <a:pt x="52914" y="345340"/>
                  <a:pt x="126478" y="360462"/>
                </a:cubicBezTo>
                <a:lnTo>
                  <a:pt x="126478" y="632389"/>
                </a:lnTo>
                <a:lnTo>
                  <a:pt x="126952" y="632389"/>
                </a:lnTo>
                <a:cubicBezTo>
                  <a:pt x="131206" y="706346"/>
                  <a:pt x="194607" y="762849"/>
                  <a:pt x="268563" y="758595"/>
                </a:cubicBezTo>
                <a:cubicBezTo>
                  <a:pt x="336578" y="754684"/>
                  <a:pt x="390856" y="700404"/>
                  <a:pt x="394769" y="632389"/>
                </a:cubicBezTo>
                <a:lnTo>
                  <a:pt x="395243" y="632389"/>
                </a:lnTo>
                <a:lnTo>
                  <a:pt x="395243" y="611995"/>
                </a:lnTo>
                <a:cubicBezTo>
                  <a:pt x="453823" y="594525"/>
                  <a:pt x="487148" y="532873"/>
                  <a:pt x="469679" y="474295"/>
                </a:cubicBezTo>
                <a:cubicBezTo>
                  <a:pt x="455692" y="427396"/>
                  <a:pt x="412564" y="395250"/>
                  <a:pt x="363624" y="395243"/>
                </a:cubicBezTo>
                <a:close/>
                <a:moveTo>
                  <a:pt x="363624" y="553341"/>
                </a:moveTo>
                <a:cubicBezTo>
                  <a:pt x="337429" y="553341"/>
                  <a:pt x="316195" y="532106"/>
                  <a:pt x="316195" y="505911"/>
                </a:cubicBezTo>
                <a:cubicBezTo>
                  <a:pt x="316195" y="479716"/>
                  <a:pt x="337429" y="458482"/>
                  <a:pt x="363624" y="458482"/>
                </a:cubicBezTo>
                <a:cubicBezTo>
                  <a:pt x="389819" y="458482"/>
                  <a:pt x="411053" y="479716"/>
                  <a:pt x="411053" y="505911"/>
                </a:cubicBezTo>
                <a:cubicBezTo>
                  <a:pt x="410976" y="532073"/>
                  <a:pt x="389786" y="553263"/>
                  <a:pt x="363624" y="553341"/>
                </a:cubicBezTo>
                <a:close/>
              </a:path>
            </a:pathLst>
          </a:custGeom>
          <a:solidFill>
            <a:srgbClr val="58595A"/>
          </a:solidFill>
          <a:ln w="15558" cap="flat">
            <a:noFill/>
            <a:prstDash val="solid"/>
            <a:miter/>
          </a:ln>
        </p:spPr>
        <p:txBody>
          <a:bodyPr rtlCol="0" anchor="ctr"/>
          <a:lstStyle/>
          <a:p>
            <a:endParaRPr lang="es-CO"/>
          </a:p>
        </p:txBody>
      </p:sp>
      <p:sp>
        <p:nvSpPr>
          <p:cNvPr id="39" name="CuadroTexto 38">
            <a:extLst>
              <a:ext uri="{FF2B5EF4-FFF2-40B4-BE49-F238E27FC236}">
                <a16:creationId xmlns:a16="http://schemas.microsoft.com/office/drawing/2014/main" id="{3D902765-4203-D81D-B048-F77BD50FB80D}"/>
              </a:ext>
            </a:extLst>
          </p:cNvPr>
          <p:cNvSpPr txBox="1"/>
          <p:nvPr/>
        </p:nvSpPr>
        <p:spPr>
          <a:xfrm>
            <a:off x="3050340" y="2442839"/>
            <a:ext cx="762046" cy="461665"/>
          </a:xfrm>
          <a:prstGeom prst="rect">
            <a:avLst/>
          </a:prstGeom>
          <a:noFill/>
        </p:spPr>
        <p:txBody>
          <a:bodyPr wrap="square" rtlCol="0">
            <a:spAutoFit/>
          </a:bodyPr>
          <a:lstStyle/>
          <a:p>
            <a:r>
              <a:rPr lang="es-CO" sz="2400" b="1">
                <a:solidFill>
                  <a:srgbClr val="58595A"/>
                </a:solidFill>
              </a:rPr>
              <a:t>…</a:t>
            </a:r>
            <a:endParaRPr lang="es-CO" b="1">
              <a:solidFill>
                <a:srgbClr val="58595A"/>
              </a:solidFill>
            </a:endParaRPr>
          </a:p>
        </p:txBody>
      </p:sp>
      <p:sp>
        <p:nvSpPr>
          <p:cNvPr id="40" name="Gráfico 14">
            <a:extLst>
              <a:ext uri="{FF2B5EF4-FFF2-40B4-BE49-F238E27FC236}">
                <a16:creationId xmlns:a16="http://schemas.microsoft.com/office/drawing/2014/main" id="{16E0531B-3E14-E161-0146-50A87345010C}"/>
              </a:ext>
            </a:extLst>
          </p:cNvPr>
          <p:cNvSpPr/>
          <p:nvPr/>
        </p:nvSpPr>
        <p:spPr>
          <a:xfrm>
            <a:off x="895351" y="3081020"/>
            <a:ext cx="289649" cy="354009"/>
          </a:xfrm>
          <a:custGeom>
            <a:avLst/>
            <a:gdLst>
              <a:gd name="connsiteX0" fmla="*/ 150167 w 289649"/>
              <a:gd name="connsiteY0" fmla="*/ 2030 h 354009"/>
              <a:gd name="connsiteX1" fmla="*/ 139482 w 289649"/>
              <a:gd name="connsiteY1" fmla="*/ 2030 h 354009"/>
              <a:gd name="connsiteX2" fmla="*/ 2639 w 289649"/>
              <a:gd name="connsiteY2" fmla="*/ 126329 h 354009"/>
              <a:gd name="connsiteX3" fmla="*/ 0 w 289649"/>
              <a:gd name="connsiteY3" fmla="*/ 132283 h 354009"/>
              <a:gd name="connsiteX4" fmla="*/ 0 w 289649"/>
              <a:gd name="connsiteY4" fmla="*/ 354009 h 354009"/>
              <a:gd name="connsiteX5" fmla="*/ 112641 w 289649"/>
              <a:gd name="connsiteY5" fmla="*/ 354009 h 354009"/>
              <a:gd name="connsiteX6" fmla="*/ 112641 w 289649"/>
              <a:gd name="connsiteY6" fmla="*/ 273551 h 354009"/>
              <a:gd name="connsiteX7" fmla="*/ 128733 w 289649"/>
              <a:gd name="connsiteY7" fmla="*/ 257460 h 354009"/>
              <a:gd name="connsiteX8" fmla="*/ 160916 w 289649"/>
              <a:gd name="connsiteY8" fmla="*/ 257460 h 354009"/>
              <a:gd name="connsiteX9" fmla="*/ 177008 w 289649"/>
              <a:gd name="connsiteY9" fmla="*/ 273551 h 354009"/>
              <a:gd name="connsiteX10" fmla="*/ 177008 w 289649"/>
              <a:gd name="connsiteY10" fmla="*/ 354009 h 354009"/>
              <a:gd name="connsiteX11" fmla="*/ 289649 w 289649"/>
              <a:gd name="connsiteY11" fmla="*/ 354009 h 354009"/>
              <a:gd name="connsiteX12" fmla="*/ 289649 w 289649"/>
              <a:gd name="connsiteY12" fmla="*/ 132291 h 354009"/>
              <a:gd name="connsiteX13" fmla="*/ 287010 w 289649"/>
              <a:gd name="connsiteY13" fmla="*/ 126337 h 35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649" h="354009">
                <a:moveTo>
                  <a:pt x="150167" y="2030"/>
                </a:moveTo>
                <a:cubicBezTo>
                  <a:pt x="147119" y="-677"/>
                  <a:pt x="142530" y="-677"/>
                  <a:pt x="139482" y="2030"/>
                </a:cubicBezTo>
                <a:lnTo>
                  <a:pt x="2639" y="126329"/>
                </a:lnTo>
                <a:cubicBezTo>
                  <a:pt x="960" y="127853"/>
                  <a:pt x="1" y="130015"/>
                  <a:pt x="0" y="132283"/>
                </a:cubicBezTo>
                <a:lnTo>
                  <a:pt x="0" y="354009"/>
                </a:lnTo>
                <a:lnTo>
                  <a:pt x="112641" y="354009"/>
                </a:lnTo>
                <a:lnTo>
                  <a:pt x="112641" y="273551"/>
                </a:lnTo>
                <a:cubicBezTo>
                  <a:pt x="112668" y="264675"/>
                  <a:pt x="119857" y="257486"/>
                  <a:pt x="128733" y="257460"/>
                </a:cubicBezTo>
                <a:lnTo>
                  <a:pt x="160916" y="257460"/>
                </a:lnTo>
                <a:cubicBezTo>
                  <a:pt x="169792" y="257486"/>
                  <a:pt x="176981" y="264675"/>
                  <a:pt x="177008" y="273551"/>
                </a:cubicBezTo>
                <a:lnTo>
                  <a:pt x="177008" y="354009"/>
                </a:lnTo>
                <a:lnTo>
                  <a:pt x="289649" y="354009"/>
                </a:lnTo>
                <a:lnTo>
                  <a:pt x="289649" y="132291"/>
                </a:lnTo>
                <a:cubicBezTo>
                  <a:pt x="289647" y="130023"/>
                  <a:pt x="288689" y="127861"/>
                  <a:pt x="287010" y="126337"/>
                </a:cubicBezTo>
                <a:close/>
              </a:path>
            </a:pathLst>
          </a:custGeom>
          <a:solidFill>
            <a:srgbClr val="58595A"/>
          </a:solidFill>
          <a:ln w="7938" cap="flat">
            <a:noFill/>
            <a:prstDash val="solid"/>
            <a:miter/>
          </a:ln>
        </p:spPr>
        <p:txBody>
          <a:bodyPr rtlCol="0" anchor="ctr"/>
          <a:lstStyle/>
          <a:p>
            <a:endParaRPr lang="es-CO"/>
          </a:p>
        </p:txBody>
      </p:sp>
      <p:sp>
        <p:nvSpPr>
          <p:cNvPr id="41" name="Gráfico 14">
            <a:extLst>
              <a:ext uri="{FF2B5EF4-FFF2-40B4-BE49-F238E27FC236}">
                <a16:creationId xmlns:a16="http://schemas.microsoft.com/office/drawing/2014/main" id="{5FB5EF41-F2FB-C16C-A961-AA726EC88426}"/>
              </a:ext>
            </a:extLst>
          </p:cNvPr>
          <p:cNvSpPr/>
          <p:nvPr/>
        </p:nvSpPr>
        <p:spPr>
          <a:xfrm>
            <a:off x="895350" y="3719877"/>
            <a:ext cx="289649" cy="354009"/>
          </a:xfrm>
          <a:custGeom>
            <a:avLst/>
            <a:gdLst>
              <a:gd name="connsiteX0" fmla="*/ 150167 w 289649"/>
              <a:gd name="connsiteY0" fmla="*/ 2030 h 354009"/>
              <a:gd name="connsiteX1" fmla="*/ 139482 w 289649"/>
              <a:gd name="connsiteY1" fmla="*/ 2030 h 354009"/>
              <a:gd name="connsiteX2" fmla="*/ 2639 w 289649"/>
              <a:gd name="connsiteY2" fmla="*/ 126329 h 354009"/>
              <a:gd name="connsiteX3" fmla="*/ 0 w 289649"/>
              <a:gd name="connsiteY3" fmla="*/ 132283 h 354009"/>
              <a:gd name="connsiteX4" fmla="*/ 0 w 289649"/>
              <a:gd name="connsiteY4" fmla="*/ 354009 h 354009"/>
              <a:gd name="connsiteX5" fmla="*/ 112641 w 289649"/>
              <a:gd name="connsiteY5" fmla="*/ 354009 h 354009"/>
              <a:gd name="connsiteX6" fmla="*/ 112641 w 289649"/>
              <a:gd name="connsiteY6" fmla="*/ 273551 h 354009"/>
              <a:gd name="connsiteX7" fmla="*/ 128733 w 289649"/>
              <a:gd name="connsiteY7" fmla="*/ 257460 h 354009"/>
              <a:gd name="connsiteX8" fmla="*/ 160916 w 289649"/>
              <a:gd name="connsiteY8" fmla="*/ 257460 h 354009"/>
              <a:gd name="connsiteX9" fmla="*/ 177008 w 289649"/>
              <a:gd name="connsiteY9" fmla="*/ 273551 h 354009"/>
              <a:gd name="connsiteX10" fmla="*/ 177008 w 289649"/>
              <a:gd name="connsiteY10" fmla="*/ 354009 h 354009"/>
              <a:gd name="connsiteX11" fmla="*/ 289649 w 289649"/>
              <a:gd name="connsiteY11" fmla="*/ 354009 h 354009"/>
              <a:gd name="connsiteX12" fmla="*/ 289649 w 289649"/>
              <a:gd name="connsiteY12" fmla="*/ 132291 h 354009"/>
              <a:gd name="connsiteX13" fmla="*/ 287010 w 289649"/>
              <a:gd name="connsiteY13" fmla="*/ 126337 h 35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649" h="354009">
                <a:moveTo>
                  <a:pt x="150167" y="2030"/>
                </a:moveTo>
                <a:cubicBezTo>
                  <a:pt x="147119" y="-677"/>
                  <a:pt x="142530" y="-677"/>
                  <a:pt x="139482" y="2030"/>
                </a:cubicBezTo>
                <a:lnTo>
                  <a:pt x="2639" y="126329"/>
                </a:lnTo>
                <a:cubicBezTo>
                  <a:pt x="960" y="127853"/>
                  <a:pt x="1" y="130015"/>
                  <a:pt x="0" y="132283"/>
                </a:cubicBezTo>
                <a:lnTo>
                  <a:pt x="0" y="354009"/>
                </a:lnTo>
                <a:lnTo>
                  <a:pt x="112641" y="354009"/>
                </a:lnTo>
                <a:lnTo>
                  <a:pt x="112641" y="273551"/>
                </a:lnTo>
                <a:cubicBezTo>
                  <a:pt x="112668" y="264675"/>
                  <a:pt x="119857" y="257486"/>
                  <a:pt x="128733" y="257460"/>
                </a:cubicBezTo>
                <a:lnTo>
                  <a:pt x="160916" y="257460"/>
                </a:lnTo>
                <a:cubicBezTo>
                  <a:pt x="169792" y="257486"/>
                  <a:pt x="176981" y="264675"/>
                  <a:pt x="177008" y="273551"/>
                </a:cubicBezTo>
                <a:lnTo>
                  <a:pt x="177008" y="354009"/>
                </a:lnTo>
                <a:lnTo>
                  <a:pt x="289649" y="354009"/>
                </a:lnTo>
                <a:lnTo>
                  <a:pt x="289649" y="132291"/>
                </a:lnTo>
                <a:cubicBezTo>
                  <a:pt x="289647" y="130023"/>
                  <a:pt x="288689" y="127861"/>
                  <a:pt x="287010" y="126337"/>
                </a:cubicBezTo>
                <a:close/>
              </a:path>
            </a:pathLst>
          </a:custGeom>
          <a:solidFill>
            <a:srgbClr val="58595A"/>
          </a:solidFill>
          <a:ln w="7938" cap="flat">
            <a:noFill/>
            <a:prstDash val="solid"/>
            <a:miter/>
          </a:ln>
        </p:spPr>
        <p:txBody>
          <a:bodyPr rtlCol="0" anchor="ctr"/>
          <a:lstStyle/>
          <a:p>
            <a:endParaRPr lang="es-CO"/>
          </a:p>
        </p:txBody>
      </p:sp>
      <p:sp>
        <p:nvSpPr>
          <p:cNvPr id="42" name="Rectángulo 41">
            <a:extLst>
              <a:ext uri="{FF2B5EF4-FFF2-40B4-BE49-F238E27FC236}">
                <a16:creationId xmlns:a16="http://schemas.microsoft.com/office/drawing/2014/main" id="{BF7D17A1-FA95-0BD5-D500-109A0F560810}"/>
              </a:ext>
            </a:extLst>
          </p:cNvPr>
          <p:cNvSpPr/>
          <p:nvPr/>
        </p:nvSpPr>
        <p:spPr>
          <a:xfrm>
            <a:off x="1573575" y="3146105"/>
            <a:ext cx="289649" cy="257175"/>
          </a:xfrm>
          <a:prstGeom prst="rect">
            <a:avLst/>
          </a:prstGeom>
          <a:noFill/>
          <a:ln w="19050">
            <a:solidFill>
              <a:srgbClr val="585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a:solidFill>
                  <a:srgbClr val="58595A"/>
                </a:solidFill>
                <a:sym typeface="Wingdings" panose="05000000000000000000" pitchFamily="2" charset="2"/>
              </a:rPr>
              <a:t>3</a:t>
            </a:r>
            <a:endParaRPr lang="es-CO">
              <a:solidFill>
                <a:srgbClr val="58595A"/>
              </a:solidFill>
            </a:endParaRPr>
          </a:p>
        </p:txBody>
      </p:sp>
      <p:sp>
        <p:nvSpPr>
          <p:cNvPr id="43" name="Rectángulo 42">
            <a:extLst>
              <a:ext uri="{FF2B5EF4-FFF2-40B4-BE49-F238E27FC236}">
                <a16:creationId xmlns:a16="http://schemas.microsoft.com/office/drawing/2014/main" id="{D3C5E7FC-97E3-A37C-1AFD-4BA4229910D1}"/>
              </a:ext>
            </a:extLst>
          </p:cNvPr>
          <p:cNvSpPr/>
          <p:nvPr/>
        </p:nvSpPr>
        <p:spPr>
          <a:xfrm>
            <a:off x="2162494" y="3146105"/>
            <a:ext cx="289649" cy="257175"/>
          </a:xfrm>
          <a:prstGeom prst="rect">
            <a:avLst/>
          </a:prstGeom>
          <a:noFill/>
          <a:ln w="19050">
            <a:solidFill>
              <a:srgbClr val="585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a:solidFill>
                  <a:srgbClr val="58595A"/>
                </a:solidFill>
              </a:rPr>
              <a:t>1</a:t>
            </a:r>
          </a:p>
        </p:txBody>
      </p:sp>
      <p:sp>
        <p:nvSpPr>
          <p:cNvPr id="44" name="Rectángulo 43">
            <a:extLst>
              <a:ext uri="{FF2B5EF4-FFF2-40B4-BE49-F238E27FC236}">
                <a16:creationId xmlns:a16="http://schemas.microsoft.com/office/drawing/2014/main" id="{09B7E2D9-525A-7171-25D2-FE40CE959027}"/>
              </a:ext>
            </a:extLst>
          </p:cNvPr>
          <p:cNvSpPr/>
          <p:nvPr/>
        </p:nvSpPr>
        <p:spPr>
          <a:xfrm>
            <a:off x="2687314" y="3144320"/>
            <a:ext cx="289649" cy="257175"/>
          </a:xfrm>
          <a:prstGeom prst="rect">
            <a:avLst/>
          </a:prstGeom>
          <a:noFill/>
          <a:ln w="19050">
            <a:solidFill>
              <a:srgbClr val="585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a:solidFill>
                  <a:srgbClr val="58595A"/>
                </a:solidFill>
                <a:sym typeface="Wingdings" panose="05000000000000000000" pitchFamily="2" charset="2"/>
              </a:rPr>
              <a:t>3</a:t>
            </a:r>
            <a:endParaRPr lang="es-CO">
              <a:solidFill>
                <a:srgbClr val="58595A"/>
              </a:solidFill>
            </a:endParaRPr>
          </a:p>
        </p:txBody>
      </p:sp>
      <p:sp>
        <p:nvSpPr>
          <p:cNvPr id="45" name="Rectángulo 44">
            <a:extLst>
              <a:ext uri="{FF2B5EF4-FFF2-40B4-BE49-F238E27FC236}">
                <a16:creationId xmlns:a16="http://schemas.microsoft.com/office/drawing/2014/main" id="{C2504EFB-502C-B3CE-F95B-41D08AB4ACD6}"/>
              </a:ext>
            </a:extLst>
          </p:cNvPr>
          <p:cNvSpPr/>
          <p:nvPr/>
        </p:nvSpPr>
        <p:spPr>
          <a:xfrm>
            <a:off x="3747541" y="3144321"/>
            <a:ext cx="289649" cy="935378"/>
          </a:xfrm>
          <a:prstGeom prst="rect">
            <a:avLst/>
          </a:prstGeom>
          <a:noFill/>
          <a:ln w="19050">
            <a:solidFill>
              <a:srgbClr val="585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a:solidFill>
                  <a:srgbClr val="EE5859"/>
                </a:solidFill>
                <a:latin typeface="Leelawadee" panose="020B0502040204020203" pitchFamily="34" charset="-34"/>
                <a:cs typeface="Leelawadee" panose="020B0502040204020203" pitchFamily="34" charset="-34"/>
              </a:rPr>
              <a:t>3</a:t>
            </a:r>
          </a:p>
          <a:p>
            <a:pPr algn="ctr"/>
            <a:endParaRPr lang="es-CO">
              <a:latin typeface="Leelawadee" panose="020B0502040204020203" pitchFamily="34" charset="-34"/>
              <a:cs typeface="Leelawadee" panose="020B0502040204020203" pitchFamily="34" charset="-34"/>
            </a:endParaRPr>
          </a:p>
          <a:p>
            <a:pPr algn="ctr"/>
            <a:r>
              <a:rPr lang="es-CO">
                <a:solidFill>
                  <a:srgbClr val="58595A"/>
                </a:solidFill>
                <a:latin typeface="Leelawadee" panose="020B0502040204020203" pitchFamily="34" charset="-34"/>
                <a:cs typeface="Leelawadee" panose="020B0502040204020203" pitchFamily="34" charset="-34"/>
              </a:rPr>
              <a:t>2</a:t>
            </a:r>
          </a:p>
        </p:txBody>
      </p:sp>
      <p:cxnSp>
        <p:nvCxnSpPr>
          <p:cNvPr id="46" name="Conector recto de flecha 45">
            <a:extLst>
              <a:ext uri="{FF2B5EF4-FFF2-40B4-BE49-F238E27FC236}">
                <a16:creationId xmlns:a16="http://schemas.microsoft.com/office/drawing/2014/main" id="{54503012-104F-84BA-9CC2-5393AF321F14}"/>
              </a:ext>
            </a:extLst>
          </p:cNvPr>
          <p:cNvCxnSpPr/>
          <p:nvPr/>
        </p:nvCxnSpPr>
        <p:spPr>
          <a:xfrm>
            <a:off x="3162300" y="3272907"/>
            <a:ext cx="400275" cy="0"/>
          </a:xfrm>
          <a:prstGeom prst="straightConnector1">
            <a:avLst/>
          </a:prstGeom>
          <a:ln w="28575">
            <a:solidFill>
              <a:srgbClr val="58595A"/>
            </a:solidFill>
            <a:tailEnd type="triangle"/>
          </a:ln>
        </p:spPr>
        <p:style>
          <a:lnRef idx="1">
            <a:schemeClr val="dk1"/>
          </a:lnRef>
          <a:fillRef idx="0">
            <a:schemeClr val="dk1"/>
          </a:fillRef>
          <a:effectRef idx="0">
            <a:schemeClr val="dk1"/>
          </a:effectRef>
          <a:fontRef idx="minor">
            <a:schemeClr val="tx1"/>
          </a:fontRef>
        </p:style>
      </p:cxnSp>
      <p:cxnSp>
        <p:nvCxnSpPr>
          <p:cNvPr id="47" name="Conector recto de flecha 46">
            <a:extLst>
              <a:ext uri="{FF2B5EF4-FFF2-40B4-BE49-F238E27FC236}">
                <a16:creationId xmlns:a16="http://schemas.microsoft.com/office/drawing/2014/main" id="{E12705B3-0AE5-CF8D-5BE6-8F898A01AFB2}"/>
              </a:ext>
            </a:extLst>
          </p:cNvPr>
          <p:cNvCxnSpPr/>
          <p:nvPr/>
        </p:nvCxnSpPr>
        <p:spPr>
          <a:xfrm>
            <a:off x="3162300" y="3928367"/>
            <a:ext cx="400275" cy="0"/>
          </a:xfrm>
          <a:prstGeom prst="straightConnector1">
            <a:avLst/>
          </a:prstGeom>
          <a:ln w="28575">
            <a:solidFill>
              <a:srgbClr val="58595A"/>
            </a:solidFill>
            <a:tailEnd type="triangle"/>
          </a:ln>
        </p:spPr>
        <p:style>
          <a:lnRef idx="1">
            <a:schemeClr val="dk1"/>
          </a:lnRef>
          <a:fillRef idx="0">
            <a:schemeClr val="dk1"/>
          </a:fillRef>
          <a:effectRef idx="0">
            <a:schemeClr val="dk1"/>
          </a:effectRef>
          <a:fontRef idx="minor">
            <a:schemeClr val="tx1"/>
          </a:fontRef>
        </p:style>
      </p:cxnSp>
      <p:sp>
        <p:nvSpPr>
          <p:cNvPr id="48" name="Rectángulo 47">
            <a:extLst>
              <a:ext uri="{FF2B5EF4-FFF2-40B4-BE49-F238E27FC236}">
                <a16:creationId xmlns:a16="http://schemas.microsoft.com/office/drawing/2014/main" id="{B530EFFB-9EC7-568C-5A14-038501AE6AF0}"/>
              </a:ext>
            </a:extLst>
          </p:cNvPr>
          <p:cNvSpPr/>
          <p:nvPr/>
        </p:nvSpPr>
        <p:spPr>
          <a:xfrm>
            <a:off x="2162494" y="3786582"/>
            <a:ext cx="289649" cy="257175"/>
          </a:xfrm>
          <a:prstGeom prst="rect">
            <a:avLst/>
          </a:prstGeom>
          <a:noFill/>
          <a:ln w="19050">
            <a:solidFill>
              <a:srgbClr val="585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a:solidFill>
                  <a:srgbClr val="58595A"/>
                </a:solidFill>
              </a:rPr>
              <a:t>2</a:t>
            </a:r>
          </a:p>
        </p:txBody>
      </p:sp>
      <p:sp>
        <p:nvSpPr>
          <p:cNvPr id="49" name="Rectángulo 48">
            <a:extLst>
              <a:ext uri="{FF2B5EF4-FFF2-40B4-BE49-F238E27FC236}">
                <a16:creationId xmlns:a16="http://schemas.microsoft.com/office/drawing/2014/main" id="{9966CC14-62B5-77C2-4786-49CA58D4E5DE}"/>
              </a:ext>
            </a:extLst>
          </p:cNvPr>
          <p:cNvSpPr/>
          <p:nvPr/>
        </p:nvSpPr>
        <p:spPr>
          <a:xfrm>
            <a:off x="1567753" y="3786582"/>
            <a:ext cx="289649" cy="257175"/>
          </a:xfrm>
          <a:prstGeom prst="rect">
            <a:avLst/>
          </a:prstGeom>
          <a:noFill/>
          <a:ln w="19050">
            <a:solidFill>
              <a:srgbClr val="585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a:solidFill>
                  <a:srgbClr val="58595A"/>
                </a:solidFill>
              </a:rPr>
              <a:t>1</a:t>
            </a:r>
          </a:p>
        </p:txBody>
      </p:sp>
      <p:sp>
        <p:nvSpPr>
          <p:cNvPr id="50" name="Rectángulo 49">
            <a:extLst>
              <a:ext uri="{FF2B5EF4-FFF2-40B4-BE49-F238E27FC236}">
                <a16:creationId xmlns:a16="http://schemas.microsoft.com/office/drawing/2014/main" id="{51996DDE-E4D5-71EB-735B-08F42D15281B}"/>
              </a:ext>
            </a:extLst>
          </p:cNvPr>
          <p:cNvSpPr/>
          <p:nvPr/>
        </p:nvSpPr>
        <p:spPr>
          <a:xfrm>
            <a:off x="2673878" y="3786582"/>
            <a:ext cx="289649" cy="257175"/>
          </a:xfrm>
          <a:prstGeom prst="rect">
            <a:avLst/>
          </a:prstGeom>
          <a:noFill/>
          <a:ln w="19050">
            <a:solidFill>
              <a:srgbClr val="585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a:solidFill>
                  <a:srgbClr val="58595A"/>
                </a:solidFill>
              </a:rPr>
              <a:t>1</a:t>
            </a:r>
          </a:p>
        </p:txBody>
      </p:sp>
    </p:spTree>
    <p:extLst>
      <p:ext uri="{BB962C8B-B14F-4D97-AF65-F5344CB8AC3E}">
        <p14:creationId xmlns:p14="http://schemas.microsoft.com/office/powerpoint/2010/main" val="3494377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7D2FA-0085-EE04-B4A1-1097981A469D}"/>
              </a:ext>
            </a:extLst>
          </p:cNvPr>
          <p:cNvSpPr>
            <a:spLocks noGrp="1"/>
          </p:cNvSpPr>
          <p:nvPr>
            <p:ph type="ctrTitle"/>
          </p:nvPr>
        </p:nvSpPr>
        <p:spPr>
          <a:xfrm>
            <a:off x="1884324" y="905712"/>
            <a:ext cx="8423353" cy="2523288"/>
          </a:xfrm>
        </p:spPr>
        <p:txBody>
          <a:bodyPr>
            <a:normAutofit/>
          </a:bodyPr>
          <a:lstStyle/>
          <a:p>
            <a:r>
              <a:rPr lang="es-MX" dirty="0"/>
              <a:t>Resultados principales</a:t>
            </a:r>
            <a:br>
              <a:rPr lang="es-MX" dirty="0"/>
            </a:br>
            <a:endParaRPr lang="es-MX" dirty="0"/>
          </a:p>
        </p:txBody>
      </p:sp>
      <p:sp>
        <p:nvSpPr>
          <p:cNvPr id="9" name="Title 1">
            <a:extLst>
              <a:ext uri="{FF2B5EF4-FFF2-40B4-BE49-F238E27FC236}">
                <a16:creationId xmlns:a16="http://schemas.microsoft.com/office/drawing/2014/main" id="{F0D6C85E-D7F2-8075-194A-1995CB9C104D}"/>
              </a:ext>
            </a:extLst>
          </p:cNvPr>
          <p:cNvSpPr txBox="1">
            <a:spLocks/>
          </p:cNvSpPr>
          <p:nvPr/>
        </p:nvSpPr>
        <p:spPr>
          <a:xfrm>
            <a:off x="2219604" y="4312920"/>
            <a:ext cx="8423353" cy="140208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baseline="0">
                <a:solidFill>
                  <a:schemeClr val="bg1"/>
                </a:solidFill>
                <a:latin typeface="Franklin Gothic Demi" panose="020B0703020102020204" pitchFamily="34" charset="0"/>
                <a:ea typeface="+mj-ea"/>
                <a:cs typeface="+mj-cs"/>
              </a:defRPr>
            </a:lvl1pPr>
          </a:lstStyle>
          <a:p>
            <a:r>
              <a:rPr lang="es-MX" dirty="0">
                <a:solidFill>
                  <a:schemeClr val="tx1"/>
                </a:solidFill>
              </a:rPr>
              <a:t>Priorización GIFMM</a:t>
            </a:r>
          </a:p>
        </p:txBody>
      </p:sp>
    </p:spTree>
    <p:extLst>
      <p:ext uri="{BB962C8B-B14F-4D97-AF65-F5344CB8AC3E}">
        <p14:creationId xmlns:p14="http://schemas.microsoft.com/office/powerpoint/2010/main" val="170120749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30973102-2308-455b-8e1f-b6a90edc3b23" xsi:nil="true"/>
    <TaxCatchAll xmlns="947c1918-d5ab-48a1-8b61-0d52f2f99fd1" xsi:nil="true"/>
    <lcf76f155ced4ddcb4097134ff3c332f xmlns="30973102-2308-455b-8e1f-b6a90edc3b23">
      <Terms xmlns="http://schemas.microsoft.com/office/infopath/2007/PartnerControls"/>
    </lcf76f155ced4ddcb4097134ff3c332f>
    <SharedWithUsers xmlns="947c1918-d5ab-48a1-8b61-0d52f2f99fd1">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B5BF8B0F90A143B1A4ACAD04008153" ma:contentTypeVersion="13" ma:contentTypeDescription="Crée un document." ma:contentTypeScope="" ma:versionID="89a9fc66911ebc70dc3853469d2b504b">
  <xsd:schema xmlns:xsd="http://www.w3.org/2001/XMLSchema" xmlns:xs="http://www.w3.org/2001/XMLSchema" xmlns:p="http://schemas.microsoft.com/office/2006/metadata/properties" xmlns:ns2="30973102-2308-455b-8e1f-b6a90edc3b23" xmlns:ns3="947c1918-d5ab-48a1-8b61-0d52f2f99fd1" targetNamespace="http://schemas.microsoft.com/office/2006/metadata/properties" ma:root="true" ma:fieldsID="9a42977eec1a3b464fc79b0ca770e4ad" ns2:_="" ns3:_="">
    <xsd:import namespace="30973102-2308-455b-8e1f-b6a90edc3b23"/>
    <xsd:import namespace="947c1918-d5ab-48a1-8b61-0d52f2f99fd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73102-2308-455b-8e1f-b6a90edc3b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4d06f0b5-5743-41f2-90d3-b12c8ffc7f36"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7c1918-d5ab-48a1-8b61-0d52f2f99fd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8c73ef6-a695-420f-b1f8-b42717c804b9}" ma:internalName="TaxCatchAll" ma:showField="CatchAllData" ma:web="947c1918-d5ab-48a1-8b61-0d52f2f99fd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0B2AA5-91F1-4FFC-B998-A6C19F9A42A2}">
  <ds:schemaRefs>
    <ds:schemaRef ds:uri="http://schemas.microsoft.com/sharepoint/v3/contenttype/forms"/>
  </ds:schemaRefs>
</ds:datastoreItem>
</file>

<file path=customXml/itemProps2.xml><?xml version="1.0" encoding="utf-8"?>
<ds:datastoreItem xmlns:ds="http://schemas.openxmlformats.org/officeDocument/2006/customXml" ds:itemID="{CF12E915-2736-4A59-985A-72353570B72F}">
  <ds:schemaRefs>
    <ds:schemaRef ds:uri="947c1918-d5ab-48a1-8b61-0d52f2f99fd1"/>
    <ds:schemaRef ds:uri="http://www.w3.org/XML/1998/namespace"/>
    <ds:schemaRef ds:uri="http://schemas.openxmlformats.org/package/2006/metadata/core-properties"/>
    <ds:schemaRef ds:uri="30973102-2308-455b-8e1f-b6a90edc3b23"/>
    <ds:schemaRef ds:uri="http://purl.org/dc/elements/1.1/"/>
    <ds:schemaRef ds:uri="http://schemas.microsoft.com/office/2006/documentManagement/types"/>
    <ds:schemaRef ds:uri="http://purl.org/dc/dcmitype/"/>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1AB071D3-E244-4F04-89BB-85367C0BD48E}"/>
</file>

<file path=docProps/app.xml><?xml version="1.0" encoding="utf-8"?>
<Properties xmlns="http://schemas.openxmlformats.org/officeDocument/2006/extended-properties" xmlns:vt="http://schemas.openxmlformats.org/officeDocument/2006/docPropsVTypes">
  <TotalTime>2176</TotalTime>
  <Words>4566</Words>
  <Application>Microsoft Office PowerPoint</Application>
  <PresentationFormat>Panorámica</PresentationFormat>
  <Paragraphs>627</Paragraphs>
  <Slides>53</Slides>
  <Notes>24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53</vt:i4>
      </vt:variant>
    </vt:vector>
  </HeadingPairs>
  <TitlesOfParts>
    <vt:vector size="62" baseType="lpstr">
      <vt:lpstr>Arial</vt:lpstr>
      <vt:lpstr>Calibri</vt:lpstr>
      <vt:lpstr>Calibri Light</vt:lpstr>
      <vt:lpstr>Dosis Light</vt:lpstr>
      <vt:lpstr>Franklin Gothic Book</vt:lpstr>
      <vt:lpstr>Franklin Gothic Demi</vt:lpstr>
      <vt:lpstr>Leelawadee</vt:lpstr>
      <vt:lpstr>Noto Sans Symbols</vt:lpstr>
      <vt:lpstr>Tema de Office</vt:lpstr>
      <vt:lpstr>Evaluación de Necesidades Multisectoriales </vt:lpstr>
      <vt:lpstr>AGENDA</vt:lpstr>
      <vt:lpstr>Estructura de coordinación</vt:lpstr>
      <vt:lpstr>Objetivos de la evaluación</vt:lpstr>
      <vt:lpstr>Metodología</vt:lpstr>
      <vt:lpstr>Cobertura de la evaluación</vt:lpstr>
      <vt:lpstr>Metodología - Limitaciones de la evaluación</vt:lpstr>
      <vt:lpstr>Presentación de PowerPoint</vt:lpstr>
      <vt:lpstr>Resultados principales </vt:lpstr>
      <vt:lpstr>COBERTURA PRIORIZADA POR GIFMM</vt:lpstr>
      <vt:lpstr>Resumen</vt:lpstr>
      <vt:lpstr>Presentación de PowerPoint</vt:lpstr>
      <vt:lpstr>Presentación de PowerPoint</vt:lpstr>
      <vt:lpstr>Tendencias de desplazamiento</vt:lpstr>
      <vt:lpstr>Presentación de PowerPoint</vt:lpstr>
      <vt:lpstr>INTERRELACIÓN DE NECESIDADES</vt:lpstr>
      <vt:lpstr>Proporción de hogares  que reportaron LSG, por sector</vt:lpstr>
      <vt:lpstr>Presentación de PowerPoint</vt:lpstr>
      <vt:lpstr>Presentación de PowerPoint</vt:lpstr>
      <vt:lpstr>Profundizando en Medios de vida</vt:lpstr>
      <vt:lpstr>Presentación de PowerPoint</vt:lpstr>
      <vt:lpstr>Presentación de PowerPoint</vt:lpstr>
      <vt:lpstr>Profundizando en Alojamiento</vt:lpstr>
      <vt:lpstr>Presentación de PowerPoint</vt:lpstr>
      <vt:lpstr>Presentación de PowerPoint</vt:lpstr>
      <vt:lpstr>Profundizando en Seguridad alimentaria</vt:lpstr>
      <vt:lpstr>Presentación de PowerPoint</vt:lpstr>
      <vt:lpstr>Presentación de PowerPoint</vt:lpstr>
      <vt:lpstr>Profundizando en Salud</vt:lpstr>
      <vt:lpstr>Presentación de PowerPoint</vt:lpstr>
      <vt:lpstr>Presentación de PowerPoint</vt:lpstr>
      <vt:lpstr>Profundizando en Educación</vt:lpstr>
      <vt:lpstr>Presentación de PowerPoint</vt:lpstr>
      <vt:lpstr>Presentación de PowerPoint</vt:lpstr>
      <vt:lpstr>Profundizando en WASH</vt:lpstr>
      <vt:lpstr>Presentación de PowerPoint</vt:lpstr>
      <vt:lpstr>Presentación de PowerPoint</vt:lpstr>
      <vt:lpstr>Profundizando en Protección</vt:lpstr>
      <vt:lpstr>Presentación de PowerPoint</vt:lpstr>
      <vt:lpstr>Potenciales Vulnerabilidades (PV)  y Brechas de Capacidad (CG)</vt:lpstr>
      <vt:lpstr>Presentación de PowerPoint</vt:lpstr>
      <vt:lpstr>Presentación de PowerPoint</vt:lpstr>
      <vt:lpstr>Presentación de PowerPoint</vt:lpstr>
      <vt:lpstr>Acceso a servicios de base</vt:lpstr>
      <vt:lpstr>Asistencia humanitaria</vt:lpstr>
      <vt:lpstr>Presentación de PowerPoint</vt:lpstr>
      <vt:lpstr>Necesidades multisectoriales</vt:lpstr>
      <vt:lpstr>Presentación de PowerPoint</vt:lpstr>
      <vt:lpstr>ALOJAMIENTO</vt:lpstr>
      <vt:lpstr>Presentación de PowerPoint</vt:lpstr>
      <vt:lpstr>Presentación de PowerPoint</vt:lpstr>
      <vt:lpstr>GRACIAS POR SU ATENCIÓN</vt:lpstr>
      <vt:lpstr>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de Necesidades Multisectoriales  Índice de Necesidades Multisectoriales (MSNI)</dc:title>
  <dc:creator>Angie MARTIN</dc:creator>
  <cp:lastModifiedBy>Angie MARTIN</cp:lastModifiedBy>
  <cp:revision>6</cp:revision>
  <dcterms:created xsi:type="dcterms:W3CDTF">2022-11-30T16:56:29Z</dcterms:created>
  <dcterms:modified xsi:type="dcterms:W3CDTF">2023-03-16T15:51:19Z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0x01010064B5BF8B0F90A143B1A4ACAD04008153</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