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 id="2147483771" r:id="rId11"/>
    <p:sldMasterId id="2147483778" r:id="rId12"/>
    <p:sldMasterId id="2147483797" r:id="rId13"/>
  </p:sldMasterIdLst>
  <p:notesMasterIdLst>
    <p:notesMasterId r:id="rId48"/>
  </p:notesMasterIdLst>
  <p:handoutMasterIdLst>
    <p:handoutMasterId r:id="rId49"/>
  </p:handoutMasterIdLst>
  <p:sldIdLst>
    <p:sldId id="298" r:id="rId14"/>
    <p:sldId id="397" r:id="rId15"/>
    <p:sldId id="552" r:id="rId16"/>
    <p:sldId id="571" r:id="rId17"/>
    <p:sldId id="572" r:id="rId18"/>
    <p:sldId id="577" r:id="rId19"/>
    <p:sldId id="556" r:id="rId20"/>
    <p:sldId id="568" r:id="rId21"/>
    <p:sldId id="576" r:id="rId22"/>
    <p:sldId id="555" r:id="rId23"/>
    <p:sldId id="329" r:id="rId24"/>
    <p:sldId id="551" r:id="rId25"/>
    <p:sldId id="550" r:id="rId26"/>
    <p:sldId id="557" r:id="rId27"/>
    <p:sldId id="520" r:id="rId28"/>
    <p:sldId id="500" r:id="rId29"/>
    <p:sldId id="420" r:id="rId30"/>
    <p:sldId id="561" r:id="rId31"/>
    <p:sldId id="560" r:id="rId32"/>
    <p:sldId id="546" r:id="rId33"/>
    <p:sldId id="563" r:id="rId34"/>
    <p:sldId id="564" r:id="rId35"/>
    <p:sldId id="503" r:id="rId36"/>
    <p:sldId id="506" r:id="rId37"/>
    <p:sldId id="565" r:id="rId38"/>
    <p:sldId id="509" r:id="rId39"/>
    <p:sldId id="510" r:id="rId40"/>
    <p:sldId id="566" r:id="rId41"/>
    <p:sldId id="514" r:id="rId42"/>
    <p:sldId id="544" r:id="rId43"/>
    <p:sldId id="567" r:id="rId44"/>
    <p:sldId id="558" r:id="rId45"/>
    <p:sldId id="573" r:id="rId46"/>
    <p:sldId id="574" r:id="rId47"/>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89" userDrawn="1">
          <p15:clr>
            <a:srgbClr val="A4A3A4"/>
          </p15:clr>
        </p15:guide>
        <p15:guide id="3" orient="horz" pos="1616" userDrawn="1">
          <p15:clr>
            <a:srgbClr val="A4A3A4"/>
          </p15:clr>
        </p15:guide>
        <p15:guide id="4" pos="2245" userDrawn="1">
          <p15:clr>
            <a:srgbClr val="A4A3A4"/>
          </p15:clr>
        </p15:guide>
        <p15:guide id="5" orient="horz" pos="1366" userDrawn="1">
          <p15:clr>
            <a:srgbClr val="A4A3A4"/>
          </p15:clr>
        </p15:guide>
        <p15:guide id="6" orient="horz" pos="2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EACH IRAQ GIS" initials="RIG" lastIdx="21" clrIdx="6">
    <p:extLst>
      <p:ext uri="{19B8F6BF-5375-455C-9EA6-DF929625EA0E}">
        <p15:presenceInfo xmlns:p15="http://schemas.microsoft.com/office/powerpoint/2012/main" userId="3d6cbca4a421e425" providerId="Windows Live"/>
      </p:ext>
    </p:extLst>
  </p:cmAuthor>
  <p:cmAuthor id="1" name="NY" initials="N" lastIdx="27" clrIdx="0">
    <p:extLst>
      <p:ext uri="{19B8F6BF-5375-455C-9EA6-DF929625EA0E}">
        <p15:presenceInfo xmlns:p15="http://schemas.microsoft.com/office/powerpoint/2012/main" userId="NY" providerId="None"/>
      </p:ext>
    </p:extLst>
  </p:cmAuthor>
  <p:cmAuthor id="8" name="cris" initials="c" lastIdx="201" clrIdx="7">
    <p:extLst>
      <p:ext uri="{19B8F6BF-5375-455C-9EA6-DF929625EA0E}">
        <p15:presenceInfo xmlns:p15="http://schemas.microsoft.com/office/powerpoint/2012/main" userId="cris" providerId="None"/>
      </p:ext>
    </p:extLst>
  </p:cmAuthor>
  <p:cmAuthor id="2" name="Roxana Mullafiroze" initials="RM" lastIdx="64" clrIdx="1">
    <p:extLst>
      <p:ext uri="{19B8F6BF-5375-455C-9EA6-DF929625EA0E}">
        <p15:presenceInfo xmlns:p15="http://schemas.microsoft.com/office/powerpoint/2012/main" userId="Roxana Mullafiroze" providerId="None"/>
      </p:ext>
    </p:extLst>
  </p:cmAuthor>
  <p:cmAuthor id="9" name="Katherine Condon" initials="KC" lastIdx="270" clrIdx="8">
    <p:extLst>
      <p:ext uri="{19B8F6BF-5375-455C-9EA6-DF929625EA0E}">
        <p15:presenceInfo xmlns:p15="http://schemas.microsoft.com/office/powerpoint/2012/main" userId="0589b84b96540eb0" providerId="Windows Live"/>
      </p:ext>
    </p:extLst>
  </p:cmAuthor>
  <p:cmAuthor id="3" name="Luis Alcaraz" initials="LA" lastIdx="155" clrIdx="2">
    <p:extLst>
      <p:ext uri="{19B8F6BF-5375-455C-9EA6-DF929625EA0E}">
        <p15:presenceInfo xmlns:p15="http://schemas.microsoft.com/office/powerpoint/2012/main" userId="b4d0aa4563b3d7e6" providerId="Windows Live"/>
      </p:ext>
    </p:extLst>
  </p:cmAuthor>
  <p:cmAuthor id="10" name="REACH_IRQ_AO2" initials="R" lastIdx="20" clrIdx="9">
    <p:extLst>
      <p:ext uri="{19B8F6BF-5375-455C-9EA6-DF929625EA0E}">
        <p15:presenceInfo xmlns:p15="http://schemas.microsoft.com/office/powerpoint/2012/main" userId="REACH_IRQ_AO2" providerId="None"/>
      </p:ext>
    </p:extLst>
  </p:cmAuthor>
  <p:cmAuthor id="4" name="Koen van der West" initials="KvdW" lastIdx="1" clrIdx="3">
    <p:extLst>
      <p:ext uri="{19B8F6BF-5375-455C-9EA6-DF929625EA0E}">
        <p15:presenceInfo xmlns:p15="http://schemas.microsoft.com/office/powerpoint/2012/main" userId="Koen van der West" providerId="None"/>
      </p:ext>
    </p:extLst>
  </p:cmAuthor>
  <p:cmAuthor id="11" name="Canon Co" initials="CC" lastIdx="40" clrIdx="10">
    <p:extLst>
      <p:ext uri="{19B8F6BF-5375-455C-9EA6-DF929625EA0E}">
        <p15:presenceInfo xmlns:p15="http://schemas.microsoft.com/office/powerpoint/2012/main" userId="Canon Co" providerId="None"/>
      </p:ext>
    </p:extLst>
  </p:cmAuthor>
  <p:cmAuthor id="5" name="REACH" initials="R" lastIdx="90" clrIdx="4">
    <p:extLst>
      <p:ext uri="{19B8F6BF-5375-455C-9EA6-DF929625EA0E}">
        <p15:presenceInfo xmlns:p15="http://schemas.microsoft.com/office/powerpoint/2012/main" userId="REACH" providerId="None"/>
      </p:ext>
    </p:extLst>
  </p:cmAuthor>
  <p:cmAuthor id="6" name="sarah vose" initials="sv" lastIdx="57" clrIdx="5">
    <p:extLst>
      <p:ext uri="{19B8F6BF-5375-455C-9EA6-DF929625EA0E}">
        <p15:presenceInfo xmlns:p15="http://schemas.microsoft.com/office/powerpoint/2012/main" userId="506dd5a55c8e08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EE5859"/>
    <a:srgbClr val="95A0A9"/>
    <a:srgbClr val="F08C8F"/>
    <a:srgbClr val="E6E6E6"/>
    <a:srgbClr val="DDDDDD"/>
    <a:srgbClr val="FFFFFF"/>
    <a:srgbClr val="F6A4A4"/>
    <a:srgbClr val="D2CBB8"/>
    <a:srgbClr val="FFB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015" autoAdjust="0"/>
  </p:normalViewPr>
  <p:slideViewPr>
    <p:cSldViewPr snapToGrid="0">
      <p:cViewPr varScale="1">
        <p:scale>
          <a:sx n="55" d="100"/>
          <a:sy n="55" d="100"/>
        </p:scale>
        <p:origin x="660" y="40"/>
      </p:cViewPr>
      <p:guideLst>
        <p:guide orient="horz" pos="2160"/>
        <p:guide pos="2789"/>
        <p:guide orient="horz" pos="1616"/>
        <p:guide pos="2245"/>
        <p:guide orient="horz" pos="1366"/>
        <p:guide orient="horz" pos="2478"/>
      </p:guideLst>
    </p:cSldViewPr>
  </p:slideViewPr>
  <p:outlineViewPr>
    <p:cViewPr>
      <p:scale>
        <a:sx n="33" d="100"/>
        <a:sy n="33" d="100"/>
      </p:scale>
      <p:origin x="0" y="-5632"/>
    </p:cViewPr>
  </p:outlineViewPr>
  <p:notesTextViewPr>
    <p:cViewPr>
      <p:scale>
        <a:sx n="75" d="100"/>
        <a:sy n="75"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3FECA226-932B-441E-BF1B-0EE9DFC3B687}" type="presOf" srcId="{19770A51-E882-4041-8689-E12E416E18B0}" destId="{5B907FC8-9B3B-4696-91E4-08971BF9F525}" srcOrd="0" destOrd="0" presId="urn:microsoft.com/office/officeart/2011/layout/HexagonRadial"/>
    <dgm:cxn modelId="{1444792D-AEEB-4DCA-9E0F-DE93D9619288}" type="presOf" srcId="{7262C3E8-EB66-4EAB-8987-2136D95F56BF}" destId="{0DD1483D-ABBF-4C01-A05A-2422BE723BD5}"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4EC2F13C-D62D-4AD9-AA90-E299FFA0B213}" type="presOf" srcId="{FACC9926-4231-4E01-A9AB-E5DFED19C8FD}" destId="{28444ACE-AB4C-4B84-A5F3-B60EE582385E}" srcOrd="0" destOrd="0" presId="urn:microsoft.com/office/officeart/2011/layout/HexagonRadial"/>
    <dgm:cxn modelId="{50C2FF62-D476-410F-A7D4-B23E80C867EC}" type="presOf" srcId="{0A21F6C2-60C5-4F12-865C-902F24AB221A}" destId="{02B2154D-66E7-4FDE-87D6-54A84AD23FAA}"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B4444C4C-F754-4769-A929-EEC93174CF11}" type="presOf" srcId="{1623FBE0-81BA-469A-BC11-A39E0579D9A5}" destId="{B26889CB-5ABD-47CC-95BF-2DC4E5124E04}"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B4C1445A-9A7F-4BE4-8766-3173CD1BDD06}" type="presOf" srcId="{25D6640D-C921-4827-9C68-28FABCB989C1}" destId="{C83C3C06-A202-4832-9AD7-6ED9D092A04C}" srcOrd="0" destOrd="0" presId="urn:microsoft.com/office/officeart/2011/layout/HexagonRadial"/>
    <dgm:cxn modelId="{CAB210A6-449D-456C-A40E-0831AB41E8F4}" type="presOf" srcId="{156E385A-87A1-4206-B4DD-06094F754068}" destId="{2544BCCF-E002-438A-A74F-A495E284AB9E}" srcOrd="0" destOrd="0" presId="urn:microsoft.com/office/officeart/2011/layout/HexagonRadial"/>
    <dgm:cxn modelId="{B958A9C0-3BC7-4EF8-8232-869B0FA375BB}" type="presOf" srcId="{70E3F231-63EE-41EF-9A8D-1C355E45F643}" destId="{AB67786F-3905-46D7-A93E-AF5E97A1DB68}"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8EBAA382-2CD5-4FF5-A3D5-EE00B5C08E53}" type="presParOf" srcId="{2544BCCF-E002-438A-A74F-A495E284AB9E}" destId="{02B2154D-66E7-4FDE-87D6-54A84AD23FAA}" srcOrd="0" destOrd="0" presId="urn:microsoft.com/office/officeart/2011/layout/HexagonRadial"/>
    <dgm:cxn modelId="{51EAA336-64C7-4FE9-9582-BCDDD934DBF0}" type="presParOf" srcId="{2544BCCF-E002-438A-A74F-A495E284AB9E}" destId="{D53A5D26-E23B-41E4-9F51-28032B415ED6}" srcOrd="1" destOrd="0" presId="urn:microsoft.com/office/officeart/2011/layout/HexagonRadial"/>
    <dgm:cxn modelId="{260809AC-5ED9-4251-AF03-07615DC184B7}" type="presParOf" srcId="{D53A5D26-E23B-41E4-9F51-28032B415ED6}" destId="{CC74C9F0-6D76-4523-973E-C83ED7E14E54}" srcOrd="0" destOrd="0" presId="urn:microsoft.com/office/officeart/2011/layout/HexagonRadial"/>
    <dgm:cxn modelId="{539140E5-02F4-490C-A2E8-2C9BB47685FE}" type="presParOf" srcId="{2544BCCF-E002-438A-A74F-A495E284AB9E}" destId="{AB67786F-3905-46D7-A93E-AF5E97A1DB68}" srcOrd="2" destOrd="0" presId="urn:microsoft.com/office/officeart/2011/layout/HexagonRadial"/>
    <dgm:cxn modelId="{5A09342F-7B45-4092-ACDA-A0F87DA1522F}" type="presParOf" srcId="{2544BCCF-E002-438A-A74F-A495E284AB9E}" destId="{D0749FBA-A039-460E-8EB7-07349660E9E7}" srcOrd="3" destOrd="0" presId="urn:microsoft.com/office/officeart/2011/layout/HexagonRadial"/>
    <dgm:cxn modelId="{380EC831-FC10-4387-A9FC-53B6DFA66B46}" type="presParOf" srcId="{D0749FBA-A039-460E-8EB7-07349660E9E7}" destId="{868AB947-ADE5-46AC-9026-8304CA11CDEB}" srcOrd="0" destOrd="0" presId="urn:microsoft.com/office/officeart/2011/layout/HexagonRadial"/>
    <dgm:cxn modelId="{953A2020-B4B5-4B30-97F7-1085C2020732}" type="presParOf" srcId="{2544BCCF-E002-438A-A74F-A495E284AB9E}" destId="{28444ACE-AB4C-4B84-A5F3-B60EE582385E}" srcOrd="4" destOrd="0" presId="urn:microsoft.com/office/officeart/2011/layout/HexagonRadial"/>
    <dgm:cxn modelId="{E4D1B2A1-31BF-4195-BDFF-A4690F46F3AA}" type="presParOf" srcId="{2544BCCF-E002-438A-A74F-A495E284AB9E}" destId="{51F81EA7-6C16-4064-A9A3-974D86577728}" srcOrd="5" destOrd="0" presId="urn:microsoft.com/office/officeart/2011/layout/HexagonRadial"/>
    <dgm:cxn modelId="{FACE4D82-934C-4E8E-A78C-314A8F60C9F6}" type="presParOf" srcId="{51F81EA7-6C16-4064-A9A3-974D86577728}" destId="{B2A6F704-34B4-4E29-99E6-61B5FB753B5F}" srcOrd="0" destOrd="0" presId="urn:microsoft.com/office/officeart/2011/layout/HexagonRadial"/>
    <dgm:cxn modelId="{DCD85152-1BFF-4AEB-AD5B-657E34C73712}" type="presParOf" srcId="{2544BCCF-E002-438A-A74F-A495E284AB9E}" destId="{C83C3C06-A202-4832-9AD7-6ED9D092A04C}" srcOrd="6" destOrd="0" presId="urn:microsoft.com/office/officeart/2011/layout/HexagonRadial"/>
    <dgm:cxn modelId="{47FF3575-8624-4323-BE77-93EDF81CB4D6}" type="presParOf" srcId="{2544BCCF-E002-438A-A74F-A495E284AB9E}" destId="{DA8EAE14-7540-460E-B450-CA5240B81D56}" srcOrd="7" destOrd="0" presId="urn:microsoft.com/office/officeart/2011/layout/HexagonRadial"/>
    <dgm:cxn modelId="{C7A603E4-1833-459E-9914-F22512FEE213}" type="presParOf" srcId="{DA8EAE14-7540-460E-B450-CA5240B81D56}" destId="{7CC1EDCE-2FE7-4E45-9414-DC40B3D97FA7}" srcOrd="0" destOrd="0" presId="urn:microsoft.com/office/officeart/2011/layout/HexagonRadial"/>
    <dgm:cxn modelId="{0F990631-EE20-4E2D-8970-1D6B5D521C8D}" type="presParOf" srcId="{2544BCCF-E002-438A-A74F-A495E284AB9E}" destId="{5B907FC8-9B3B-4696-91E4-08971BF9F525}" srcOrd="8" destOrd="0" presId="urn:microsoft.com/office/officeart/2011/layout/HexagonRadial"/>
    <dgm:cxn modelId="{F9B83B74-3354-4761-A45A-0F6D3AEC9B88}" type="presParOf" srcId="{2544BCCF-E002-438A-A74F-A495E284AB9E}" destId="{08C84FB7-C75A-4903-AAF1-3B387018DDD9}" srcOrd="9" destOrd="0" presId="urn:microsoft.com/office/officeart/2011/layout/HexagonRadial"/>
    <dgm:cxn modelId="{951AC910-A4E1-4E43-BCF8-3F1F5F9D8A86}" type="presParOf" srcId="{08C84FB7-C75A-4903-AAF1-3B387018DDD9}" destId="{CA03A5CC-D4CC-4B60-A4F9-B0D5A47FC231}" srcOrd="0" destOrd="0" presId="urn:microsoft.com/office/officeart/2011/layout/HexagonRadial"/>
    <dgm:cxn modelId="{63C95FD1-3D62-4BE4-9257-E44F0743644E}" type="presParOf" srcId="{2544BCCF-E002-438A-A74F-A495E284AB9E}" destId="{0DD1483D-ABBF-4C01-A05A-2422BE723BD5}" srcOrd="10" destOrd="0" presId="urn:microsoft.com/office/officeart/2011/layout/HexagonRadial"/>
    <dgm:cxn modelId="{E2EE3805-0671-42F8-87C6-DCCFD13452F8}" type="presParOf" srcId="{2544BCCF-E002-438A-A74F-A495E284AB9E}" destId="{F276F10A-6569-4D5A-8787-D62E28445ECB}" srcOrd="11" destOrd="0" presId="urn:microsoft.com/office/officeart/2011/layout/HexagonRadial"/>
    <dgm:cxn modelId="{33D92B39-5356-473B-BA8D-1A72179D8450}" type="presParOf" srcId="{F276F10A-6569-4D5A-8787-D62E28445ECB}" destId="{5EB18341-C21D-4938-A464-D3060C0A5EB8}" srcOrd="0" destOrd="0" presId="urn:microsoft.com/office/officeart/2011/layout/HexagonRadial"/>
    <dgm:cxn modelId="{4F5E77C5-7F08-4EAF-BD36-B54D8D920F54}"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9F2EFA16-DF79-489D-BB3F-B05976910FF5}" type="presOf" srcId="{25D6640D-C921-4827-9C68-28FABCB989C1}" destId="{C83C3C06-A202-4832-9AD7-6ED9D092A04C}"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F6EB394A-2E58-4252-BADE-E4168254D690}" srcId="{0A21F6C2-60C5-4F12-865C-902F24AB221A}" destId="{FACC9926-4231-4E01-A9AB-E5DFED19C8FD}" srcOrd="1" destOrd="0" parTransId="{0C711441-5BF4-4D4A-BBBF-F67CBFF2D5EB}" sibTransId="{6E4BD22F-C643-4283-A19D-4D334A5EED6D}"/>
    <dgm:cxn modelId="{3D03066B-DE50-4E19-98E2-1599377DAD8C}"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3B197E7F-5E2B-4248-B10D-7CE2B406E2DC}" type="presOf" srcId="{7262C3E8-EB66-4EAB-8987-2136D95F56BF}" destId="{0DD1483D-ABBF-4C01-A05A-2422BE723BD5}" srcOrd="0" destOrd="0" presId="urn:microsoft.com/office/officeart/2011/layout/HexagonRadial"/>
    <dgm:cxn modelId="{6417C980-CEE5-4B7B-A2A2-6142D6CF6350}" type="presOf" srcId="{1623FBE0-81BA-469A-BC11-A39E0579D9A5}" destId="{B26889CB-5ABD-47CC-95BF-2DC4E5124E04}" srcOrd="0" destOrd="0" presId="urn:microsoft.com/office/officeart/2011/layout/HexagonRadial"/>
    <dgm:cxn modelId="{CFC6F4AF-FAB9-4599-BB2A-6B1532FC7776}" type="presOf" srcId="{156E385A-87A1-4206-B4DD-06094F754068}" destId="{2544BCCF-E002-438A-A74F-A495E284AB9E}" srcOrd="0" destOrd="0" presId="urn:microsoft.com/office/officeart/2011/layout/HexagonRadial"/>
    <dgm:cxn modelId="{BCADACBF-6671-43B0-B72F-2673F8F348D2}" type="presOf" srcId="{19770A51-E882-4041-8689-E12E416E18B0}" destId="{5B907FC8-9B3B-4696-91E4-08971BF9F525}" srcOrd="0" destOrd="0" presId="urn:microsoft.com/office/officeart/2011/layout/HexagonRadial"/>
    <dgm:cxn modelId="{282676C7-5B51-4F79-8665-1C6DFBE5860F}" type="presOf" srcId="{0A21F6C2-60C5-4F12-865C-902F24AB221A}" destId="{02B2154D-66E7-4FDE-87D6-54A84AD23FAA}" srcOrd="0" destOrd="0" presId="urn:microsoft.com/office/officeart/2011/layout/HexagonRadial"/>
    <dgm:cxn modelId="{12EDA0D3-3513-40A6-B883-192765F7D26C}" type="presOf" srcId="{70E3F231-63EE-41EF-9A8D-1C355E45F643}" destId="{AB67786F-3905-46D7-A93E-AF5E97A1DB68}"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90CD58E1-1E41-4D7D-A25F-AF2B7F7A0235}" type="presParOf" srcId="{2544BCCF-E002-438A-A74F-A495E284AB9E}" destId="{02B2154D-66E7-4FDE-87D6-54A84AD23FAA}" srcOrd="0" destOrd="0" presId="urn:microsoft.com/office/officeart/2011/layout/HexagonRadial"/>
    <dgm:cxn modelId="{F1C4F98A-E97A-4485-A471-A909ADD81D33}" type="presParOf" srcId="{2544BCCF-E002-438A-A74F-A495E284AB9E}" destId="{D53A5D26-E23B-41E4-9F51-28032B415ED6}" srcOrd="1" destOrd="0" presId="urn:microsoft.com/office/officeart/2011/layout/HexagonRadial"/>
    <dgm:cxn modelId="{607721F4-DF9B-4F11-9E44-5C74E8834E36}" type="presParOf" srcId="{D53A5D26-E23B-41E4-9F51-28032B415ED6}" destId="{CC74C9F0-6D76-4523-973E-C83ED7E14E54}" srcOrd="0" destOrd="0" presId="urn:microsoft.com/office/officeart/2011/layout/HexagonRadial"/>
    <dgm:cxn modelId="{165E223C-1A91-4C36-ADE2-52B5F48EFBF7}" type="presParOf" srcId="{2544BCCF-E002-438A-A74F-A495E284AB9E}" destId="{AB67786F-3905-46D7-A93E-AF5E97A1DB68}" srcOrd="2" destOrd="0" presId="urn:microsoft.com/office/officeart/2011/layout/HexagonRadial"/>
    <dgm:cxn modelId="{3D7D90AC-D2AA-4599-A1A0-6FB01A3D54AC}" type="presParOf" srcId="{2544BCCF-E002-438A-A74F-A495E284AB9E}" destId="{D0749FBA-A039-460E-8EB7-07349660E9E7}" srcOrd="3" destOrd="0" presId="urn:microsoft.com/office/officeart/2011/layout/HexagonRadial"/>
    <dgm:cxn modelId="{2C34CACC-A22C-4C0D-A96C-2DE7E780AECD}" type="presParOf" srcId="{D0749FBA-A039-460E-8EB7-07349660E9E7}" destId="{868AB947-ADE5-46AC-9026-8304CA11CDEB}" srcOrd="0" destOrd="0" presId="urn:microsoft.com/office/officeart/2011/layout/HexagonRadial"/>
    <dgm:cxn modelId="{F0950FE2-56FB-422B-95F0-7D97291B2B8A}" type="presParOf" srcId="{2544BCCF-E002-438A-A74F-A495E284AB9E}" destId="{28444ACE-AB4C-4B84-A5F3-B60EE582385E}" srcOrd="4" destOrd="0" presId="urn:microsoft.com/office/officeart/2011/layout/HexagonRadial"/>
    <dgm:cxn modelId="{F4D4E0E6-37EB-450C-8F5B-26BC565BDD8C}" type="presParOf" srcId="{2544BCCF-E002-438A-A74F-A495E284AB9E}" destId="{51F81EA7-6C16-4064-A9A3-974D86577728}" srcOrd="5" destOrd="0" presId="urn:microsoft.com/office/officeart/2011/layout/HexagonRadial"/>
    <dgm:cxn modelId="{EA4E4167-D797-4784-A2CB-52C312372A0B}" type="presParOf" srcId="{51F81EA7-6C16-4064-A9A3-974D86577728}" destId="{B2A6F704-34B4-4E29-99E6-61B5FB753B5F}" srcOrd="0" destOrd="0" presId="urn:microsoft.com/office/officeart/2011/layout/HexagonRadial"/>
    <dgm:cxn modelId="{A8876993-28C0-4A25-B3B6-D38CEB8E4480}" type="presParOf" srcId="{2544BCCF-E002-438A-A74F-A495E284AB9E}" destId="{C83C3C06-A202-4832-9AD7-6ED9D092A04C}" srcOrd="6" destOrd="0" presId="urn:microsoft.com/office/officeart/2011/layout/HexagonRadial"/>
    <dgm:cxn modelId="{D3BEE10C-E1DB-4F46-AC2D-57F5924033DD}" type="presParOf" srcId="{2544BCCF-E002-438A-A74F-A495E284AB9E}" destId="{DA8EAE14-7540-460E-B450-CA5240B81D56}" srcOrd="7" destOrd="0" presId="urn:microsoft.com/office/officeart/2011/layout/HexagonRadial"/>
    <dgm:cxn modelId="{8A808068-584C-4254-A760-2EC896DF832F}" type="presParOf" srcId="{DA8EAE14-7540-460E-B450-CA5240B81D56}" destId="{7CC1EDCE-2FE7-4E45-9414-DC40B3D97FA7}" srcOrd="0" destOrd="0" presId="urn:microsoft.com/office/officeart/2011/layout/HexagonRadial"/>
    <dgm:cxn modelId="{6E02AD97-490F-4FB6-BA12-BAC381408620}" type="presParOf" srcId="{2544BCCF-E002-438A-A74F-A495E284AB9E}" destId="{5B907FC8-9B3B-4696-91E4-08971BF9F525}" srcOrd="8" destOrd="0" presId="urn:microsoft.com/office/officeart/2011/layout/HexagonRadial"/>
    <dgm:cxn modelId="{A14EFAD2-66AE-43CE-9E10-708EF84CA503}" type="presParOf" srcId="{2544BCCF-E002-438A-A74F-A495E284AB9E}" destId="{08C84FB7-C75A-4903-AAF1-3B387018DDD9}" srcOrd="9" destOrd="0" presId="urn:microsoft.com/office/officeart/2011/layout/HexagonRadial"/>
    <dgm:cxn modelId="{79E51B8C-E88E-4154-AAB7-1F36C112929D}" type="presParOf" srcId="{08C84FB7-C75A-4903-AAF1-3B387018DDD9}" destId="{CA03A5CC-D4CC-4B60-A4F9-B0D5A47FC231}" srcOrd="0" destOrd="0" presId="urn:microsoft.com/office/officeart/2011/layout/HexagonRadial"/>
    <dgm:cxn modelId="{8E871A51-5FFA-41B5-92B7-299FCC501E0B}" type="presParOf" srcId="{2544BCCF-E002-438A-A74F-A495E284AB9E}" destId="{0DD1483D-ABBF-4C01-A05A-2422BE723BD5}" srcOrd="10" destOrd="0" presId="urn:microsoft.com/office/officeart/2011/layout/HexagonRadial"/>
    <dgm:cxn modelId="{4E2BAA1D-C24A-40B0-990C-2E7E0778E3BD}" type="presParOf" srcId="{2544BCCF-E002-438A-A74F-A495E284AB9E}" destId="{F276F10A-6569-4D5A-8787-D62E28445ECB}" srcOrd="11" destOrd="0" presId="urn:microsoft.com/office/officeart/2011/layout/HexagonRadial"/>
    <dgm:cxn modelId="{2A4F4C34-3FE2-43B5-9C2A-5BAFAEC652A3}" type="presParOf" srcId="{F276F10A-6569-4D5A-8787-D62E28445ECB}" destId="{5EB18341-C21D-4938-A464-D3060C0A5EB8}" srcOrd="0" destOrd="0" presId="urn:microsoft.com/office/officeart/2011/layout/HexagonRadial"/>
    <dgm:cxn modelId="{F2554276-4EF8-4618-AE07-AA28EE9A2525}"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6013C26A-53D9-4FD5-BBAE-B115FE988F89}" type="datetimeFigureOut">
              <a:rPr lang="en-US" smtClean="0"/>
              <a:t>10/26/2020</a:t>
            </a:fld>
            <a:endParaRPr lang="en-US"/>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37D6734F-2F6D-4544-B090-BEA7DEC7755C}" type="slidenum">
              <a:rPr lang="en-US" smtClean="0"/>
              <a:t>‹#›</a:t>
            </a:fld>
            <a:endParaRPr lang="en-US"/>
          </a:p>
        </p:txBody>
      </p:sp>
    </p:spTree>
    <p:extLst>
      <p:ext uri="{BB962C8B-B14F-4D97-AF65-F5344CB8AC3E}">
        <p14:creationId xmlns:p14="http://schemas.microsoft.com/office/powerpoint/2010/main" val="409558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4285F3A9-9CCE-49D1-84B9-FBE1C93054A2}" type="datetimeFigureOut">
              <a:rPr lang="en-US" smtClean="0"/>
              <a:t>10/26/2020</a:t>
            </a:fld>
            <a:endParaRPr lang="en-US"/>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3A22B85-E105-4374-B998-26621ECADA5C}" type="slidenum">
              <a:rPr lang="en-US" smtClean="0"/>
              <a:t>‹#›</a:t>
            </a:fld>
            <a:endParaRPr lang="en-US"/>
          </a:p>
        </p:txBody>
      </p:sp>
    </p:spTree>
    <p:extLst>
      <p:ext uri="{BB962C8B-B14F-4D97-AF65-F5344CB8AC3E}">
        <p14:creationId xmlns:p14="http://schemas.microsoft.com/office/powerpoint/2010/main" val="227630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600"/>
              </a:spcAft>
            </a:pPr>
            <a:r>
              <a:rPr lang="en-GB" sz="1800" b="1" dirty="0">
                <a:effectLst/>
                <a:latin typeface="Arial Narrow" panose="020B0606020202030204" pitchFamily="34" charset="0"/>
                <a:ea typeface="Calibri" panose="020F0502020204030204" pitchFamily="34" charset="0"/>
                <a:cs typeface="Arial" panose="020B0604020202020204" pitchFamily="34" charset="0"/>
              </a:rPr>
              <a:t>In light of recent movement trends</a:t>
            </a:r>
            <a:r>
              <a:rPr lang="en-GB" sz="1800" dirty="0">
                <a:effectLst/>
                <a:latin typeface="Arial Narrow" panose="020B0606020202030204" pitchFamily="34" charset="0"/>
                <a:ea typeface="Calibri" panose="020F0502020204030204" pitchFamily="34" charset="0"/>
                <a:cs typeface="Arial" panose="020B0604020202020204" pitchFamily="34" charset="0"/>
              </a:rPr>
              <a:t> related to returns, displacement and/or secondary displacement</a:t>
            </a:r>
            <a:r>
              <a:rPr lang="en-GB" sz="1800" b="1" dirty="0">
                <a:effectLst/>
                <a:latin typeface="Arial Narrow" panose="020B0606020202030204" pitchFamily="34" charset="0"/>
                <a:ea typeface="Calibri" panose="020F0502020204030204" pitchFamily="34" charset="0"/>
                <a:cs typeface="Arial" panose="020B0604020202020204" pitchFamily="34" charset="0"/>
              </a:rPr>
              <a:t>, there was identified a need for more immediate and in-depth profiling of affected areas</a:t>
            </a:r>
            <a:r>
              <a:rPr lang="en-GB" sz="1800" dirty="0">
                <a:effectLst/>
                <a:latin typeface="Arial Narrow" panose="020B0606020202030204" pitchFamily="34" charset="0"/>
                <a:ea typeface="Calibri" panose="020F0502020204030204" pitchFamily="34" charset="0"/>
                <a:cs typeface="Arial" panose="020B0604020202020204" pitchFamily="34" charset="0"/>
              </a:rPr>
              <a:t> to understand the </a:t>
            </a:r>
            <a:r>
              <a:rPr lang="en-GB" sz="1800" b="1" dirty="0">
                <a:effectLst/>
                <a:latin typeface="Arial Narrow" panose="020B0606020202030204" pitchFamily="34" charset="0"/>
                <a:ea typeface="Calibri" panose="020F0502020204030204" pitchFamily="34" charset="0"/>
                <a:cs typeface="Arial" panose="020B0604020202020204" pitchFamily="34" charset="0"/>
              </a:rPr>
              <a:t>needs</a:t>
            </a:r>
            <a:r>
              <a:rPr lang="en-GB" sz="1800" dirty="0">
                <a:effectLst/>
                <a:latin typeface="Arial Narrow" panose="020B0606020202030204" pitchFamily="34" charset="0"/>
                <a:ea typeface="Calibri" panose="020F0502020204030204" pitchFamily="34" charset="0"/>
                <a:cs typeface="Arial" panose="020B0604020202020204" pitchFamily="34" charset="0"/>
              </a:rPr>
              <a:t> and </a:t>
            </a:r>
            <a:r>
              <a:rPr lang="en-GB" sz="1800" b="1" dirty="0">
                <a:effectLst/>
                <a:latin typeface="Arial Narrow" panose="020B0606020202030204" pitchFamily="34" charset="0"/>
                <a:ea typeface="Calibri" panose="020F0502020204030204" pitchFamily="34" charset="0"/>
                <a:cs typeface="Arial" panose="020B0604020202020204" pitchFamily="34" charset="0"/>
              </a:rPr>
              <a:t>community inter-relations between </a:t>
            </a:r>
            <a:r>
              <a:rPr lang="en-GB" sz="1800" b="1" dirty="0" err="1">
                <a:effectLst/>
                <a:latin typeface="Arial Narrow" panose="020B0606020202030204" pitchFamily="34" charset="0"/>
                <a:ea typeface="Calibri" panose="020F0502020204030204" pitchFamily="34" charset="0"/>
                <a:cs typeface="Arial" panose="020B0604020202020204" pitchFamily="34" charset="0"/>
              </a:rPr>
              <a:t>remainee</a:t>
            </a:r>
            <a:r>
              <a:rPr lang="en-GB" sz="1800" b="1" dirty="0">
                <a:effectLst/>
                <a:latin typeface="Arial Narrow" panose="020B0606020202030204" pitchFamily="34" charset="0"/>
                <a:ea typeface="Calibri" panose="020F0502020204030204" pitchFamily="34" charset="0"/>
                <a:cs typeface="Arial" panose="020B0604020202020204" pitchFamily="34" charset="0"/>
              </a:rPr>
              <a:t>, host, returnee, and/or IDP populations</a:t>
            </a:r>
            <a:r>
              <a:rPr lang="en-GB" sz="1800" dirty="0">
                <a:effectLst/>
                <a:latin typeface="Arial Narrow" panose="020B0606020202030204" pitchFamily="34" charset="0"/>
                <a:ea typeface="Calibri" panose="020F0502020204030204" pitchFamily="34" charset="0"/>
                <a:cs typeface="Arial" panose="020B0604020202020204" pitchFamily="34" charset="0"/>
              </a:rPr>
              <a:t>.</a:t>
            </a:r>
          </a:p>
          <a:p>
            <a:pPr marL="0" marR="0" algn="just">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GB" sz="1800" dirty="0">
                <a:effectLst/>
                <a:latin typeface="Arial Narrow" panose="020B0606020202030204" pitchFamily="34" charset="0"/>
                <a:ea typeface="Calibri" panose="020F0502020204030204" pitchFamily="34" charset="0"/>
                <a:cs typeface="Arial" panose="020B0604020202020204" pitchFamily="34" charset="0"/>
              </a:rPr>
              <a:t>To address this gap, REACH will be working with RWG to conduct rapid assessments in locations where there </a:t>
            </a:r>
            <a:r>
              <a:rPr lang="en-GB" sz="1800" b="1" dirty="0">
                <a:effectLst/>
                <a:latin typeface="Arial Narrow" panose="020B0606020202030204" pitchFamily="34" charset="0"/>
                <a:ea typeface="Calibri" panose="020F0502020204030204" pitchFamily="34" charset="0"/>
                <a:cs typeface="Arial" panose="020B0604020202020204" pitchFamily="34" charset="0"/>
              </a:rPr>
              <a:t>are mixed groups, identified anticipated movements</a:t>
            </a:r>
            <a:r>
              <a:rPr lang="en-GB" sz="1800" dirty="0">
                <a:effectLst/>
                <a:latin typeface="Arial Narrow" panose="020B0606020202030204" pitchFamily="34" charset="0"/>
                <a:ea typeface="Calibri" panose="020F0502020204030204" pitchFamily="34" charset="0"/>
                <a:cs typeface="Arial" panose="020B0604020202020204" pitchFamily="34" charset="0"/>
              </a:rPr>
              <a:t> and </a:t>
            </a:r>
            <a:r>
              <a:rPr lang="en-GB" sz="1800" b="1" dirty="0">
                <a:effectLst/>
                <a:latin typeface="Arial Narrow" panose="020B0606020202030204" pitchFamily="34" charset="0"/>
                <a:ea typeface="Calibri" panose="020F0502020204030204" pitchFamily="34" charset="0"/>
                <a:cs typeface="Arial" panose="020B0604020202020204" pitchFamily="34" charset="0"/>
              </a:rPr>
              <a:t>where understanding dynamics</a:t>
            </a:r>
            <a:r>
              <a:rPr lang="en-GB" sz="1800" dirty="0">
                <a:effectLst/>
                <a:latin typeface="Arial Narrow" panose="020B0606020202030204" pitchFamily="34" charset="0"/>
                <a:ea typeface="Calibri" panose="020F0502020204030204" pitchFamily="34" charset="0"/>
                <a:cs typeface="Arial" panose="020B0604020202020204" pitchFamily="34" charset="0"/>
              </a:rPr>
              <a:t> can provide insights into factors affecting durable solutions.</a:t>
            </a:r>
          </a:p>
          <a:p>
            <a:pPr marL="0" marR="0" algn="just">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GB" sz="1800" b="1" dirty="0" err="1">
                <a:effectLst/>
                <a:latin typeface="Arial Narrow" panose="020B0606020202030204" pitchFamily="34" charset="0"/>
                <a:ea typeface="Calibri" panose="020F0502020204030204" pitchFamily="34" charset="0"/>
                <a:cs typeface="Arial" panose="020B0604020202020204" pitchFamily="34" charset="0"/>
              </a:rPr>
              <a:t>ReDS</a:t>
            </a:r>
            <a:r>
              <a:rPr lang="en-GB" sz="1800" b="1" dirty="0">
                <a:effectLst/>
                <a:latin typeface="Arial Narrow" panose="020B0606020202030204" pitchFamily="34" charset="0"/>
                <a:ea typeface="Calibri" panose="020F0502020204030204" pitchFamily="34" charset="0"/>
                <a:cs typeface="Arial" panose="020B0604020202020204" pitchFamily="34" charset="0"/>
              </a:rPr>
              <a:t> Specific Objectives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latin typeface="Arial Narrow" panose="020B0606020202030204" pitchFamily="34" charset="0"/>
                <a:ea typeface="Calibri" panose="020F0502020204030204" pitchFamily="34" charset="0"/>
                <a:cs typeface="Arial" panose="020B0604020202020204" pitchFamily="34" charset="0"/>
              </a:rPr>
              <a:t>Provide an understanding about the </a:t>
            </a:r>
            <a:r>
              <a:rPr lang="en-GB" sz="1800" b="1" dirty="0">
                <a:effectLst/>
                <a:latin typeface="Arial Narrow" panose="020B0606020202030204" pitchFamily="34" charset="0"/>
                <a:ea typeface="Calibri" panose="020F0502020204030204" pitchFamily="34" charset="0"/>
                <a:cs typeface="Arial" panose="020B0604020202020204" pitchFamily="34" charset="0"/>
              </a:rPr>
              <a:t>effects of recent movement trends</a:t>
            </a:r>
            <a:r>
              <a:rPr lang="en-GB" sz="1800" dirty="0">
                <a:effectLst/>
                <a:latin typeface="Arial Narrow" panose="020B0606020202030204" pitchFamily="34" charset="0"/>
                <a:ea typeface="Calibri" panose="020F0502020204030204" pitchFamily="34" charset="0"/>
                <a:cs typeface="Arial" panose="020B0604020202020204" pitchFamily="34" charset="0"/>
              </a:rPr>
              <a:t> across different demographic groups in targeted areas;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latin typeface="Arial Narrow" panose="020B0606020202030204" pitchFamily="34" charset="0"/>
                <a:ea typeface="Calibri" panose="020F0502020204030204" pitchFamily="34" charset="0"/>
                <a:cs typeface="Arial" panose="020B0604020202020204" pitchFamily="34" charset="0"/>
              </a:rPr>
              <a:t>Assess </a:t>
            </a:r>
            <a:r>
              <a:rPr lang="en-GB" sz="1800" b="1" dirty="0">
                <a:effectLst/>
                <a:latin typeface="Arial Narrow" panose="020B0606020202030204" pitchFamily="34" charset="0"/>
                <a:ea typeface="Calibri" panose="020F0502020204030204" pitchFamily="34" charset="0"/>
                <a:cs typeface="Arial" panose="020B0604020202020204" pitchFamily="34" charset="0"/>
              </a:rPr>
              <a:t>perceived intentions to move </a:t>
            </a:r>
            <a:r>
              <a:rPr lang="en-GB" sz="1800" dirty="0">
                <a:effectLst/>
                <a:latin typeface="Arial Narrow" panose="020B0606020202030204" pitchFamily="34" charset="0"/>
                <a:ea typeface="Calibri" panose="020F0502020204030204" pitchFamily="34" charset="0"/>
                <a:cs typeface="Arial" panose="020B0604020202020204" pitchFamily="34" charset="0"/>
              </a:rPr>
              <a:t>among all relevant communities within the areas to </a:t>
            </a:r>
            <a:r>
              <a:rPr lang="en-GB" sz="1800" b="1" dirty="0">
                <a:effectLst/>
                <a:latin typeface="Arial Narrow" panose="020B0606020202030204" pitchFamily="34" charset="0"/>
                <a:ea typeface="Calibri" panose="020F0502020204030204" pitchFamily="34" charset="0"/>
                <a:cs typeface="Arial" panose="020B0604020202020204" pitchFamily="34" charset="0"/>
              </a:rPr>
              <a:t>identify potential risk </a:t>
            </a:r>
            <a:r>
              <a:rPr lang="en-GB" sz="1800" dirty="0">
                <a:effectLst/>
                <a:latin typeface="Arial Narrow" panose="020B0606020202030204" pitchFamily="34" charset="0"/>
                <a:ea typeface="Calibri" panose="020F0502020204030204" pitchFamily="34" charset="0"/>
                <a:cs typeface="Arial" panose="020B0604020202020204" pitchFamily="34" charset="0"/>
              </a:rPr>
              <a:t>of further instability;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latin typeface="Arial Narrow" panose="020B0606020202030204" pitchFamily="34" charset="0"/>
                <a:ea typeface="Calibri" panose="020F0502020204030204" pitchFamily="34" charset="0"/>
                <a:cs typeface="Arial" panose="020B0604020202020204" pitchFamily="34" charset="0"/>
              </a:rPr>
              <a:t>Assess </a:t>
            </a:r>
            <a:r>
              <a:rPr lang="en-GB" sz="1800" b="1" dirty="0">
                <a:effectLst/>
                <a:latin typeface="Arial Narrow" panose="020B0606020202030204" pitchFamily="34" charset="0"/>
                <a:ea typeface="Calibri" panose="020F0502020204030204" pitchFamily="34" charset="0"/>
                <a:cs typeface="Arial" panose="020B0604020202020204" pitchFamily="34" charset="0"/>
              </a:rPr>
              <a:t>how conditions in areas affected </a:t>
            </a:r>
            <a:r>
              <a:rPr lang="en-GB" sz="1800" dirty="0">
                <a:effectLst/>
                <a:latin typeface="Arial Narrow" panose="020B0606020202030204" pitchFamily="34" charset="0"/>
                <a:ea typeface="Calibri" panose="020F0502020204030204" pitchFamily="34" charset="0"/>
                <a:cs typeface="Arial" panose="020B0604020202020204" pitchFamily="34" charset="0"/>
              </a:rPr>
              <a:t>by recent movements</a:t>
            </a:r>
            <a:r>
              <a:rPr lang="en-GB" sz="1800" b="1" dirty="0">
                <a:effectLst/>
                <a:latin typeface="Arial Narrow" panose="020B0606020202030204" pitchFamily="34" charset="0"/>
                <a:ea typeface="Calibri" panose="020F0502020204030204" pitchFamily="34" charset="0"/>
                <a:cs typeface="Arial" panose="020B0604020202020204" pitchFamily="34" charset="0"/>
              </a:rPr>
              <a:t> may impact the sustainability of durable solutions</a:t>
            </a:r>
            <a:r>
              <a:rPr lang="en-GB" sz="1800" dirty="0">
                <a:effectLst/>
                <a:latin typeface="Arial Narrow" panose="020B0606020202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latin typeface="Arial Narrow" panose="020B0606020202030204" pitchFamily="34" charset="0"/>
                <a:ea typeface="Calibri" panose="020F0502020204030204" pitchFamily="34" charset="0"/>
                <a:cs typeface="Arial" panose="020B0604020202020204" pitchFamily="34" charset="0"/>
              </a:rPr>
              <a:t>Identify any consequent </a:t>
            </a:r>
            <a:r>
              <a:rPr lang="en-GB" sz="1800" b="1" dirty="0">
                <a:effectLst/>
                <a:latin typeface="Arial Narrow" panose="020B0606020202030204" pitchFamily="34" charset="0"/>
                <a:ea typeface="Calibri" panose="020F0502020204030204" pitchFamily="34" charset="0"/>
                <a:cs typeface="Arial" panose="020B0604020202020204" pitchFamily="34" charset="0"/>
              </a:rPr>
              <a:t>shift in local social dynamics and power structures</a:t>
            </a:r>
            <a:r>
              <a:rPr lang="en-GB" sz="1800" dirty="0">
                <a:effectLst/>
                <a:latin typeface="Arial Narrow" panose="020B0606020202030204" pitchFamily="34" charset="0"/>
                <a:ea typeface="Calibri" panose="020F0502020204030204" pitchFamily="34" charset="0"/>
                <a:cs typeface="Arial" panose="020B0604020202020204" pitchFamily="34" charset="0"/>
              </a:rPr>
              <a:t> following the recent movements;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800" dirty="0">
                <a:effectLst/>
                <a:latin typeface="Arial Narrow" panose="020B0606020202030204" pitchFamily="34" charset="0"/>
                <a:ea typeface="Calibri" panose="020F0502020204030204" pitchFamily="34" charset="0"/>
                <a:cs typeface="Arial" panose="020B0604020202020204" pitchFamily="34" charset="0"/>
              </a:rPr>
              <a:t>Explore conditions in the area in terms of </a:t>
            </a:r>
            <a:r>
              <a:rPr lang="en-GB" sz="1800" b="1" dirty="0">
                <a:effectLst/>
                <a:latin typeface="Arial Narrow" panose="020B0606020202030204" pitchFamily="34" charset="0"/>
                <a:ea typeface="Calibri" panose="020F0502020204030204" pitchFamily="34" charset="0"/>
                <a:cs typeface="Arial" panose="020B0604020202020204" pitchFamily="34" charset="0"/>
              </a:rPr>
              <a:t>community needs and inter-relations; and the viability of safe and dignified (re)integration.</a:t>
            </a:r>
          </a:p>
          <a:p>
            <a:pPr marL="0" marR="0" lvl="0" indent="0" algn="just">
              <a:lnSpc>
                <a:spcPct val="115000"/>
              </a:lnSpc>
              <a:spcBef>
                <a:spcPts val="0"/>
              </a:spcBef>
              <a:spcAft>
                <a:spcPts val="12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GB" sz="1800" dirty="0">
                <a:effectLst/>
                <a:latin typeface="Arial Narrow" panose="020B0606020202030204" pitchFamily="34" charset="0"/>
                <a:ea typeface="Calibri" panose="020F0502020204030204" pitchFamily="34" charset="0"/>
                <a:cs typeface="Arial" panose="020B0604020202020204" pitchFamily="34" charset="0"/>
              </a:rPr>
              <a:t>In addition to the rapid assessments done in July 2020 covering Al </a:t>
            </a:r>
            <a:r>
              <a:rPr lang="en-GB" sz="1800" dirty="0" err="1">
                <a:effectLst/>
                <a:latin typeface="Arial Narrow" panose="020B0606020202030204" pitchFamily="34" charset="0"/>
                <a:ea typeface="Calibri" panose="020F0502020204030204" pitchFamily="34" charset="0"/>
                <a:cs typeface="Arial" panose="020B0604020202020204" pitchFamily="34" charset="0"/>
              </a:rPr>
              <a:t>Rummaneh</a:t>
            </a:r>
            <a:r>
              <a:rPr lang="en-GB" sz="1800" dirty="0">
                <a:effectLst/>
                <a:latin typeface="Arial Narrow" panose="020B0606020202030204" pitchFamily="34" charset="0"/>
                <a:ea typeface="Calibri" panose="020F0502020204030204" pitchFamily="34" charset="0"/>
                <a:cs typeface="Arial" panose="020B0604020202020204" pitchFamily="34" charset="0"/>
              </a:rPr>
              <a:t> in Al Anbar governorate and Markaz Al </a:t>
            </a:r>
            <a:r>
              <a:rPr lang="en-GB" sz="1800" dirty="0" err="1">
                <a:effectLst/>
                <a:latin typeface="Arial Narrow" panose="020B0606020202030204" pitchFamily="34" charset="0"/>
                <a:ea typeface="Calibri" panose="020F0502020204030204" pitchFamily="34" charset="0"/>
                <a:cs typeface="Arial" panose="020B0604020202020204" pitchFamily="34" charset="0"/>
              </a:rPr>
              <a:t>Baaj</a:t>
            </a:r>
            <a:r>
              <a:rPr lang="en-GB" sz="1800" dirty="0">
                <a:effectLst/>
                <a:latin typeface="Arial Narrow" panose="020B0606020202030204" pitchFamily="34" charset="0"/>
                <a:ea typeface="Calibri" panose="020F0502020204030204" pitchFamily="34" charset="0"/>
                <a:cs typeface="Arial" panose="020B0604020202020204" pitchFamily="34" charset="0"/>
              </a:rPr>
              <a:t> in Ninewa governorate; </a:t>
            </a:r>
            <a:r>
              <a:rPr lang="en-GB" sz="1800" b="1" dirty="0">
                <a:effectLst/>
                <a:latin typeface="Arial Narrow" panose="020B0606020202030204" pitchFamily="34" charset="0"/>
                <a:ea typeface="Calibri" panose="020F0502020204030204" pitchFamily="34" charset="0"/>
                <a:cs typeface="Arial" panose="020B0604020202020204" pitchFamily="34" charset="0"/>
              </a:rPr>
              <a:t>REACH, in coordination with the RWG, conducted</a:t>
            </a:r>
            <a:r>
              <a:rPr lang="en-GB" sz="1800" dirty="0">
                <a:effectLst/>
                <a:latin typeface="Arial Narrow" panose="020B0606020202030204" pitchFamily="34" charset="0"/>
                <a:ea typeface="Calibri" panose="020F0502020204030204" pitchFamily="34" charset="0"/>
                <a:cs typeface="Arial" panose="020B0604020202020204" pitchFamily="34" charset="0"/>
              </a:rPr>
              <a:t> </a:t>
            </a:r>
            <a:r>
              <a:rPr lang="en-GB" sz="1800" b="1" dirty="0">
                <a:effectLst/>
                <a:latin typeface="Arial Narrow" panose="020B0606020202030204" pitchFamily="34" charset="0"/>
                <a:ea typeface="Calibri" panose="020F0502020204030204" pitchFamily="34" charset="0"/>
                <a:cs typeface="Arial" panose="020B0604020202020204" pitchFamily="34" charset="0"/>
              </a:rPr>
              <a:t>a rapid assessment</a:t>
            </a:r>
            <a:r>
              <a:rPr lang="en-GB" sz="1800" dirty="0">
                <a:effectLst/>
                <a:latin typeface="Arial Narrow" panose="020B0606020202030204" pitchFamily="34" charset="0"/>
                <a:ea typeface="Calibri" panose="020F0502020204030204" pitchFamily="34" charset="0"/>
                <a:cs typeface="Arial" panose="020B0604020202020204" pitchFamily="34" charset="0"/>
              </a:rPr>
              <a:t> in </a:t>
            </a:r>
            <a:r>
              <a:rPr lang="en-GB" sz="1800" b="1" dirty="0">
                <a:effectLst/>
                <a:latin typeface="Arial Narrow" panose="020B0606020202030204" pitchFamily="34" charset="0"/>
                <a:ea typeface="Calibri" panose="020F0502020204030204" pitchFamily="34" charset="0"/>
                <a:cs typeface="Arial" panose="020B0604020202020204" pitchFamily="34" charset="0"/>
              </a:rPr>
              <a:t>Al-</a:t>
            </a:r>
            <a:r>
              <a:rPr lang="en-GB" sz="1800" b="1" dirty="0" err="1">
                <a:effectLst/>
                <a:latin typeface="Arial Narrow" panose="020B0606020202030204" pitchFamily="34" charset="0"/>
                <a:ea typeface="Calibri" panose="020F0502020204030204" pitchFamily="34" charset="0"/>
                <a:cs typeface="Arial" panose="020B0604020202020204" pitchFamily="34" charset="0"/>
              </a:rPr>
              <a:t>Qairawan</a:t>
            </a:r>
            <a:r>
              <a:rPr lang="en-GB" sz="1800" b="1" dirty="0">
                <a:effectLst/>
                <a:latin typeface="Arial Narrow" panose="020B0606020202030204" pitchFamily="34" charset="0"/>
                <a:ea typeface="Calibri" panose="020F0502020204030204" pitchFamily="34" charset="0"/>
                <a:cs typeface="Arial" panose="020B0604020202020204" pitchFamily="34" charset="0"/>
              </a:rPr>
              <a:t> between 19 and 23 of August 2020.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1</a:t>
            </a:fld>
            <a:endParaRPr lang="en-US"/>
          </a:p>
        </p:txBody>
      </p:sp>
    </p:spTree>
    <p:extLst>
      <p:ext uri="{BB962C8B-B14F-4D97-AF65-F5344CB8AC3E}">
        <p14:creationId xmlns:p14="http://schemas.microsoft.com/office/powerpoint/2010/main" val="328412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15</a:t>
            </a:fld>
            <a:endParaRPr lang="en-US"/>
          </a:p>
        </p:txBody>
      </p:sp>
    </p:spTree>
    <p:extLst>
      <p:ext uri="{BB962C8B-B14F-4D97-AF65-F5344CB8AC3E}">
        <p14:creationId xmlns:p14="http://schemas.microsoft.com/office/powerpoint/2010/main" val="152990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reflected in the map, movement reported to Al-</a:t>
            </a:r>
            <a:r>
              <a:rPr lang="en-US" dirty="0" err="1"/>
              <a:t>Qairawan</a:t>
            </a:r>
            <a:r>
              <a:rPr lang="en-US" dirty="0"/>
              <a:t> were mainly from camps. Returns were reported from the camps </a:t>
            </a:r>
            <a:r>
              <a:rPr lang="en-US" dirty="0" err="1"/>
              <a:t>Hamam</a:t>
            </a:r>
            <a:r>
              <a:rPr lang="en-US" dirty="0"/>
              <a:t> Al </a:t>
            </a:r>
            <a:r>
              <a:rPr lang="en-US" dirty="0" err="1"/>
              <a:t>Alil</a:t>
            </a:r>
            <a:r>
              <a:rPr lang="en-US" dirty="0"/>
              <a:t> (1 and 2) and Qayyarah </a:t>
            </a:r>
            <a:r>
              <a:rPr lang="en-US" dirty="0" err="1"/>
              <a:t>Jad’ah</a:t>
            </a:r>
            <a:r>
              <a:rPr lang="en-US" dirty="0"/>
              <a:t> (1, 2, 3, 4, 5 and 6) and IDPs displacement were reported from As </a:t>
            </a:r>
            <a:r>
              <a:rPr lang="en-US" dirty="0" err="1"/>
              <a:t>Salamiyah</a:t>
            </a:r>
            <a:r>
              <a:rPr lang="en-US" dirty="0"/>
              <a:t> camp and from non-camps areas in Mosul. </a:t>
            </a:r>
          </a:p>
        </p:txBody>
      </p:sp>
      <p:sp>
        <p:nvSpPr>
          <p:cNvPr id="4" name="Slide Number Placeholder 3"/>
          <p:cNvSpPr>
            <a:spLocks noGrp="1"/>
          </p:cNvSpPr>
          <p:nvPr>
            <p:ph type="sldNum" sz="quarter" idx="5"/>
          </p:nvPr>
        </p:nvSpPr>
        <p:spPr/>
        <p:txBody>
          <a:bodyPr/>
          <a:lstStyle/>
          <a:p>
            <a:fld id="{33A22B85-E105-4374-B998-26621ECADA5C}" type="slidenum">
              <a:rPr lang="en-US" smtClean="0"/>
              <a:t>16</a:t>
            </a:fld>
            <a:endParaRPr lang="en-US"/>
          </a:p>
        </p:txBody>
      </p:sp>
    </p:spTree>
    <p:extLst>
      <p:ext uri="{BB962C8B-B14F-4D97-AF65-F5344CB8AC3E}">
        <p14:creationId xmlns:p14="http://schemas.microsoft.com/office/powerpoint/2010/main" val="141002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EE5859"/>
                </a:solidFill>
                <a:latin typeface="Trade Gothic LT Std Bold"/>
              </a:rPr>
              <a:t>Impact of recent returns in the community of Al-</a:t>
            </a:r>
            <a:r>
              <a:rPr lang="en-US" b="1" dirty="0" err="1">
                <a:solidFill>
                  <a:srgbClr val="EE5859"/>
                </a:solidFill>
                <a:latin typeface="Trade Gothic LT Std Bold"/>
              </a:rPr>
              <a:t>Qairawan</a:t>
            </a:r>
            <a:endParaRPr lang="en-US" b="1" dirty="0">
              <a:solidFill>
                <a:srgbClr val="EE5859"/>
              </a:solidFill>
              <a:latin typeface="Trade Gothic LT Std Bold"/>
            </a:endParaRPr>
          </a:p>
          <a:p>
            <a:pPr marL="285750" indent="-285750" algn="just">
              <a:buFontTx/>
              <a:buChar char="-"/>
            </a:pPr>
            <a:r>
              <a:rPr lang="en-US" sz="1200" b="1" dirty="0">
                <a:solidFill>
                  <a:srgbClr val="58585B"/>
                </a:solidFill>
                <a:latin typeface="Arial Narrow" panose="020B0606020202030204" pitchFamily="34" charset="0"/>
              </a:rPr>
              <a:t>Family reunification, </a:t>
            </a:r>
            <a:r>
              <a:rPr lang="en-US" sz="1200" dirty="0">
                <a:solidFill>
                  <a:srgbClr val="58585B"/>
                </a:solidFill>
                <a:latin typeface="Arial Narrow" panose="020B0606020202030204" pitchFamily="34" charset="0"/>
              </a:rPr>
              <a:t>and</a:t>
            </a:r>
          </a:p>
          <a:p>
            <a:pPr marL="285750" indent="-285750" algn="just">
              <a:buFontTx/>
              <a:buChar char="-"/>
            </a:pPr>
            <a:r>
              <a:rPr lang="en-US" sz="1200" b="1" dirty="0">
                <a:solidFill>
                  <a:srgbClr val="58585B"/>
                </a:solidFill>
                <a:latin typeface="Arial Narrow" panose="020B0606020202030204" pitchFamily="34" charset="0"/>
              </a:rPr>
              <a:t>Increased job opportunities and services </a:t>
            </a:r>
            <a:r>
              <a:rPr lang="en-US" sz="1200" dirty="0">
                <a:solidFill>
                  <a:srgbClr val="58585B"/>
                </a:solidFill>
                <a:latin typeface="Arial Narrow" panose="020B0606020202030204" pitchFamily="34" charset="0"/>
              </a:rPr>
              <a:t>for the community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arrival of additional IDP families negatively affected </a:t>
            </a:r>
            <a:r>
              <a:rPr lang="en-US" sz="1200" b="1" i="0" u="none" strike="noStrike" kern="1200" baseline="0" dirty="0">
                <a:solidFill>
                  <a:schemeClr val="tx1"/>
                </a:solidFill>
                <a:latin typeface="+mn-lt"/>
                <a:ea typeface="+mn-ea"/>
                <a:cs typeface="+mn-cs"/>
              </a:rPr>
              <a:t>access to jobs and assistance for host community members</a:t>
            </a:r>
            <a:r>
              <a:rPr lang="en-US" sz="1200" b="0" i="0" u="none" strike="noStrike" kern="1200" baseline="0" dirty="0">
                <a:solidFill>
                  <a:schemeClr val="tx1"/>
                </a:solidFill>
                <a:latin typeface="+mn-lt"/>
                <a:ea typeface="+mn-ea"/>
                <a:cs typeface="+mn-cs"/>
              </a:rPr>
              <a:t>, as reported by 5 KIs (out of 6). However, one IDP KI reported that </a:t>
            </a:r>
            <a:r>
              <a:rPr lang="en-US" sz="1200" b="1" i="0" u="none" strike="noStrike" kern="1200" baseline="0" dirty="0">
                <a:solidFill>
                  <a:schemeClr val="tx1"/>
                </a:solidFill>
                <a:latin typeface="+mn-lt"/>
                <a:ea typeface="+mn-ea"/>
                <a:cs typeface="+mn-cs"/>
              </a:rPr>
              <a:t>access to assistance had increased for IDPs</a:t>
            </a:r>
            <a:r>
              <a:rPr lang="en-US" sz="1200" b="0" i="0" u="none" strike="noStrike" kern="1200" baseline="0" dirty="0">
                <a:solidFill>
                  <a:schemeClr val="tx1"/>
                </a:solidFill>
                <a:latin typeface="+mn-lt"/>
                <a:ea typeface="+mn-ea"/>
                <a:cs typeface="+mn-cs"/>
              </a:rPr>
              <a:t> displaced in Al-</a:t>
            </a:r>
            <a:r>
              <a:rPr lang="en-US" sz="1200" b="0" i="0" u="none" strike="noStrike" kern="1200" baseline="0" dirty="0" err="1">
                <a:solidFill>
                  <a:schemeClr val="tx1"/>
                </a:solidFill>
                <a:latin typeface="+mn-lt"/>
                <a:ea typeface="+mn-ea"/>
                <a:cs typeface="+mn-cs"/>
              </a:rPr>
              <a:t>Qairawan</a:t>
            </a:r>
            <a:r>
              <a:rPr lang="en-US"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58585B"/>
                </a:solidFill>
                <a:latin typeface="Arial Narrow" panose="020B0606020202030204" pitchFamily="34" charset="0"/>
              </a:rPr>
              <a:t>Transition area refers to an area where IDPs will wait temporarily (not considering durable solutions there) until the conditions for return are ensured or until they can move to a third country, or until they can secondarily displace.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H" dirty="0"/>
          </a:p>
        </p:txBody>
      </p:sp>
      <p:sp>
        <p:nvSpPr>
          <p:cNvPr id="4" name="Slide Number Placeholder 3"/>
          <p:cNvSpPr>
            <a:spLocks noGrp="1"/>
          </p:cNvSpPr>
          <p:nvPr>
            <p:ph type="sldNum" sz="quarter" idx="5"/>
          </p:nvPr>
        </p:nvSpPr>
        <p:spPr/>
        <p:txBody>
          <a:bodyPr/>
          <a:lstStyle/>
          <a:p>
            <a:fld id="{33A22B85-E105-4374-B998-26621ECADA5C}" type="slidenum">
              <a:rPr lang="en-US" smtClean="0"/>
              <a:t>17</a:t>
            </a:fld>
            <a:endParaRPr lang="en-US"/>
          </a:p>
        </p:txBody>
      </p:sp>
    </p:spTree>
    <p:extLst>
      <p:ext uri="{BB962C8B-B14F-4D97-AF65-F5344CB8AC3E}">
        <p14:creationId xmlns:p14="http://schemas.microsoft.com/office/powerpoint/2010/main" val="65662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reflected in the map, reported movements from Al-</a:t>
            </a:r>
            <a:r>
              <a:rPr lang="en-US" dirty="0" err="1"/>
              <a:t>Qairawan</a:t>
            </a:r>
            <a:r>
              <a:rPr lang="en-US" dirty="0"/>
              <a:t> were all to non-camps areas. Host community families departed to Mosul, while IDP families returned to their area of origin in Al-</a:t>
            </a:r>
            <a:r>
              <a:rPr lang="en-US" dirty="0" err="1"/>
              <a:t>Baaj</a:t>
            </a:r>
            <a:r>
              <a:rPr lang="en-US" dirty="0"/>
              <a:t> and Sinjar districts and other displaced to Mosul.</a:t>
            </a:r>
          </a:p>
        </p:txBody>
      </p:sp>
      <p:sp>
        <p:nvSpPr>
          <p:cNvPr id="4" name="Slide Number Placeholder 3"/>
          <p:cNvSpPr>
            <a:spLocks noGrp="1"/>
          </p:cNvSpPr>
          <p:nvPr>
            <p:ph type="sldNum" sz="quarter" idx="5"/>
          </p:nvPr>
        </p:nvSpPr>
        <p:spPr/>
        <p:txBody>
          <a:bodyPr/>
          <a:lstStyle/>
          <a:p>
            <a:fld id="{33A22B85-E105-4374-B998-26621ECADA5C}" type="slidenum">
              <a:rPr lang="en-US" smtClean="0"/>
              <a:t>18</a:t>
            </a:fld>
            <a:endParaRPr lang="en-US"/>
          </a:p>
        </p:txBody>
      </p:sp>
    </p:spTree>
    <p:extLst>
      <p:ext uri="{BB962C8B-B14F-4D97-AF65-F5344CB8AC3E}">
        <p14:creationId xmlns:p14="http://schemas.microsoft.com/office/powerpoint/2010/main" val="3629055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impact of the IDP departures was reported differently depending on the community group.  Returnees reported a </a:t>
            </a:r>
            <a:r>
              <a:rPr lang="en-US" sz="1200" b="1" i="0" u="none" strike="noStrike" kern="1200" baseline="0" dirty="0">
                <a:solidFill>
                  <a:schemeClr val="tx1"/>
                </a:solidFill>
                <a:latin typeface="+mn-lt"/>
                <a:ea typeface="+mn-ea"/>
                <a:cs typeface="+mn-cs"/>
              </a:rPr>
              <a:t>decrease in the number of </a:t>
            </a:r>
            <a:r>
              <a:rPr lang="en-US" sz="1200" b="1" i="0" u="none" strike="noStrike" kern="1200" baseline="0" dirty="0" err="1">
                <a:solidFill>
                  <a:schemeClr val="tx1"/>
                </a:solidFill>
                <a:latin typeface="+mn-lt"/>
                <a:ea typeface="+mn-ea"/>
                <a:cs typeface="+mn-cs"/>
              </a:rPr>
              <a:t>labourers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less jobs and assistance</a:t>
            </a:r>
            <a:r>
              <a:rPr lang="en-US" sz="1200" b="0" i="0" u="none" strike="noStrike" kern="1200" baseline="0" dirty="0">
                <a:solidFill>
                  <a:schemeClr val="tx1"/>
                </a:solidFill>
                <a:latin typeface="+mn-lt"/>
                <a:ea typeface="+mn-ea"/>
                <a:cs typeface="+mn-cs"/>
              </a:rPr>
              <a:t>. IDPs in Al-</a:t>
            </a:r>
            <a:r>
              <a:rPr lang="en-US" sz="1200" b="0" i="0" u="none" strike="noStrike" kern="1200" baseline="0" dirty="0" err="1">
                <a:solidFill>
                  <a:schemeClr val="tx1"/>
                </a:solidFill>
                <a:latin typeface="+mn-lt"/>
                <a:ea typeface="+mn-ea"/>
                <a:cs typeface="+mn-cs"/>
              </a:rPr>
              <a:t>Qairawan</a:t>
            </a:r>
            <a:r>
              <a:rPr lang="en-US" sz="1200" b="0" i="0" u="none" strike="noStrike" kern="1200" baseline="0" dirty="0">
                <a:solidFill>
                  <a:schemeClr val="tx1"/>
                </a:solidFill>
                <a:latin typeface="+mn-lt"/>
                <a:ea typeface="+mn-ea"/>
                <a:cs typeface="+mn-cs"/>
              </a:rPr>
              <a:t> reported an </a:t>
            </a:r>
            <a:r>
              <a:rPr lang="en-US" sz="1200" b="1" i="0" u="none" strike="noStrike" kern="1200" baseline="0" dirty="0">
                <a:solidFill>
                  <a:schemeClr val="tx1"/>
                </a:solidFill>
                <a:latin typeface="+mn-lt"/>
                <a:ea typeface="+mn-ea"/>
                <a:cs typeface="+mn-cs"/>
              </a:rPr>
              <a:t>increase in job opportunities and access to assistance </a:t>
            </a:r>
            <a:r>
              <a:rPr lang="en-US" sz="1200" b="0" i="0" u="none" strike="noStrike" kern="1200" baseline="0" dirty="0">
                <a:solidFill>
                  <a:schemeClr val="tx1"/>
                </a:solidFill>
                <a:latin typeface="+mn-lt"/>
                <a:ea typeface="+mn-ea"/>
                <a:cs typeface="+mn-cs"/>
              </a:rPr>
              <a:t>for them.</a:t>
            </a:r>
          </a:p>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19</a:t>
            </a:fld>
            <a:endParaRPr lang="en-US"/>
          </a:p>
        </p:txBody>
      </p:sp>
    </p:spTree>
    <p:extLst>
      <p:ext uri="{BB962C8B-B14F-4D97-AF65-F5344CB8AC3E}">
        <p14:creationId xmlns:p14="http://schemas.microsoft.com/office/powerpoint/2010/main" val="1185029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reflects the expected movements in the six months following data collection. As reported by KIs, it is expected returns to Al </a:t>
            </a:r>
            <a:r>
              <a:rPr lang="en-US" dirty="0" err="1"/>
              <a:t>Qairawan</a:t>
            </a:r>
            <a:r>
              <a:rPr lang="en-US" dirty="0"/>
              <a:t> from As </a:t>
            </a:r>
            <a:r>
              <a:rPr lang="en-US" dirty="0" err="1"/>
              <a:t>Samamiyah</a:t>
            </a:r>
            <a:r>
              <a:rPr lang="en-US" dirty="0"/>
              <a:t> 1-2 and Qayyarah </a:t>
            </a:r>
            <a:r>
              <a:rPr lang="en-US" dirty="0" err="1"/>
              <a:t>Jad’ah</a:t>
            </a:r>
            <a:r>
              <a:rPr lang="en-US" dirty="0"/>
              <a:t> (1, 2 and 3) camps, and movements from Al-</a:t>
            </a:r>
            <a:r>
              <a:rPr lang="en-US" dirty="0" err="1"/>
              <a:t>Qairawan</a:t>
            </a:r>
            <a:r>
              <a:rPr lang="en-US" dirty="0"/>
              <a:t> by IDP families expected to return to their areas of origin in Sinjar district; in addition to host community expected departures to non-camp areas in Mosul.</a:t>
            </a:r>
          </a:p>
        </p:txBody>
      </p:sp>
      <p:sp>
        <p:nvSpPr>
          <p:cNvPr id="4" name="Slide Number Placeholder 3"/>
          <p:cNvSpPr>
            <a:spLocks noGrp="1"/>
          </p:cNvSpPr>
          <p:nvPr>
            <p:ph type="sldNum" sz="quarter" idx="5"/>
          </p:nvPr>
        </p:nvSpPr>
        <p:spPr/>
        <p:txBody>
          <a:bodyPr/>
          <a:lstStyle/>
          <a:p>
            <a:fld id="{33A22B85-E105-4374-B998-26621ECADA5C}" type="slidenum">
              <a:rPr lang="en-US" smtClean="0"/>
              <a:t>20</a:t>
            </a:fld>
            <a:endParaRPr lang="en-US"/>
          </a:p>
        </p:txBody>
      </p:sp>
    </p:spTree>
    <p:extLst>
      <p:ext uri="{BB962C8B-B14F-4D97-AF65-F5344CB8AC3E}">
        <p14:creationId xmlns:p14="http://schemas.microsoft.com/office/powerpoint/2010/main" val="4268158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Other reported drivers were:</a:t>
            </a:r>
          </a:p>
          <a:p>
            <a:pPr rtl="0"/>
            <a:r>
              <a:rPr lang="en-US" sz="1200" b="0" i="0" u="none" strike="noStrike" kern="1200" baseline="0" dirty="0">
                <a:solidFill>
                  <a:schemeClr val="tx1"/>
                </a:solidFill>
                <a:latin typeface="+mn-lt"/>
                <a:ea typeface="+mn-ea"/>
                <a:cs typeface="+mn-cs"/>
              </a:rPr>
              <a:t>Perceived increase in access to services and jobs            6 KIs</a:t>
            </a:r>
          </a:p>
          <a:p>
            <a:pPr rtl="0"/>
            <a:r>
              <a:rPr lang="en-US" sz="1200" b="0" i="0" u="none" strike="noStrike" kern="1200" baseline="0" dirty="0">
                <a:solidFill>
                  <a:schemeClr val="tx1"/>
                </a:solidFill>
                <a:latin typeface="+mn-lt"/>
                <a:ea typeface="+mn-ea"/>
                <a:cs typeface="+mn-cs"/>
              </a:rPr>
              <a:t>Return of other family members/family reunification      4 KIs</a:t>
            </a:r>
          </a:p>
          <a:p>
            <a:pPr rtl="0"/>
            <a:r>
              <a:rPr lang="en-US" sz="1200" b="0" i="0" u="none" strike="noStrike" kern="1200" baseline="0" dirty="0">
                <a:solidFill>
                  <a:schemeClr val="tx1"/>
                </a:solidFill>
                <a:latin typeface="+mn-lt"/>
                <a:ea typeface="+mn-ea"/>
                <a:cs typeface="+mn-cs"/>
              </a:rPr>
              <a:t>Nostalgia about previous life in </a:t>
            </a:r>
            <a:r>
              <a:rPr lang="en-US" sz="1200" b="0" i="0" u="none" strike="noStrike" kern="1200" baseline="0" dirty="0" err="1">
                <a:solidFill>
                  <a:schemeClr val="tx1"/>
                </a:solidFill>
                <a:latin typeface="+mn-lt"/>
                <a:ea typeface="+mn-ea"/>
                <a:cs typeface="+mn-cs"/>
              </a:rPr>
              <a:t>AoO</a:t>
            </a:r>
            <a:r>
              <a:rPr lang="en-US" sz="1200" b="0" i="0" u="none" strike="noStrike" kern="1200" baseline="0" dirty="0">
                <a:solidFill>
                  <a:schemeClr val="tx1"/>
                </a:solidFill>
                <a:latin typeface="+mn-lt"/>
                <a:ea typeface="+mn-ea"/>
                <a:cs typeface="+mn-cs"/>
              </a:rPr>
              <a:t>	                  2 KIs</a:t>
            </a:r>
          </a:p>
          <a:p>
            <a:pPr rtl="0"/>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81% </a:t>
            </a:r>
            <a:r>
              <a:rPr lang="en-US" sz="1200" b="0" i="0" u="none" strike="noStrike" kern="1200" baseline="0" dirty="0">
                <a:solidFill>
                  <a:schemeClr val="tx1"/>
                </a:solidFill>
                <a:latin typeface="+mn-lt"/>
                <a:ea typeface="+mn-ea"/>
                <a:cs typeface="+mn-cs"/>
              </a:rPr>
              <a:t>of </a:t>
            </a:r>
            <a:r>
              <a:rPr lang="en-US" sz="1200" b="1" i="0" u="none" strike="noStrike" kern="1200" baseline="0" dirty="0">
                <a:solidFill>
                  <a:schemeClr val="tx1"/>
                </a:solidFill>
                <a:latin typeface="+mn-lt"/>
                <a:ea typeface="+mn-ea"/>
                <a:cs typeface="+mn-cs"/>
              </a:rPr>
              <a:t>KIs</a:t>
            </a:r>
            <a:r>
              <a:rPr lang="en-US" sz="1200" b="0" i="0" u="none" strike="noStrike" kern="1200" baseline="0" dirty="0">
                <a:solidFill>
                  <a:schemeClr val="tx1"/>
                </a:solidFill>
                <a:latin typeface="+mn-lt"/>
                <a:ea typeface="+mn-ea"/>
                <a:cs typeface="+mn-cs"/>
              </a:rPr>
              <a:t> (29 out of 36) reported that further returns will result in </a:t>
            </a:r>
            <a:r>
              <a:rPr lang="en-US" sz="1200" b="1" i="0" u="none" strike="noStrike" kern="1200" baseline="0" dirty="0">
                <a:solidFill>
                  <a:schemeClr val="tx1"/>
                </a:solidFill>
                <a:latin typeface="+mn-lt"/>
                <a:ea typeface="+mn-ea"/>
                <a:cs typeface="+mn-cs"/>
              </a:rPr>
              <a:t>family reunification</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increased job opportunities </a:t>
            </a:r>
            <a:r>
              <a:rPr lang="en-US" sz="1200" b="0" i="0" u="none" strike="noStrike" kern="1200" baseline="0" dirty="0">
                <a:solidFill>
                  <a:schemeClr val="tx1"/>
                </a:solidFill>
                <a:latin typeface="+mn-lt"/>
                <a:ea typeface="+mn-ea"/>
                <a:cs typeface="+mn-cs"/>
              </a:rPr>
              <a:t>and</a:t>
            </a:r>
            <a:r>
              <a:rPr lang="en-US" sz="1200" b="1" i="0" u="none" strike="noStrike" kern="1200" baseline="0" dirty="0">
                <a:solidFill>
                  <a:schemeClr val="tx1"/>
                </a:solidFill>
                <a:latin typeface="+mn-lt"/>
                <a:ea typeface="+mn-ea"/>
                <a:cs typeface="+mn-cs"/>
              </a:rPr>
              <a:t>  humanitarian assistance</a:t>
            </a:r>
            <a:r>
              <a:rPr lang="en-US" sz="1200" b="0" i="0" u="none" strike="noStrike" kern="1200" baseline="0" dirty="0">
                <a:solidFill>
                  <a:schemeClr val="tx1"/>
                </a:solidFill>
                <a:latin typeface="+mn-lt"/>
                <a:ea typeface="+mn-ea"/>
                <a:cs typeface="+mn-cs"/>
              </a:rPr>
              <a:t>. However, 6 KIs reported an expected </a:t>
            </a:r>
            <a:r>
              <a:rPr lang="en-US" sz="1200" b="1" i="0" u="none" strike="noStrike" kern="1200" baseline="0" dirty="0">
                <a:solidFill>
                  <a:schemeClr val="tx1"/>
                </a:solidFill>
                <a:latin typeface="+mn-lt"/>
                <a:ea typeface="+mn-ea"/>
                <a:cs typeface="+mn-cs"/>
              </a:rPr>
              <a:t>decrease in job opportunities</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assistance</a:t>
            </a:r>
            <a:r>
              <a:rPr lang="en-US" sz="1200" b="0" i="0" u="none" strike="noStrike" kern="1200" baseline="0" dirty="0">
                <a:solidFill>
                  <a:schemeClr val="tx1"/>
                </a:solidFill>
                <a:latin typeface="+mn-lt"/>
                <a:ea typeface="+mn-ea"/>
                <a:cs typeface="+mn-cs"/>
              </a:rPr>
              <a:t>.</a:t>
            </a:r>
          </a:p>
          <a:p>
            <a:pPr rtl="0"/>
            <a:endParaRPr lang="en-US" b="0" baseline="0" dirty="0"/>
          </a:p>
          <a:p>
            <a:pPr rtl="0"/>
            <a:endParaRPr lang="en-CH" b="0"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21</a:t>
            </a:fld>
            <a:endParaRPr lang="en-US"/>
          </a:p>
        </p:txBody>
      </p:sp>
    </p:spTree>
    <p:extLst>
      <p:ext uri="{BB962C8B-B14F-4D97-AF65-F5344CB8AC3E}">
        <p14:creationId xmlns:p14="http://schemas.microsoft.com/office/powerpoint/2010/main" val="983320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22</a:t>
            </a:fld>
            <a:endParaRPr lang="en-US"/>
          </a:p>
        </p:txBody>
      </p:sp>
    </p:spTree>
    <p:extLst>
      <p:ext uri="{BB962C8B-B14F-4D97-AF65-F5344CB8AC3E}">
        <p14:creationId xmlns:p14="http://schemas.microsoft.com/office/powerpoint/2010/main" val="3698000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600"/>
              </a:spcAft>
            </a:pPr>
            <a:r>
              <a:rPr lang="en-GB" sz="1800" dirty="0">
                <a:effectLst/>
                <a:latin typeface="Arial Narrow" panose="020B0606020202030204" pitchFamily="34" charset="0"/>
                <a:ea typeface="Calibri" panose="020F0502020204030204" pitchFamily="34" charset="0"/>
                <a:cs typeface="Arial" panose="020B0604020202020204" pitchFamily="34" charset="0"/>
              </a:rPr>
              <a:t>KIs reported that the primary needs for the community are: 1) </a:t>
            </a:r>
            <a:r>
              <a:rPr lang="en-GB" sz="1800" b="1" dirty="0">
                <a:effectLst/>
                <a:latin typeface="Arial Narrow" panose="020B0606020202030204" pitchFamily="34" charset="0"/>
                <a:ea typeface="Calibri" panose="020F0502020204030204" pitchFamily="34" charset="0"/>
                <a:cs typeface="Arial" panose="020B0604020202020204" pitchFamily="34" charset="0"/>
              </a:rPr>
              <a:t>healthcare</a:t>
            </a:r>
            <a:r>
              <a:rPr lang="en-GB" sz="1800" dirty="0">
                <a:effectLst/>
                <a:latin typeface="Arial Narrow" panose="020B0606020202030204" pitchFamily="34" charset="0"/>
                <a:ea typeface="Calibri" panose="020F0502020204030204" pitchFamily="34" charset="0"/>
                <a:cs typeface="Arial" panose="020B0604020202020204" pitchFamily="34" charset="0"/>
              </a:rPr>
              <a:t> due to the reported lack of specialized hospitals and medical </a:t>
            </a:r>
            <a:r>
              <a:rPr lang="en-GB" sz="1800" dirty="0" err="1">
                <a:effectLst/>
                <a:latin typeface="Arial Narrow" panose="020B0606020202030204" pitchFamily="34" charset="0"/>
                <a:ea typeface="Calibri" panose="020F0502020204030204" pitchFamily="34" charset="0"/>
                <a:cs typeface="Arial" panose="020B0604020202020204" pitchFamily="34" charset="0"/>
              </a:rPr>
              <a:t>centers</a:t>
            </a:r>
            <a:r>
              <a:rPr lang="en-GB" sz="1800" dirty="0">
                <a:effectLst/>
                <a:latin typeface="Arial Narrow" panose="020B0606020202030204" pitchFamily="34" charset="0"/>
                <a:ea typeface="Calibri" panose="020F0502020204030204" pitchFamily="34" charset="0"/>
                <a:cs typeface="Arial" panose="020B0604020202020204" pitchFamily="34" charset="0"/>
              </a:rPr>
              <a:t>, lack of competent health staff and equipment, and the evolvement of the COVID-19 pandemic and the related lack of preparedness from the local authorities in Al-</a:t>
            </a:r>
            <a:r>
              <a:rPr lang="en-GB" sz="1800" dirty="0" err="1">
                <a:effectLst/>
                <a:latin typeface="Arial Narrow" panose="020B0606020202030204" pitchFamily="34" charset="0"/>
                <a:ea typeface="Calibri" panose="020F0502020204030204" pitchFamily="34" charset="0"/>
                <a:cs typeface="Arial" panose="020B0604020202020204" pitchFamily="34" charset="0"/>
              </a:rPr>
              <a:t>Qairawan</a:t>
            </a:r>
            <a:r>
              <a:rPr lang="en-GB" sz="1800" dirty="0">
                <a:effectLst/>
                <a:latin typeface="Arial Narrow" panose="020B0606020202030204" pitchFamily="34" charset="0"/>
                <a:ea typeface="Calibri" panose="020F0502020204030204" pitchFamily="34" charset="0"/>
                <a:cs typeface="Arial" panose="020B0604020202020204" pitchFamily="34" charset="0"/>
              </a:rPr>
              <a:t>; and 2) </a:t>
            </a:r>
            <a:r>
              <a:rPr lang="en-GB" sz="1800" b="1" dirty="0">
                <a:effectLst/>
                <a:latin typeface="Arial Narrow" panose="020B0606020202030204" pitchFamily="34" charset="0"/>
                <a:ea typeface="Calibri" panose="020F0502020204030204" pitchFamily="34" charset="0"/>
                <a:cs typeface="Arial" panose="020B0604020202020204" pitchFamily="34" charset="0"/>
              </a:rPr>
              <a:t>livelihoods</a:t>
            </a:r>
            <a:r>
              <a:rPr lang="en-GB" sz="1800" dirty="0">
                <a:effectLst/>
                <a:latin typeface="Arial Narrow" panose="020B0606020202030204" pitchFamily="34" charset="0"/>
                <a:ea typeface="Calibri" panose="020F0502020204030204" pitchFamily="34" charset="0"/>
                <a:cs typeface="Arial" panose="020B0604020202020204" pitchFamily="34" charset="0"/>
              </a:rPr>
              <a:t> due to the high level of unemployment, lack of jobs and impact of COVID-related measures on daily work (which many depend on as their main source of income), closure of businesses and restriction of movement.</a:t>
            </a:r>
          </a:p>
          <a:p>
            <a:pPr marL="0" marR="0" algn="just">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GB" sz="1800" dirty="0">
                <a:effectLst/>
                <a:latin typeface="Arial Narrow" panose="020B0606020202030204" pitchFamily="34" charset="0"/>
                <a:ea typeface="Calibri" panose="020F0502020204030204" pitchFamily="34" charset="0"/>
                <a:cs typeface="Arial" panose="020B0604020202020204" pitchFamily="34" charset="0"/>
              </a:rPr>
              <a:t>The second main community needs most commonly reported were: 3) </a:t>
            </a:r>
            <a:r>
              <a:rPr lang="en-GB" sz="1800" b="1" dirty="0">
                <a:effectLst/>
                <a:latin typeface="Arial Narrow" panose="020B0606020202030204" pitchFamily="34" charset="0"/>
                <a:ea typeface="Calibri" panose="020F0502020204030204" pitchFamily="34" charset="0"/>
                <a:cs typeface="Arial" panose="020B0604020202020204" pitchFamily="34" charset="0"/>
              </a:rPr>
              <a:t>housing rehabilitation</a:t>
            </a:r>
            <a:r>
              <a:rPr lang="en-GB" sz="1800" dirty="0">
                <a:effectLst/>
                <a:latin typeface="Arial Narrow" panose="020B0606020202030204" pitchFamily="34" charset="0"/>
                <a:ea typeface="Calibri" panose="020F0502020204030204" pitchFamily="34" charset="0"/>
                <a:cs typeface="Arial" panose="020B0604020202020204" pitchFamily="34" charset="0"/>
              </a:rPr>
              <a:t> taking into consideration that a high number of houses do not meet the minimum standards of habitability as reported by KIs; and 4) access to </a:t>
            </a:r>
            <a:r>
              <a:rPr lang="en-GB" sz="1800" b="1" dirty="0">
                <a:effectLst/>
                <a:latin typeface="Arial Narrow" panose="020B0606020202030204" pitchFamily="34" charset="0"/>
                <a:ea typeface="Calibri" panose="020F0502020204030204" pitchFamily="34" charset="0"/>
                <a:cs typeface="Arial" panose="020B0604020202020204" pitchFamily="34" charset="0"/>
              </a:rPr>
              <a:t>water and sanitation</a:t>
            </a:r>
            <a:r>
              <a:rPr lang="en-GB" sz="1800" dirty="0">
                <a:effectLst/>
                <a:latin typeface="Arial Narrow" panose="020B0606020202030204" pitchFamily="34" charset="0"/>
                <a:ea typeface="Calibri" panose="020F0502020204030204" pitchFamily="34" charset="0"/>
                <a:cs typeface="Arial" panose="020B0604020202020204" pitchFamily="34" charset="0"/>
              </a:rPr>
              <a:t> due to the reduced operation hours for governmental services, the high cost of private water trucking and bottled drinking water. It was reported by KIs that the district water filters are non-functional and the water pipes are broken, producing water pollution and consequently water is not drinkable.</a:t>
            </a:r>
          </a:p>
          <a:p>
            <a:pPr marL="0" marR="0" algn="just">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200"/>
              </a:spcAft>
            </a:pPr>
            <a:r>
              <a:rPr lang="en-GB" sz="1800" dirty="0">
                <a:effectLst/>
                <a:latin typeface="Arial Narrow" panose="020B0606020202030204" pitchFamily="34" charset="0"/>
                <a:ea typeface="Calibri" panose="020F0502020204030204" pitchFamily="34" charset="0"/>
                <a:cs typeface="Arial" panose="020B0604020202020204" pitchFamily="34" charset="0"/>
              </a:rPr>
              <a:t>The third main community needs most commonly reported were: 5) access</a:t>
            </a:r>
            <a:r>
              <a:rPr lang="en-GB" sz="1800" b="1" dirty="0">
                <a:effectLst/>
                <a:latin typeface="Arial Narrow" panose="020B0606020202030204" pitchFamily="34" charset="0"/>
                <a:ea typeface="Calibri" panose="020F0502020204030204" pitchFamily="34" charset="0"/>
                <a:cs typeface="Arial" panose="020B0604020202020204" pitchFamily="34" charset="0"/>
              </a:rPr>
              <a:t> to education due</a:t>
            </a:r>
            <a:r>
              <a:rPr lang="en-GB" sz="1800" dirty="0">
                <a:effectLst/>
                <a:latin typeface="Arial Narrow" panose="020B0606020202030204" pitchFamily="34" charset="0"/>
                <a:ea typeface="Calibri" panose="020F0502020204030204" pitchFamily="34" charset="0"/>
                <a:cs typeface="Arial" panose="020B0604020202020204" pitchFamily="34" charset="0"/>
              </a:rPr>
              <a:t> to reported decline in the quality of free education services,</a:t>
            </a:r>
            <a:r>
              <a:rPr lang="en-GB" sz="1800" b="1" dirty="0">
                <a:effectLst/>
                <a:latin typeface="Arial Narrow" panose="020B0606020202030204" pitchFamily="34" charset="0"/>
                <a:ea typeface="Calibri" panose="020F0502020204030204" pitchFamily="34" charset="0"/>
                <a:cs typeface="Arial" panose="020B0604020202020204" pitchFamily="34" charset="0"/>
              </a:rPr>
              <a:t> </a:t>
            </a:r>
            <a:r>
              <a:rPr lang="en-GB" sz="1800" dirty="0">
                <a:effectLst/>
                <a:latin typeface="Arial Narrow" panose="020B0606020202030204" pitchFamily="34" charset="0"/>
                <a:ea typeface="Calibri" panose="020F0502020204030204" pitchFamily="34" charset="0"/>
                <a:cs typeface="Arial" panose="020B0604020202020204" pitchFamily="34" charset="0"/>
              </a:rPr>
              <a:t>and</a:t>
            </a:r>
            <a:r>
              <a:rPr lang="en-GB" sz="1800" b="1" dirty="0">
                <a:effectLst/>
                <a:latin typeface="Arial Narrow" panose="020B0606020202030204" pitchFamily="34" charset="0"/>
                <a:ea typeface="Calibri" panose="020F0502020204030204" pitchFamily="34" charset="0"/>
                <a:cs typeface="Arial" panose="020B0604020202020204" pitchFamily="34" charset="0"/>
              </a:rPr>
              <a:t> </a:t>
            </a:r>
            <a:r>
              <a:rPr lang="en-GB" sz="1800" dirty="0">
                <a:effectLst/>
                <a:latin typeface="Arial Narrow" panose="020B0606020202030204" pitchFamily="34" charset="0"/>
                <a:ea typeface="Calibri" panose="020F0502020204030204" pitchFamily="34" charset="0"/>
                <a:cs typeface="Arial" panose="020B0604020202020204" pitchFamily="34" charset="0"/>
              </a:rPr>
              <a:t>the high cost of private education and school stationery; and 6) </a:t>
            </a:r>
            <a:r>
              <a:rPr lang="en-GB" sz="1800" b="1" dirty="0">
                <a:effectLst/>
                <a:latin typeface="Arial Narrow" panose="020B0606020202030204" pitchFamily="34" charset="0"/>
                <a:ea typeface="Calibri" panose="020F0502020204030204" pitchFamily="34" charset="0"/>
                <a:cs typeface="Arial" panose="020B0604020202020204" pitchFamily="34" charset="0"/>
              </a:rPr>
              <a:t>access to electricity</a:t>
            </a:r>
            <a:r>
              <a:rPr lang="en-GB" sz="1800" dirty="0">
                <a:effectLst/>
                <a:latin typeface="Arial Narrow" panose="020B0606020202030204" pitchFamily="34" charset="0"/>
                <a:ea typeface="Calibri" panose="020F0502020204030204" pitchFamily="34" charset="0"/>
                <a:cs typeface="Arial" panose="020B0604020202020204" pitchFamily="34" charset="0"/>
              </a:rPr>
              <a:t>, due to continued cuts of the governmental electricity service and high demand, as well as impacts of severe weather conditions in Iraq. This has created an opportunity for exploitation by increasing the amperage cost for private generators. This has not only affected families but also small businesses that require electricity to operate.</a:t>
            </a:r>
          </a:p>
          <a:p>
            <a:pPr marL="0" marR="0" algn="just">
              <a:lnSpc>
                <a:spcPct val="115000"/>
              </a:lnSpc>
              <a:spcBef>
                <a:spcPts val="0"/>
              </a:spcBef>
              <a:spcAft>
                <a:spcPts val="12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200"/>
              </a:spcAft>
            </a:pPr>
            <a:r>
              <a:rPr lang="en-GB" sz="1800" dirty="0">
                <a:effectLst/>
                <a:latin typeface="Arial Narrow" panose="020B0606020202030204" pitchFamily="34" charset="0"/>
                <a:ea typeface="Calibri" panose="020F0502020204030204" pitchFamily="34" charset="0"/>
                <a:cs typeface="Arial" panose="020B0604020202020204" pitchFamily="34" charset="0"/>
              </a:rPr>
              <a:t>The commonly reported need throughout all respondent groups was health.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23</a:t>
            </a:fld>
            <a:endParaRPr lang="en-US"/>
          </a:p>
        </p:txBody>
      </p:sp>
    </p:spTree>
    <p:extLst>
      <p:ext uri="{BB962C8B-B14F-4D97-AF65-F5344CB8AC3E}">
        <p14:creationId xmlns:p14="http://schemas.microsoft.com/office/powerpoint/2010/main" val="2965883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GB" sz="1800" b="1" dirty="0">
                <a:effectLst/>
                <a:latin typeface="Arial Narrow" panose="020B0606020202030204" pitchFamily="34" charset="0"/>
                <a:ea typeface="Calibri" panose="020F0502020204030204" pitchFamily="34" charset="0"/>
                <a:cs typeface="Arial" panose="020B0604020202020204" pitchFamily="34" charset="0"/>
              </a:rPr>
              <a:t>Access to housing: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GB" sz="1800" dirty="0">
                <a:effectLst/>
                <a:latin typeface="Arial Narrow" panose="020B0606020202030204" pitchFamily="34" charset="0"/>
                <a:ea typeface="Calibri" panose="020F0502020204030204" pitchFamily="34" charset="0"/>
                <a:cs typeface="Arial" panose="020B0604020202020204" pitchFamily="34" charset="0"/>
              </a:rPr>
              <a:t>One KI reported that there are also IDP families residing in </a:t>
            </a:r>
            <a:r>
              <a:rPr lang="en-GB" sz="1800" b="1" dirty="0">
                <a:effectLst/>
                <a:latin typeface="Arial Narrow" panose="020B0606020202030204" pitchFamily="34" charset="0"/>
                <a:ea typeface="Calibri" panose="020F0502020204030204" pitchFamily="34" charset="0"/>
                <a:cs typeface="Arial" panose="020B0604020202020204" pitchFamily="34" charset="0"/>
              </a:rPr>
              <a:t>tents</a:t>
            </a:r>
            <a:r>
              <a:rPr lang="en-GB" sz="1800" dirty="0">
                <a:effectLst/>
                <a:latin typeface="Arial Narrow" panose="020B0606020202030204" pitchFamily="34" charset="0"/>
                <a:ea typeface="Calibri" panose="020F0502020204030204" pitchFamily="34" charset="0"/>
                <a:cs typeface="Arial" panose="020B0604020202020204" pitchFamily="34" charset="0"/>
              </a:rPr>
              <a:t> in Al-</a:t>
            </a:r>
            <a:r>
              <a:rPr lang="en-GB" sz="1800" dirty="0" err="1">
                <a:effectLst/>
                <a:latin typeface="Arial Narrow" panose="020B0606020202030204" pitchFamily="34" charset="0"/>
                <a:ea typeface="Calibri" panose="020F0502020204030204" pitchFamily="34" charset="0"/>
                <a:cs typeface="Arial" panose="020B0604020202020204" pitchFamily="34" charset="0"/>
              </a:rPr>
              <a:t>Qairawan</a:t>
            </a:r>
            <a:r>
              <a:rPr lang="en-GB" sz="1800" dirty="0">
                <a:effectLst/>
                <a:latin typeface="Arial Narrow" panose="020B0606020202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GB" sz="1800" dirty="0">
                <a:effectLst/>
                <a:latin typeface="Arial Narrow" panose="020B0606020202030204" pitchFamily="34" charset="0"/>
                <a:ea typeface="Calibri" panose="020F0502020204030204" pitchFamily="34" charset="0"/>
                <a:cs typeface="Arial" panose="020B0604020202020204" pitchFamily="34" charset="0"/>
              </a:rPr>
              <a:t>44% of KIs</a:t>
            </a:r>
            <a:r>
              <a:rPr lang="en-GB" sz="1800" b="1" dirty="0">
                <a:effectLst/>
                <a:latin typeface="Arial Narrow" panose="020B0606020202030204" pitchFamily="34" charset="0"/>
                <a:ea typeface="Calibri" panose="020F0502020204030204" pitchFamily="34" charset="0"/>
                <a:cs typeface="Arial" panose="020B0604020202020204" pitchFamily="34" charset="0"/>
              </a:rPr>
              <a:t> </a:t>
            </a:r>
            <a:r>
              <a:rPr lang="en-GB" sz="1800" dirty="0">
                <a:effectLst/>
                <a:latin typeface="Arial Narrow" panose="020B0606020202030204" pitchFamily="34" charset="0"/>
                <a:ea typeface="Calibri" panose="020F0502020204030204" pitchFamily="34" charset="0"/>
                <a:cs typeface="Arial" panose="020B0604020202020204" pitchFamily="34" charset="0"/>
              </a:rPr>
              <a:t>(16 out of 36) reported that most of the population </a:t>
            </a:r>
            <a:r>
              <a:rPr lang="en-GB" sz="1800" b="1" dirty="0">
                <a:effectLst/>
                <a:latin typeface="Arial Narrow" panose="020B0606020202030204" pitchFamily="34" charset="0"/>
                <a:ea typeface="Calibri" panose="020F0502020204030204" pitchFamily="34" charset="0"/>
                <a:cs typeface="Arial" panose="020B0604020202020204" pitchFamily="34" charset="0"/>
              </a:rPr>
              <a:t>reside in damaged houses</a:t>
            </a:r>
            <a:r>
              <a:rPr lang="en-GB" sz="1800" dirty="0">
                <a:effectLst/>
                <a:latin typeface="Arial Narrow" panose="020B0606020202030204" pitchFamily="34" charset="0"/>
                <a:ea typeface="Calibri" panose="020F0502020204030204" pitchFamily="34" charset="0"/>
                <a:cs typeface="Arial" panose="020B0604020202020204" pitchFamily="34" charset="0"/>
              </a:rPr>
              <a:t>.</a:t>
            </a:r>
          </a:p>
          <a:p>
            <a:pPr marL="0" marR="0" algn="just">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GB" sz="1800" b="1" dirty="0">
                <a:effectLst/>
                <a:latin typeface="Arial Narrow" panose="020B0606020202030204" pitchFamily="34" charset="0"/>
                <a:ea typeface="Calibri" panose="020F0502020204030204" pitchFamily="34" charset="0"/>
                <a:cs typeface="Arial" panose="020B0604020202020204" pitchFamily="34" charset="0"/>
              </a:rPr>
              <a:t>Illegal occupation of tenure </a:t>
            </a:r>
            <a:r>
              <a:rPr lang="en-GB" sz="1800" dirty="0">
                <a:effectLst/>
                <a:latin typeface="Arial Narrow" panose="020B0606020202030204" pitchFamily="34" charset="0"/>
                <a:ea typeface="Calibri" panose="020F0502020204030204" pitchFamily="34" charset="0"/>
                <a:cs typeface="Arial" panose="020B0604020202020204" pitchFamily="34" charset="0"/>
              </a:rPr>
              <a:t>was reported by a returnee KI.</a:t>
            </a:r>
          </a:p>
          <a:p>
            <a:pPr marL="0" marR="0" algn="just">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800" b="1" dirty="0">
                <a:effectLst/>
                <a:latin typeface="Arial Narrow" panose="020B0606020202030204" pitchFamily="34" charset="0"/>
                <a:ea typeface="Calibri" panose="020F0502020204030204" pitchFamily="34" charset="0"/>
                <a:cs typeface="Arial" panose="020B0604020202020204" pitchFamily="34" charset="0"/>
              </a:rPr>
              <a:t>Most affected groups: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GB" sz="1800" dirty="0">
                <a:effectLst/>
                <a:latin typeface="Arial Narrow" panose="020B0606020202030204" pitchFamily="34" charset="0"/>
                <a:ea typeface="Calibri" panose="020F0502020204030204" pitchFamily="34" charset="0"/>
                <a:cs typeface="Arial" panose="020B0604020202020204" pitchFamily="34" charset="0"/>
              </a:rPr>
              <a:t>Reportedly </a:t>
            </a:r>
            <a:r>
              <a:rPr lang="en-GB" sz="1800" b="1" dirty="0">
                <a:effectLst/>
                <a:latin typeface="Arial Narrow" panose="020B0606020202030204" pitchFamily="34" charset="0"/>
                <a:ea typeface="Calibri" panose="020F0502020204030204" pitchFamily="34" charset="0"/>
                <a:cs typeface="Arial" panose="020B0604020202020204" pitchFamily="34" charset="0"/>
              </a:rPr>
              <a:t>returnees </a:t>
            </a:r>
            <a:r>
              <a:rPr lang="en-GB" sz="1800" dirty="0">
                <a:effectLst/>
                <a:latin typeface="Arial Narrow" panose="020B0606020202030204" pitchFamily="34" charset="0"/>
                <a:ea typeface="Calibri" panose="020F0502020204030204" pitchFamily="34" charset="0"/>
                <a:cs typeface="Arial" panose="020B0604020202020204" pitchFamily="34" charset="0"/>
              </a:rPr>
              <a:t>and</a:t>
            </a:r>
            <a:r>
              <a:rPr lang="en-GB" sz="1800" b="1" dirty="0">
                <a:effectLst/>
                <a:latin typeface="Arial Narrow" panose="020B0606020202030204" pitchFamily="34" charset="0"/>
                <a:ea typeface="Calibri" panose="020F0502020204030204" pitchFamily="34" charset="0"/>
                <a:cs typeface="Arial" panose="020B0604020202020204" pitchFamily="34" charset="0"/>
              </a:rPr>
              <a:t> IDPs </a:t>
            </a:r>
            <a:r>
              <a:rPr lang="en-GB" sz="1800" dirty="0">
                <a:effectLst/>
                <a:latin typeface="Arial Narrow" panose="020B0606020202030204" pitchFamily="34" charset="0"/>
                <a:ea typeface="Calibri" panose="020F0502020204030204" pitchFamily="34" charset="0"/>
                <a:cs typeface="Arial" panose="020B0604020202020204" pitchFamily="34" charset="0"/>
              </a:rPr>
              <a:t>are more likely to </a:t>
            </a:r>
            <a:r>
              <a:rPr lang="en-GB" sz="1800" b="1" dirty="0">
                <a:effectLst/>
                <a:latin typeface="Arial Narrow" panose="020B0606020202030204" pitchFamily="34" charset="0"/>
                <a:ea typeface="Calibri" panose="020F0502020204030204" pitchFamily="34" charset="0"/>
                <a:cs typeface="Arial" panose="020B0604020202020204" pitchFamily="34" charset="0"/>
              </a:rPr>
              <a:t>reside in damaged or unfinished buildings/houses </a:t>
            </a:r>
            <a:r>
              <a:rPr lang="en-GB" sz="1800" dirty="0">
                <a:effectLst/>
                <a:latin typeface="Arial Narrow" panose="020B0606020202030204" pitchFamily="34" charset="0"/>
                <a:ea typeface="Calibri" panose="020F0502020204030204" pitchFamily="34" charset="0"/>
                <a:cs typeface="Arial" panose="020B0604020202020204" pitchFamily="34" charset="0"/>
              </a:rPr>
              <a:t>and</a:t>
            </a:r>
            <a:r>
              <a:rPr lang="en-GB" sz="1800" b="1" dirty="0">
                <a:effectLst/>
                <a:latin typeface="Arial Narrow" panose="020B0606020202030204" pitchFamily="34" charset="0"/>
                <a:ea typeface="Calibri" panose="020F0502020204030204" pitchFamily="34" charset="0"/>
                <a:cs typeface="Arial" panose="020B0604020202020204" pitchFamily="34" charset="0"/>
              </a:rPr>
              <a:t> tents</a:t>
            </a:r>
            <a:r>
              <a:rPr lang="en-GB" sz="1800" dirty="0">
                <a:effectLst/>
                <a:latin typeface="Arial Narrow" panose="020B0606020202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GB" sz="1800" dirty="0">
                <a:effectLst/>
                <a:latin typeface="Arial Narrow" panose="020B0606020202030204" pitchFamily="34" charset="0"/>
                <a:ea typeface="Calibri" panose="020F0502020204030204" pitchFamily="34" charset="0"/>
                <a:cs typeface="Arial" panose="020B0604020202020204" pitchFamily="34" charset="0"/>
              </a:rPr>
              <a:t>In all groups, </a:t>
            </a:r>
            <a:r>
              <a:rPr lang="en-GB" sz="1800" b="1" dirty="0">
                <a:effectLst/>
                <a:latin typeface="Arial Narrow" panose="020B0606020202030204" pitchFamily="34" charset="0"/>
                <a:ea typeface="Calibri" panose="020F0502020204030204" pitchFamily="34" charset="0"/>
                <a:cs typeface="Arial" panose="020B0604020202020204" pitchFamily="34" charset="0"/>
              </a:rPr>
              <a:t>female-headed households, child-headed households, UASC, large families, elderly-headed households </a:t>
            </a:r>
            <a:r>
              <a:rPr lang="en-GB" sz="1800" dirty="0">
                <a:effectLst/>
                <a:latin typeface="Arial Narrow" panose="020B0606020202030204" pitchFamily="34" charset="0"/>
                <a:ea typeface="Calibri" panose="020F0502020204030204" pitchFamily="34" charset="0"/>
                <a:cs typeface="Arial" panose="020B0604020202020204" pitchFamily="34" charset="0"/>
              </a:rPr>
              <a:t>and</a:t>
            </a:r>
            <a:r>
              <a:rPr lang="en-GB" sz="1800" b="1" dirty="0">
                <a:effectLst/>
                <a:latin typeface="Arial Narrow" panose="020B0606020202030204" pitchFamily="34" charset="0"/>
                <a:ea typeface="Calibri" panose="020F0502020204030204" pitchFamily="34" charset="0"/>
                <a:cs typeface="Arial" panose="020B0604020202020204" pitchFamily="34" charset="0"/>
              </a:rPr>
              <a:t> people with disabilities </a:t>
            </a:r>
            <a:r>
              <a:rPr lang="en-GB" sz="1800" dirty="0">
                <a:effectLst/>
                <a:latin typeface="Arial Narrow" panose="020B0606020202030204" pitchFamily="34" charset="0"/>
                <a:ea typeface="Calibri" panose="020F0502020204030204" pitchFamily="34" charset="0"/>
                <a:cs typeface="Arial" panose="020B0604020202020204" pitchFamily="34" charset="0"/>
              </a:rPr>
              <a:t>are</a:t>
            </a:r>
            <a:r>
              <a:rPr lang="en-GB" sz="1800" b="1" dirty="0">
                <a:effectLst/>
                <a:latin typeface="Arial Narrow" panose="020B0606020202030204" pitchFamily="34" charset="0"/>
                <a:ea typeface="Calibri" panose="020F0502020204030204" pitchFamily="34" charset="0"/>
                <a:cs typeface="Arial" panose="020B0604020202020204" pitchFamily="34" charset="0"/>
              </a:rPr>
              <a:t> </a:t>
            </a:r>
            <a:r>
              <a:rPr lang="en-GB" sz="1800" dirty="0">
                <a:effectLst/>
                <a:latin typeface="Arial Narrow" panose="020B0606020202030204" pitchFamily="34" charset="0"/>
                <a:ea typeface="Calibri" panose="020F0502020204030204" pitchFamily="34" charset="0"/>
                <a:cs typeface="Arial" panose="020B0604020202020204" pitchFamily="34" charset="0"/>
              </a:rPr>
              <a:t>reportedly more affected as they have less resources.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28600" indent="0" algn="just">
              <a:spcAft>
                <a:spcPts val="600"/>
              </a:spcAft>
              <a:buSzPct val="80000"/>
              <a:buFont typeface="Arial" panose="020B0604020202020204" pitchFamily="34" charset="0"/>
              <a:buNone/>
            </a:pPr>
            <a:endParaRPr lang="en-US" sz="1200"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24</a:t>
            </a:fld>
            <a:endParaRPr lang="en-US"/>
          </a:p>
        </p:txBody>
      </p:sp>
    </p:spTree>
    <p:extLst>
      <p:ext uri="{BB962C8B-B14F-4D97-AF65-F5344CB8AC3E}">
        <p14:creationId xmlns:p14="http://schemas.microsoft.com/office/powerpoint/2010/main" val="289754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2</a:t>
            </a:fld>
            <a:endParaRPr lang="en-US"/>
          </a:p>
        </p:txBody>
      </p:sp>
    </p:spTree>
    <p:extLst>
      <p:ext uri="{BB962C8B-B14F-4D97-AF65-F5344CB8AC3E}">
        <p14:creationId xmlns:p14="http://schemas.microsoft.com/office/powerpoint/2010/main" val="3953769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just" defTabSz="914400" rtl="0" eaLnBrk="1" fontAlgn="auto" latinLnBrk="0" hangingPunct="1">
              <a:lnSpc>
                <a:spcPct val="100000"/>
              </a:lnSpc>
              <a:spcBef>
                <a:spcPts val="0"/>
              </a:spcBef>
              <a:spcAft>
                <a:spcPts val="600"/>
              </a:spcAft>
              <a:buClrTx/>
              <a:buSzPct val="80000"/>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Reportedly </a:t>
            </a:r>
            <a:r>
              <a:rPr lang="en-US" sz="1200" b="1" i="0" u="none" strike="noStrike" kern="1200" baseline="0" dirty="0">
                <a:solidFill>
                  <a:schemeClr val="tx1"/>
                </a:solidFill>
                <a:latin typeface="+mn-lt"/>
                <a:ea typeface="+mn-ea"/>
                <a:cs typeface="+mn-cs"/>
              </a:rPr>
              <a:t>IDPs, female-headed households, child-headed households, UASC, large families, elderly-headed households </a:t>
            </a:r>
            <a:r>
              <a:rPr lang="en-US" sz="1200" b="0" i="0" u="none" strike="noStrike" kern="1200" baseline="0" dirty="0">
                <a:solidFill>
                  <a:schemeClr val="tx1"/>
                </a:solidFill>
                <a:latin typeface="+mn-lt"/>
                <a:ea typeface="+mn-ea"/>
                <a:cs typeface="+mn-cs"/>
              </a:rPr>
              <a:t>and</a:t>
            </a:r>
            <a:r>
              <a:rPr lang="en-US" sz="1200" b="1" i="0" u="none" strike="noStrike" kern="1200" baseline="0" dirty="0">
                <a:solidFill>
                  <a:schemeClr val="tx1"/>
                </a:solidFill>
                <a:latin typeface="+mn-lt"/>
                <a:ea typeface="+mn-ea"/>
                <a:cs typeface="+mn-cs"/>
              </a:rPr>
              <a:t> people with disabilities </a:t>
            </a:r>
            <a:r>
              <a:rPr lang="en-US" sz="1200" b="0" i="0" u="none" strike="noStrike" kern="1200" baseline="0" dirty="0">
                <a:solidFill>
                  <a:schemeClr val="tx1"/>
                </a:solidFill>
                <a:latin typeface="+mn-lt"/>
                <a:ea typeface="+mn-ea"/>
                <a:cs typeface="+mn-cs"/>
              </a:rPr>
              <a:t>have less access to housing rehabilitation.</a:t>
            </a:r>
          </a:p>
          <a:p>
            <a:pPr marL="228600" indent="0" algn="just">
              <a:spcAft>
                <a:spcPts val="600"/>
              </a:spcAft>
              <a:buSzPct val="80000"/>
              <a:buFont typeface="Arial" panose="020B0604020202020204" pitchFamily="34" charset="0"/>
              <a:buNone/>
            </a:pPr>
            <a:endParaRPr lang="en-US" sz="1200"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25</a:t>
            </a:fld>
            <a:endParaRPr lang="en-US"/>
          </a:p>
        </p:txBody>
      </p:sp>
    </p:spTree>
    <p:extLst>
      <p:ext uri="{BB962C8B-B14F-4D97-AF65-F5344CB8AC3E}">
        <p14:creationId xmlns:p14="http://schemas.microsoft.com/office/powerpoint/2010/main" val="2316116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Basic public services</a:t>
            </a:r>
            <a:r>
              <a:rPr lang="en-US" baseline="0" dirty="0"/>
              <a:t>: </a:t>
            </a:r>
            <a:r>
              <a:rPr lang="en-US" sz="1200" baseline="0" dirty="0">
                <a:solidFill>
                  <a:srgbClr val="58585B"/>
                </a:solidFill>
                <a:latin typeface="Arial Narrow" panose="020B0606020202030204" pitchFamily="34" charset="0"/>
              </a:rPr>
              <a:t>namely education and healthcare, water and sanitation, governmental cash assistance grants and legal representation.</a:t>
            </a:r>
          </a:p>
          <a:p>
            <a:endParaRPr lang="en-US" sz="1200" baseline="0" dirty="0">
              <a:solidFill>
                <a:srgbClr val="58585B"/>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93% of KIs (14 out 15 KIs) reported that </a:t>
            </a:r>
            <a:r>
              <a:rPr lang="en-US" sz="1200" b="1" i="0" u="none" strike="noStrike" kern="1200" baseline="0" dirty="0">
                <a:solidFill>
                  <a:schemeClr val="tx1"/>
                </a:solidFill>
                <a:latin typeface="+mn-lt"/>
                <a:ea typeface="+mn-ea"/>
                <a:cs typeface="+mn-cs"/>
              </a:rPr>
              <a:t>IDPs, female-headed households, child-headed households, UASC, large families, elderly-headed households </a:t>
            </a:r>
            <a:r>
              <a:rPr lang="en-US" sz="1200" b="0" i="0" u="none" strike="noStrike" kern="1200" baseline="0" dirty="0">
                <a:solidFill>
                  <a:schemeClr val="tx1"/>
                </a:solidFill>
                <a:latin typeface="+mn-lt"/>
                <a:ea typeface="+mn-ea"/>
                <a:cs typeface="+mn-cs"/>
              </a:rPr>
              <a:t>and</a:t>
            </a:r>
            <a:r>
              <a:rPr lang="en-US" sz="1200" b="1" i="0" u="none" strike="noStrike" kern="1200" baseline="0" dirty="0">
                <a:solidFill>
                  <a:schemeClr val="tx1"/>
                </a:solidFill>
                <a:latin typeface="+mn-lt"/>
                <a:ea typeface="+mn-ea"/>
                <a:cs typeface="+mn-cs"/>
              </a:rPr>
              <a:t> people with disabilities </a:t>
            </a:r>
            <a:r>
              <a:rPr lang="en-US" sz="1200" b="0" i="0" u="none" strike="noStrike" kern="1200" baseline="0" dirty="0">
                <a:solidFill>
                  <a:schemeClr val="tx1"/>
                </a:solidFill>
                <a:latin typeface="+mn-lt"/>
                <a:ea typeface="+mn-ea"/>
                <a:cs typeface="+mn-cs"/>
              </a:rPr>
              <a:t>have less access to basic public services.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All KIs (36 KIs) reported that boys and girls (between 6-15 years old) can access </a:t>
            </a:r>
            <a:r>
              <a:rPr lang="en-US" sz="1200" b="1" i="0" u="none" strike="noStrike" kern="1200" baseline="0" dirty="0">
                <a:solidFill>
                  <a:schemeClr val="tx1"/>
                </a:solidFill>
                <a:latin typeface="+mn-lt"/>
                <a:ea typeface="+mn-ea"/>
                <a:cs typeface="+mn-cs"/>
              </a:rPr>
              <a:t>public education</a:t>
            </a:r>
            <a:r>
              <a:rPr lang="en-US" sz="1200" b="0" i="0" u="none" strike="noStrike" kern="1200" baseline="0" dirty="0">
                <a:solidFill>
                  <a:schemeClr val="tx1"/>
                </a:solidFill>
                <a:latin typeface="+mn-lt"/>
                <a:ea typeface="+mn-ea"/>
                <a:cs typeface="+mn-cs"/>
              </a:rPr>
              <a:t>. However, it was reported that access to school was affected due to: “</a:t>
            </a:r>
            <a:r>
              <a:rPr lang="en-US" sz="1200" b="0" i="1" u="none" strike="noStrike" kern="1200" baseline="0" dirty="0">
                <a:solidFill>
                  <a:schemeClr val="tx1"/>
                </a:solidFill>
                <a:latin typeface="+mn-lt"/>
                <a:ea typeface="+mn-ea"/>
                <a:cs typeface="+mn-cs"/>
              </a:rPr>
              <a:t>some schools’ directors impose the use of uniforms to be brough at high prices from specific sellers which families cannot afford”</a:t>
            </a:r>
            <a:r>
              <a:rPr lang="en-US" sz="1200" b="0" i="0" u="none" strike="noStrike" kern="1200" baseline="0" dirty="0">
                <a:solidFill>
                  <a:schemeClr val="tx1"/>
                </a:solidFill>
                <a:latin typeface="+mn-lt"/>
                <a:ea typeface="+mn-ea"/>
                <a:cs typeface="+mn-cs"/>
              </a:rPr>
              <a:t>; schools lack furniture and equipment for educational activities; lack of teachers; and COVID-19 movement restrictions.</a:t>
            </a:r>
          </a:p>
          <a:p>
            <a:endParaRPr lang="en-US" baseline="0" dirty="0"/>
          </a:p>
          <a:p>
            <a:r>
              <a:rPr lang="en-US" b="1" baseline="0" dirty="0"/>
              <a:t>Access to justice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However, </a:t>
            </a:r>
            <a:r>
              <a:rPr lang="en-US" sz="1200" b="0" i="0" u="none" strike="noStrike" kern="1200" baseline="0" dirty="0">
                <a:solidFill>
                  <a:schemeClr val="tx1"/>
                </a:solidFill>
                <a:latin typeface="+mn-lt"/>
                <a:ea typeface="+mn-ea"/>
                <a:cs typeface="+mn-cs"/>
              </a:rPr>
              <a:t>one KI reported that access to legal representation is unequal.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B"/>
                </a:solidFill>
                <a:latin typeface="Arial Narrow" panose="020B0606020202030204" pitchFamily="34" charset="0"/>
              </a:rPr>
              <a:t>The </a:t>
            </a:r>
            <a:r>
              <a:rPr lang="en-US" sz="1200" b="1" dirty="0">
                <a:solidFill>
                  <a:srgbClr val="58585B"/>
                </a:solidFill>
                <a:latin typeface="Arial Narrow" panose="020B0606020202030204" pitchFamily="34" charset="0"/>
              </a:rPr>
              <a:t>civil status department </a:t>
            </a:r>
            <a:r>
              <a:rPr lang="en-US" sz="1200" dirty="0">
                <a:solidFill>
                  <a:srgbClr val="58585B"/>
                </a:solidFill>
                <a:latin typeface="Arial Narrow" panose="020B0606020202030204" pitchFamily="34" charset="0"/>
              </a:rPr>
              <a:t>and the </a:t>
            </a:r>
            <a:r>
              <a:rPr lang="en-US" sz="1200" b="1" dirty="0">
                <a:solidFill>
                  <a:srgbClr val="58585B"/>
                </a:solidFill>
                <a:latin typeface="Arial Narrow" panose="020B0606020202030204" pitchFamily="34" charset="0"/>
              </a:rPr>
              <a:t>Ministry of Displacement and Migration</a:t>
            </a:r>
            <a:r>
              <a:rPr lang="en-US" sz="1200" dirty="0">
                <a:solidFill>
                  <a:srgbClr val="58585B"/>
                </a:solidFill>
                <a:latin typeface="Arial Narrow" panose="020B0606020202030204" pitchFamily="34" charset="0"/>
              </a:rPr>
              <a:t> (</a:t>
            </a:r>
            <a:r>
              <a:rPr lang="en-US" sz="1200" dirty="0" err="1">
                <a:solidFill>
                  <a:srgbClr val="58585B"/>
                </a:solidFill>
                <a:latin typeface="Arial Narrow" panose="020B0606020202030204" pitchFamily="34" charset="0"/>
              </a:rPr>
              <a:t>MoDM</a:t>
            </a:r>
            <a:r>
              <a:rPr lang="en-US" sz="1200" dirty="0">
                <a:solidFill>
                  <a:srgbClr val="58585B"/>
                </a:solidFill>
                <a:latin typeface="Arial Narrow" panose="020B0606020202030204" pitchFamily="34" charset="0"/>
              </a:rPr>
              <a:t>) in Al-</a:t>
            </a:r>
            <a:r>
              <a:rPr lang="en-US" sz="1200" dirty="0" err="1">
                <a:solidFill>
                  <a:srgbClr val="58585B"/>
                </a:solidFill>
                <a:latin typeface="Arial Narrow" panose="020B0606020202030204" pitchFamily="34" charset="0"/>
              </a:rPr>
              <a:t>Qairawan</a:t>
            </a:r>
            <a:r>
              <a:rPr lang="en-US" sz="1200" dirty="0">
                <a:solidFill>
                  <a:srgbClr val="58585B"/>
                </a:solidFill>
                <a:latin typeface="Arial Narrow" panose="020B0606020202030204" pitchFamily="34" charset="0"/>
              </a:rPr>
              <a:t> were reportedly </a:t>
            </a:r>
            <a:r>
              <a:rPr lang="en-US" sz="1200" b="1" dirty="0">
                <a:solidFill>
                  <a:srgbClr val="58585B"/>
                </a:solidFill>
                <a:latin typeface="Arial Narrow" panose="020B0606020202030204" pitchFamily="34" charset="0"/>
              </a:rPr>
              <a:t>closed </a:t>
            </a:r>
            <a:r>
              <a:rPr lang="en-US" sz="1200" dirty="0">
                <a:solidFill>
                  <a:srgbClr val="58585B"/>
                </a:solidFill>
                <a:latin typeface="Arial Narrow" panose="020B0606020202030204" pitchFamily="34" charset="0"/>
              </a:rPr>
              <a:t>due to</a:t>
            </a:r>
            <a:r>
              <a:rPr lang="en-US" sz="1200" b="1" dirty="0">
                <a:solidFill>
                  <a:srgbClr val="58585B"/>
                </a:solidFill>
                <a:latin typeface="Arial Narrow" panose="020B0606020202030204" pitchFamily="34" charset="0"/>
              </a:rPr>
              <a:t> COVID-19 restrictions, damage to the building(s) </a:t>
            </a:r>
            <a:r>
              <a:rPr lang="en-US" sz="1200" dirty="0">
                <a:solidFill>
                  <a:srgbClr val="58585B"/>
                </a:solidFill>
                <a:latin typeface="Arial Narrow" panose="020B0606020202030204" pitchFamily="34" charset="0"/>
              </a:rPr>
              <a:t>and</a:t>
            </a:r>
            <a:r>
              <a:rPr lang="en-US" sz="1200" b="1" dirty="0">
                <a:solidFill>
                  <a:srgbClr val="58585B"/>
                </a:solidFill>
                <a:latin typeface="Arial Narrow" panose="020B0606020202030204" pitchFamily="34" charset="0"/>
              </a:rPr>
              <a:t> lack of funding</a:t>
            </a:r>
            <a:r>
              <a:rPr lang="en-US" sz="1200" dirty="0">
                <a:solidFill>
                  <a:srgbClr val="58585B"/>
                </a:solidFill>
                <a:latin typeface="Arial Narrow" panose="020B0606020202030204" pitchFamily="34" charset="0"/>
              </a:rPr>
              <a:t> for operation and rehabilitation.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47% of KIs (17 out of 36 KIs) reported that there is </a:t>
            </a:r>
            <a:r>
              <a:rPr lang="en-US" sz="1200" b="1" i="0" u="none" strike="noStrike" kern="1200" baseline="0" dirty="0">
                <a:solidFill>
                  <a:schemeClr val="tx1"/>
                </a:solidFill>
                <a:latin typeface="+mn-lt"/>
                <a:ea typeface="+mn-ea"/>
                <a:cs typeface="+mn-cs"/>
              </a:rPr>
              <a:t>documentation which is not possible to obtain </a:t>
            </a:r>
            <a:r>
              <a:rPr lang="en-US" sz="1200" b="0" i="0" u="none" strike="noStrike" kern="1200" baseline="0" dirty="0">
                <a:solidFill>
                  <a:schemeClr val="tx1"/>
                </a:solidFill>
                <a:latin typeface="+mn-lt"/>
                <a:ea typeface="+mn-ea"/>
                <a:cs typeface="+mn-cs"/>
              </a:rPr>
              <a:t>because the relevant departments/offices are closed at the moment and/or families cannot afford the cost of the process.</a:t>
            </a:r>
          </a:p>
          <a:p>
            <a:pPr rtl="0"/>
            <a:r>
              <a:rPr lang="fr-FR" sz="1200" b="0" i="0" u="none" strike="noStrike" kern="1200" baseline="0" dirty="0">
                <a:solidFill>
                  <a:schemeClr val="tx1"/>
                </a:solidFill>
                <a:latin typeface="+mn-lt"/>
                <a:ea typeface="+mn-ea"/>
                <a:cs typeface="+mn-cs"/>
              </a:rPr>
              <a:t>Identification document (ID)		</a:t>
            </a:r>
            <a:r>
              <a:rPr lang="fr-FR" sz="1200" b="1" i="0" u="none" strike="noStrike" kern="1200" baseline="0" dirty="0">
                <a:solidFill>
                  <a:schemeClr val="tx1"/>
                </a:solidFill>
                <a:latin typeface="+mn-lt"/>
                <a:ea typeface="+mn-ea"/>
                <a:cs typeface="+mn-cs"/>
              </a:rPr>
              <a:t>12 </a:t>
            </a:r>
            <a:r>
              <a:rPr lang="fr-FR" sz="1200" b="1" i="0" u="none" strike="noStrike" kern="1200" baseline="0" dirty="0" err="1">
                <a:solidFill>
                  <a:schemeClr val="tx1"/>
                </a:solidFill>
                <a:latin typeface="+mn-lt"/>
                <a:ea typeface="+mn-ea"/>
                <a:cs typeface="+mn-cs"/>
              </a:rPr>
              <a:t>KIs</a:t>
            </a:r>
            <a:endParaRPr lang="fr-FR" sz="1200" b="1" i="0" u="none" strike="noStrike" kern="1200" baseline="0" dirty="0">
              <a:solidFill>
                <a:schemeClr val="tx1"/>
              </a:solidFill>
              <a:latin typeface="+mn-lt"/>
              <a:ea typeface="+mn-ea"/>
              <a:cs typeface="+mn-cs"/>
            </a:endParaRPr>
          </a:p>
          <a:p>
            <a:pPr rtl="0"/>
            <a:r>
              <a:rPr lang="en-GB" sz="1200" b="0" i="0" u="none" strike="noStrike" kern="1200" baseline="0" dirty="0">
                <a:solidFill>
                  <a:schemeClr val="tx1"/>
                </a:solidFill>
                <a:latin typeface="+mn-lt"/>
                <a:ea typeface="+mn-ea"/>
                <a:cs typeface="+mn-cs"/>
              </a:rPr>
              <a:t>Civil status certificate 		</a:t>
            </a:r>
            <a:r>
              <a:rPr lang="en-GB" sz="1200" b="1" i="0" u="none" strike="noStrike" kern="1200" baseline="0" dirty="0">
                <a:solidFill>
                  <a:schemeClr val="tx1"/>
                </a:solidFill>
                <a:latin typeface="+mn-lt"/>
                <a:ea typeface="+mn-ea"/>
                <a:cs typeface="+mn-cs"/>
              </a:rPr>
              <a:t>8</a:t>
            </a:r>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KIs</a:t>
            </a:r>
          </a:p>
          <a:p>
            <a:pPr rtl="0"/>
            <a:r>
              <a:rPr lang="en-GB" sz="1200" b="0" i="0" u="none" strike="noStrike" kern="1200" baseline="0" dirty="0">
                <a:solidFill>
                  <a:schemeClr val="tx1"/>
                </a:solidFill>
                <a:latin typeface="+mn-lt"/>
                <a:ea typeface="+mn-ea"/>
                <a:cs typeface="+mn-cs"/>
              </a:rPr>
              <a:t>Passport			</a:t>
            </a:r>
            <a:r>
              <a:rPr lang="en-GB" sz="1200" b="1" i="0" u="none" strike="noStrike" kern="1200" baseline="0" dirty="0">
                <a:solidFill>
                  <a:schemeClr val="tx1"/>
                </a:solidFill>
                <a:latin typeface="+mn-lt"/>
                <a:ea typeface="+mn-ea"/>
                <a:cs typeface="+mn-cs"/>
              </a:rPr>
              <a:t>7 KIs</a:t>
            </a:r>
            <a:endParaRPr lang="en-GB" sz="1200" b="0" i="0" u="none" strike="noStrike" kern="1200" baseline="0" dirty="0">
              <a:solidFill>
                <a:schemeClr val="tx1"/>
              </a:solidFill>
              <a:latin typeface="+mn-lt"/>
              <a:ea typeface="+mn-ea"/>
              <a:cs typeface="+mn-cs"/>
            </a:endParaRPr>
          </a:p>
          <a:p>
            <a:pPr rtl="0"/>
            <a:r>
              <a:rPr lang="en-GB" sz="1200" b="0" i="0" u="none" strike="noStrike" kern="1200" baseline="0" dirty="0">
                <a:solidFill>
                  <a:schemeClr val="tx1"/>
                </a:solidFill>
                <a:latin typeface="+mn-lt"/>
                <a:ea typeface="+mn-ea"/>
                <a:cs typeface="+mn-cs"/>
              </a:rPr>
              <a:t>Rent attestation		</a:t>
            </a:r>
            <a:r>
              <a:rPr lang="en-GB" sz="1200" b="1" i="0" u="none" strike="noStrike" kern="1200" baseline="0" dirty="0">
                <a:solidFill>
                  <a:schemeClr val="tx1"/>
                </a:solidFill>
                <a:latin typeface="+mn-lt"/>
                <a:ea typeface="+mn-ea"/>
                <a:cs typeface="+mn-cs"/>
              </a:rPr>
              <a:t>1 KI</a:t>
            </a:r>
          </a:p>
          <a:p>
            <a:pPr rtl="0"/>
            <a:r>
              <a:rPr lang="en-GB" sz="1200" b="0" i="0" u="none" strike="noStrike" kern="1200" baseline="0" dirty="0">
                <a:solidFill>
                  <a:schemeClr val="tx1"/>
                </a:solidFill>
                <a:latin typeface="+mn-lt"/>
                <a:ea typeface="+mn-ea"/>
                <a:cs typeface="+mn-cs"/>
              </a:rPr>
              <a:t>Birth certificate		</a:t>
            </a:r>
            <a:r>
              <a:rPr lang="en-GB" sz="1200" b="1" i="0" u="none" strike="noStrike" kern="1200" baseline="0" dirty="0">
                <a:solidFill>
                  <a:schemeClr val="tx1"/>
                </a:solidFill>
                <a:latin typeface="+mn-lt"/>
                <a:ea typeface="+mn-ea"/>
                <a:cs typeface="+mn-cs"/>
              </a:rPr>
              <a:t>1 KI</a:t>
            </a:r>
            <a:endParaRPr lang="en-US" sz="1200" b="0" i="0" u="none" strike="noStrike" kern="1200" baseline="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26</a:t>
            </a:fld>
            <a:endParaRPr lang="en-US"/>
          </a:p>
        </p:txBody>
      </p:sp>
    </p:spTree>
    <p:extLst>
      <p:ext uri="{BB962C8B-B14F-4D97-AF65-F5344CB8AC3E}">
        <p14:creationId xmlns:p14="http://schemas.microsoft.com/office/powerpoint/2010/main" val="1614931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All KIs (36 KIs) reported that the availability of humanitarian aid was a factor to encourage return. </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Furthermore, an increased need for health guideline awareness interventions on COVID-19 together with masks distribution was reported.</a:t>
            </a:r>
          </a:p>
        </p:txBody>
      </p:sp>
      <p:sp>
        <p:nvSpPr>
          <p:cNvPr id="4" name="Slide Number Placeholder 3"/>
          <p:cNvSpPr>
            <a:spLocks noGrp="1"/>
          </p:cNvSpPr>
          <p:nvPr>
            <p:ph type="sldNum" sz="quarter" idx="5"/>
          </p:nvPr>
        </p:nvSpPr>
        <p:spPr/>
        <p:txBody>
          <a:bodyPr/>
          <a:lstStyle/>
          <a:p>
            <a:fld id="{33A22B85-E105-4374-B998-26621ECADA5C}" type="slidenum">
              <a:rPr lang="en-US" smtClean="0"/>
              <a:t>27</a:t>
            </a:fld>
            <a:endParaRPr lang="en-US"/>
          </a:p>
        </p:txBody>
      </p:sp>
    </p:spTree>
    <p:extLst>
      <p:ext uri="{BB962C8B-B14F-4D97-AF65-F5344CB8AC3E}">
        <p14:creationId xmlns:p14="http://schemas.microsoft.com/office/powerpoint/2010/main" val="2546937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baseline="0" dirty="0">
                <a:solidFill>
                  <a:schemeClr val="tx1"/>
                </a:solidFill>
                <a:latin typeface="+mn-lt"/>
                <a:ea typeface="+mn-ea"/>
                <a:cs typeface="+mn-cs"/>
              </a:rPr>
              <a:t>IDPs, elderly heads of households, people with disabilities, female heads of households, child heads of household, UASC and youth, </a:t>
            </a:r>
            <a:r>
              <a:rPr lang="en-US" sz="1200" b="0" i="0" u="none" strike="noStrike" kern="1200" baseline="0" dirty="0">
                <a:solidFill>
                  <a:schemeClr val="tx1"/>
                </a:solidFill>
                <a:latin typeface="+mn-lt"/>
                <a:ea typeface="+mn-ea"/>
                <a:cs typeface="+mn-cs"/>
              </a:rPr>
              <a:t>and</a:t>
            </a:r>
            <a:r>
              <a:rPr lang="en-US" sz="1200" b="1" i="0" u="none" strike="noStrike" kern="1200" baseline="0" dirty="0">
                <a:solidFill>
                  <a:schemeClr val="tx1"/>
                </a:solidFill>
                <a:latin typeface="+mn-lt"/>
                <a:ea typeface="+mn-ea"/>
                <a:cs typeface="+mn-cs"/>
              </a:rPr>
              <a:t> people with less connections </a:t>
            </a:r>
            <a:r>
              <a:rPr lang="en-US" sz="1200" b="0" i="0" u="none" strike="noStrike" kern="1200" baseline="0" dirty="0">
                <a:solidFill>
                  <a:schemeClr val="tx1"/>
                </a:solidFill>
                <a:latin typeface="+mn-lt"/>
                <a:ea typeface="+mn-ea"/>
                <a:cs typeface="+mn-cs"/>
              </a:rPr>
              <a:t>reportedly have less access to livelihoods.</a:t>
            </a:r>
          </a:p>
        </p:txBody>
      </p:sp>
      <p:sp>
        <p:nvSpPr>
          <p:cNvPr id="4" name="Slide Number Placeholder 3"/>
          <p:cNvSpPr>
            <a:spLocks noGrp="1"/>
          </p:cNvSpPr>
          <p:nvPr>
            <p:ph type="sldNum" sz="quarter" idx="5"/>
          </p:nvPr>
        </p:nvSpPr>
        <p:spPr/>
        <p:txBody>
          <a:bodyPr/>
          <a:lstStyle/>
          <a:p>
            <a:fld id="{33A22B85-E105-4374-B998-26621ECADA5C}" type="slidenum">
              <a:rPr lang="en-US" smtClean="0"/>
              <a:t>28</a:t>
            </a:fld>
            <a:endParaRPr lang="en-US"/>
          </a:p>
        </p:txBody>
      </p:sp>
    </p:spTree>
    <p:extLst>
      <p:ext uri="{BB962C8B-B14F-4D97-AF65-F5344CB8AC3E}">
        <p14:creationId xmlns:p14="http://schemas.microsoft.com/office/powerpoint/2010/main" val="3705430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Governance and influencing bodies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All community leaders (11 KIs) reported that </a:t>
            </a:r>
            <a:r>
              <a:rPr lang="en-US" sz="1200" b="1" i="0" u="none" strike="noStrike" kern="1200" baseline="0" dirty="0">
                <a:solidFill>
                  <a:schemeClr val="tx1"/>
                </a:solidFill>
                <a:latin typeface="+mn-lt"/>
                <a:ea typeface="+mn-ea"/>
                <a:cs typeface="+mn-cs"/>
              </a:rPr>
              <a:t>local authorities are  the most influential body</a:t>
            </a:r>
            <a:r>
              <a:rPr lang="en-US" sz="1200" b="0" i="0" u="none" strike="noStrike" kern="1200" baseline="0" dirty="0">
                <a:solidFill>
                  <a:schemeClr val="tx1"/>
                </a:solidFill>
                <a:latin typeface="+mn-lt"/>
                <a:ea typeface="+mn-ea"/>
                <a:cs typeface="+mn-cs"/>
              </a:rPr>
              <a:t> with regards to governance.</a:t>
            </a:r>
          </a:p>
          <a:p>
            <a:endParaRPr lang="en-US"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29</a:t>
            </a:fld>
            <a:endParaRPr lang="en-US"/>
          </a:p>
        </p:txBody>
      </p:sp>
    </p:spTree>
    <p:extLst>
      <p:ext uri="{BB962C8B-B14F-4D97-AF65-F5344CB8AC3E}">
        <p14:creationId xmlns:p14="http://schemas.microsoft.com/office/powerpoint/2010/main" val="3633495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600"/>
              </a:spcAft>
            </a:pPr>
            <a:r>
              <a:rPr lang="en-GB" sz="1800" b="1" dirty="0">
                <a:effectLst/>
                <a:latin typeface="Arial Narrow" panose="020B0606020202030204" pitchFamily="34" charset="0"/>
                <a:ea typeface="Calibri" panose="020F0502020204030204" pitchFamily="34" charset="0"/>
                <a:cs typeface="Arial" panose="020B0604020202020204" pitchFamily="34" charset="0"/>
              </a:rPr>
              <a:t>Community disputes within the neighbourhoods</a:t>
            </a:r>
            <a:r>
              <a:rPr lang="en-GB" sz="1800" dirty="0">
                <a:effectLst/>
                <a:latin typeface="Arial Narrow" panose="020B0606020202030204" pitchFamily="34" charset="0"/>
                <a:ea typeface="Calibri" panose="020F0502020204030204" pitchFamily="34" charset="0"/>
                <a:cs typeface="Arial" panose="020B0604020202020204" pitchFamily="34" charset="0"/>
              </a:rPr>
              <a:t>: 69% of KIs (25 out of 36 KIs) reported </a:t>
            </a:r>
            <a:r>
              <a:rPr lang="en-GB" sz="1800" b="1" dirty="0">
                <a:effectLst/>
                <a:latin typeface="Arial Narrow" panose="020B0606020202030204" pitchFamily="34" charset="0"/>
                <a:ea typeface="Calibri" panose="020F0502020204030204" pitchFamily="34" charset="0"/>
                <a:cs typeface="Arial" panose="020B0604020202020204" pitchFamily="34" charset="0"/>
              </a:rPr>
              <a:t>no change</a:t>
            </a:r>
            <a:r>
              <a:rPr lang="en-GB" sz="1800" dirty="0">
                <a:effectLst/>
                <a:latin typeface="Arial Narrow" panose="020B0606020202030204" pitchFamily="34" charset="0"/>
                <a:ea typeface="Calibri" panose="020F0502020204030204" pitchFamily="34" charset="0"/>
                <a:cs typeface="Arial" panose="020B0604020202020204" pitchFamily="34" charset="0"/>
              </a:rPr>
              <a:t> is expected in this regard in the six months following data collection due to IDPs and returnees are (re)integrating well in Al-</a:t>
            </a:r>
            <a:r>
              <a:rPr lang="en-GB" sz="1800" dirty="0" err="1">
                <a:effectLst/>
                <a:latin typeface="Arial Narrow" panose="020B0606020202030204" pitchFamily="34" charset="0"/>
                <a:ea typeface="Calibri" panose="020F0502020204030204" pitchFamily="34" charset="0"/>
                <a:cs typeface="Arial" panose="020B0604020202020204" pitchFamily="34" charset="0"/>
              </a:rPr>
              <a:t>Qairawan</a:t>
            </a:r>
            <a:r>
              <a:rPr lang="en-GB" sz="1800" dirty="0">
                <a:effectLst/>
                <a:latin typeface="Arial Narrow" panose="020B0606020202030204" pitchFamily="34" charset="0"/>
                <a:ea typeface="Calibri" panose="020F0502020204030204" pitchFamily="34" charset="0"/>
                <a:cs typeface="Arial" panose="020B0604020202020204" pitchFamily="34" charset="0"/>
              </a:rPr>
              <a:t>.</a:t>
            </a:r>
          </a:p>
          <a:p>
            <a:pPr marL="0" marR="0" algn="just">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GB" sz="1800" b="1" dirty="0">
                <a:effectLst/>
                <a:latin typeface="Arial Narrow" panose="020B0606020202030204" pitchFamily="34" charset="0"/>
                <a:ea typeface="Calibri" panose="020F0502020204030204" pitchFamily="34" charset="0"/>
                <a:cs typeface="Arial" panose="020B0604020202020204" pitchFamily="34" charset="0"/>
              </a:rPr>
              <a:t>Community disputes between villages</a:t>
            </a:r>
            <a:r>
              <a:rPr lang="en-GB" sz="1800" dirty="0">
                <a:effectLst/>
                <a:latin typeface="Arial Narrow" panose="020B0606020202030204" pitchFamily="34" charset="0"/>
                <a:ea typeface="Calibri" panose="020F0502020204030204" pitchFamily="34" charset="0"/>
                <a:cs typeface="Arial" panose="020B0604020202020204" pitchFamily="34" charset="0"/>
              </a:rPr>
              <a:t>: 58% of KIs (21 out of 36 KIs) reported </a:t>
            </a:r>
            <a:r>
              <a:rPr lang="en-GB" sz="1800" b="1" dirty="0">
                <a:effectLst/>
                <a:latin typeface="Arial Narrow" panose="020B0606020202030204" pitchFamily="34" charset="0"/>
                <a:ea typeface="Calibri" panose="020F0502020204030204" pitchFamily="34" charset="0"/>
                <a:cs typeface="Arial" panose="020B0604020202020204" pitchFamily="34" charset="0"/>
              </a:rPr>
              <a:t>no change</a:t>
            </a:r>
            <a:r>
              <a:rPr lang="en-GB" sz="1800" dirty="0">
                <a:effectLst/>
                <a:latin typeface="Arial Narrow" panose="020B0606020202030204" pitchFamily="34" charset="0"/>
                <a:ea typeface="Calibri" panose="020F0502020204030204" pitchFamily="34" charset="0"/>
                <a:cs typeface="Arial" panose="020B0604020202020204" pitchFamily="34" charset="0"/>
              </a:rPr>
              <a:t> is expected in this regard in the six months following data collection due to the </a:t>
            </a:r>
            <a:r>
              <a:rPr lang="en-GB" sz="1800" b="1" dirty="0">
                <a:effectLst/>
                <a:latin typeface="Arial Narrow" panose="020B0606020202030204" pitchFamily="34" charset="0"/>
                <a:ea typeface="Calibri" panose="020F0502020204030204" pitchFamily="34" charset="0"/>
                <a:cs typeface="Arial" panose="020B0604020202020204" pitchFamily="34" charset="0"/>
              </a:rPr>
              <a:t>(re)integration</a:t>
            </a:r>
            <a:r>
              <a:rPr lang="en-GB" sz="1800" dirty="0">
                <a:effectLst/>
                <a:latin typeface="Arial Narrow" panose="020B0606020202030204" pitchFamily="34" charset="0"/>
                <a:ea typeface="Calibri" panose="020F0502020204030204" pitchFamily="34" charset="0"/>
                <a:cs typeface="Arial" panose="020B0604020202020204" pitchFamily="34" charset="0"/>
              </a:rPr>
              <a:t> process for IDPs and returnees in Al-</a:t>
            </a:r>
            <a:r>
              <a:rPr lang="en-GB" sz="1800" dirty="0" err="1">
                <a:effectLst/>
                <a:latin typeface="Arial Narrow" panose="020B0606020202030204" pitchFamily="34" charset="0"/>
                <a:ea typeface="Calibri" panose="020F0502020204030204" pitchFamily="34" charset="0"/>
                <a:cs typeface="Arial" panose="020B0604020202020204" pitchFamily="34" charset="0"/>
              </a:rPr>
              <a:t>Qairawan</a:t>
            </a:r>
            <a:r>
              <a:rPr lang="en-GB" sz="1800" dirty="0">
                <a:effectLst/>
                <a:latin typeface="Arial Narrow" panose="020B0606020202030204" pitchFamily="34" charset="0"/>
                <a:ea typeface="Calibri" panose="020F0502020204030204" pitchFamily="34" charset="0"/>
                <a:cs typeface="Arial" panose="020B0604020202020204" pitchFamily="34" charset="0"/>
              </a:rPr>
              <a:t>, </a:t>
            </a:r>
            <a:r>
              <a:rPr lang="en-GB" sz="1800" b="1" dirty="0">
                <a:effectLst/>
                <a:latin typeface="Arial Narrow" panose="020B0606020202030204" pitchFamily="34" charset="0"/>
                <a:ea typeface="Calibri" panose="020F0502020204030204" pitchFamily="34" charset="0"/>
                <a:cs typeface="Arial" panose="020B0604020202020204" pitchFamily="34" charset="0"/>
              </a:rPr>
              <a:t>kinship ties</a:t>
            </a:r>
            <a:r>
              <a:rPr lang="en-GB" sz="1800" dirty="0">
                <a:effectLst/>
                <a:latin typeface="Arial Narrow" panose="020B0606020202030204" pitchFamily="34" charset="0"/>
                <a:ea typeface="Calibri" panose="020F0502020204030204" pitchFamily="34" charset="0"/>
                <a:cs typeface="Arial" panose="020B0604020202020204" pitchFamily="34" charset="0"/>
              </a:rPr>
              <a:t> between families from different population groups, and </a:t>
            </a:r>
            <a:r>
              <a:rPr lang="en-GB" sz="1800" b="1" dirty="0">
                <a:effectLst/>
                <a:latin typeface="Arial Narrow" panose="020B0606020202030204" pitchFamily="34" charset="0"/>
                <a:ea typeface="Calibri" panose="020F0502020204030204" pitchFamily="34" charset="0"/>
                <a:cs typeface="Arial" panose="020B0604020202020204" pitchFamily="34" charset="0"/>
              </a:rPr>
              <a:t>acceptance</a:t>
            </a:r>
            <a:r>
              <a:rPr lang="en-GB" sz="1800" dirty="0">
                <a:effectLst/>
                <a:latin typeface="Arial Narrow" panose="020B0606020202030204" pitchFamily="34" charset="0"/>
                <a:ea typeface="Calibri" panose="020F0502020204030204" pitchFamily="34" charset="0"/>
                <a:cs typeface="Arial" panose="020B0604020202020204" pitchFamily="34" charset="0"/>
              </a:rPr>
              <a:t> from the community regarding the presence of different groups.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30</a:t>
            </a:fld>
            <a:endParaRPr lang="en-US"/>
          </a:p>
        </p:txBody>
      </p:sp>
    </p:spTree>
    <p:extLst>
      <p:ext uri="{BB962C8B-B14F-4D97-AF65-F5344CB8AC3E}">
        <p14:creationId xmlns:p14="http://schemas.microsoft.com/office/powerpoint/2010/main" val="3105304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All KIs (36 KIs) reported that their community members</a:t>
            </a:r>
            <a:r>
              <a:rPr lang="en-US" sz="1200" b="1" i="0" u="none" strike="noStrike" kern="1200" baseline="0" dirty="0">
                <a:solidFill>
                  <a:schemeClr val="tx1"/>
                </a:solidFill>
                <a:latin typeface="+mn-lt"/>
                <a:ea typeface="+mn-ea"/>
                <a:cs typeface="+mn-cs"/>
              </a:rPr>
              <a:t> feel safe </a:t>
            </a:r>
            <a:r>
              <a:rPr lang="en-US" sz="1200" b="0" i="0" u="none" strike="noStrike" kern="1200" baseline="0" dirty="0">
                <a:solidFill>
                  <a:schemeClr val="tx1"/>
                </a:solidFill>
                <a:latin typeface="+mn-lt"/>
                <a:ea typeface="+mn-ea"/>
                <a:cs typeface="+mn-cs"/>
              </a:rPr>
              <a:t>in Al-</a:t>
            </a:r>
            <a:r>
              <a:rPr lang="en-US" sz="1200" b="0" i="0" u="none" strike="noStrike" kern="1200" baseline="0" dirty="0" err="1">
                <a:solidFill>
                  <a:schemeClr val="tx1"/>
                </a:solidFill>
                <a:latin typeface="+mn-lt"/>
                <a:ea typeface="+mn-ea"/>
                <a:cs typeface="+mn-cs"/>
              </a:rPr>
              <a:t>Qairawan</a:t>
            </a:r>
            <a:r>
              <a:rPr lang="en-US" sz="1200" b="0" i="0" u="none" strike="noStrike" kern="1200" baseline="0" dirty="0">
                <a:solidFill>
                  <a:schemeClr val="tx1"/>
                </a:solidFill>
                <a:latin typeface="+mn-lt"/>
                <a:ea typeface="+mn-ea"/>
                <a:cs typeface="+mn-cs"/>
              </a:rPr>
              <a:t>.</a:t>
            </a:r>
          </a:p>
          <a:p>
            <a:endParaRPr lang="en-US"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31</a:t>
            </a:fld>
            <a:endParaRPr lang="en-US"/>
          </a:p>
        </p:txBody>
      </p:sp>
    </p:spTree>
    <p:extLst>
      <p:ext uri="{BB962C8B-B14F-4D97-AF65-F5344CB8AC3E}">
        <p14:creationId xmlns:p14="http://schemas.microsoft.com/office/powerpoint/2010/main" val="1583537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33</a:t>
            </a:fld>
            <a:endParaRPr lang="en-US"/>
          </a:p>
        </p:txBody>
      </p:sp>
    </p:spTree>
    <p:extLst>
      <p:ext uri="{BB962C8B-B14F-4D97-AF65-F5344CB8AC3E}">
        <p14:creationId xmlns:p14="http://schemas.microsoft.com/office/powerpoint/2010/main" val="373866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155">
              <a:defRPr/>
            </a:pPr>
            <a:fld id="{33A22B85-E105-4374-B998-26621ECADA5C}" type="slidenum">
              <a:rPr lang="en-US">
                <a:solidFill>
                  <a:prstClr val="black"/>
                </a:solidFill>
                <a:latin typeface="Calibri" panose="020F0502020204030204"/>
              </a:rPr>
              <a:pPr defTabSz="966155">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197897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To address this gap, REACH proposed a rapid assessment to profile priority areas of return and/or secondary displacement where there may be a risk to sustainable (re)integration of populations.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latin typeface="+mn-lt"/>
                <a:ea typeface="+mn-ea"/>
                <a:cs typeface="+mn-cs"/>
              </a:rPr>
              <a:t>Why conducting a rapid assessment?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mn-lt"/>
                <a:ea typeface="+mn-ea"/>
                <a:cs typeface="+mn-cs"/>
              </a:rPr>
              <a:t>In coordination with the RWG and other actors, discussions took place to conduct a rapid assessment in the way to immediately identify the main conditions affecting return, durable solutions and the sustainability of safe and dignified integration or re-integration in the community.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a:p>
            <a:pPr algn="just">
              <a:lnSpc>
                <a:spcPct val="100000"/>
              </a:lnSpc>
              <a:spcBef>
                <a:spcPts val="0"/>
              </a:spcBef>
              <a:spcAft>
                <a:spcPts val="1800"/>
              </a:spcAft>
            </a:pPr>
            <a:r>
              <a:rPr lang="en-US" sz="1200" dirty="0"/>
              <a:t>The assessment aimed to provide </a:t>
            </a:r>
            <a:r>
              <a:rPr lang="en-US" sz="1200" b="1" dirty="0"/>
              <a:t>rapid</a:t>
            </a:r>
            <a:r>
              <a:rPr lang="en-US" sz="1200" dirty="0"/>
              <a:t> </a:t>
            </a:r>
            <a:r>
              <a:rPr lang="en-US" sz="1200" b="1" dirty="0"/>
              <a:t>evidence-base overview of the assessed areas </a:t>
            </a:r>
            <a:r>
              <a:rPr lang="en-US" sz="1200" dirty="0"/>
              <a:t>to support humanitarian and development actors to promote durable solutions for returnees and IDPs in situations of protracted displacement on multiple levels, including:</a:t>
            </a:r>
          </a:p>
          <a:p>
            <a:pPr marL="509588" lvl="0" indent="-285750" algn="just">
              <a:lnSpc>
                <a:spcPct val="100000"/>
              </a:lnSpc>
              <a:spcBef>
                <a:spcPts val="0"/>
              </a:spcBef>
              <a:spcAft>
                <a:spcPts val="600"/>
              </a:spcAft>
              <a:buFont typeface="Arial" panose="020B0604020202020204" pitchFamily="34" charset="0"/>
              <a:buChar char="•"/>
            </a:pPr>
            <a:r>
              <a:rPr lang="x-none" sz="1200" dirty="0"/>
              <a:t>Development of strategic dialogue, policy development, and resource mobilization efforts,</a:t>
            </a:r>
            <a:endParaRPr lang="en-US" sz="1200" dirty="0"/>
          </a:p>
          <a:p>
            <a:pPr marL="509588" lvl="0" indent="-285750" algn="just">
              <a:lnSpc>
                <a:spcPct val="100000"/>
              </a:lnSpc>
              <a:spcBef>
                <a:spcPts val="0"/>
              </a:spcBef>
              <a:spcAft>
                <a:spcPts val="600"/>
              </a:spcAft>
              <a:buFont typeface="Arial" panose="020B0604020202020204" pitchFamily="34" charset="0"/>
              <a:buChar char="•"/>
            </a:pPr>
            <a:r>
              <a:rPr lang="x-none" sz="1200" dirty="0"/>
              <a:t>Development of localized interventions,</a:t>
            </a:r>
            <a:endParaRPr lang="en-US" sz="1200" dirty="0"/>
          </a:p>
          <a:p>
            <a:pPr marL="509588" lvl="0" indent="-285750" algn="just">
              <a:lnSpc>
                <a:spcPct val="100000"/>
              </a:lnSpc>
              <a:spcBef>
                <a:spcPts val="0"/>
              </a:spcBef>
              <a:spcAft>
                <a:spcPts val="600"/>
              </a:spcAft>
              <a:buFont typeface="Arial" panose="020B0604020202020204" pitchFamily="34" charset="0"/>
              <a:buChar char="•"/>
            </a:pPr>
            <a:r>
              <a:rPr lang="x-none" sz="1200" dirty="0"/>
              <a:t>Advocacy with government actors around camp closures, consolidation, premature returns, and conditions in areas of origin to allow sustainable returns.</a:t>
            </a:r>
            <a:endParaRPr lang="en-US" sz="1200" dirty="0"/>
          </a:p>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4</a:t>
            </a:fld>
            <a:endParaRPr lang="en-US"/>
          </a:p>
        </p:txBody>
      </p:sp>
    </p:spTree>
    <p:extLst>
      <p:ext uri="{BB962C8B-B14F-4D97-AF65-F5344CB8AC3E}">
        <p14:creationId xmlns:p14="http://schemas.microsoft.com/office/powerpoint/2010/main" val="361046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600"/>
              </a:spcAft>
            </a:pPr>
            <a:r>
              <a:rPr lang="en-GB" sz="1200" b="1" dirty="0" err="1">
                <a:effectLst/>
                <a:latin typeface="Arial Narrow" panose="020B0606020202030204" pitchFamily="34" charset="0"/>
                <a:ea typeface="Calibri" panose="020F0502020204030204" pitchFamily="34" charset="0"/>
                <a:cs typeface="Arial" panose="020B0604020202020204" pitchFamily="34" charset="0"/>
              </a:rPr>
              <a:t>ReDS</a:t>
            </a:r>
            <a:r>
              <a:rPr lang="en-GB" sz="1200" b="1" dirty="0">
                <a:effectLst/>
                <a:latin typeface="Arial Narrow" panose="020B0606020202030204" pitchFamily="34" charset="0"/>
                <a:ea typeface="Calibri" panose="020F0502020204030204" pitchFamily="34" charset="0"/>
                <a:cs typeface="Arial" panose="020B0604020202020204" pitchFamily="34" charset="0"/>
              </a:rPr>
              <a:t> Specific Objectives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Provide an understanding about the </a:t>
            </a:r>
            <a:r>
              <a:rPr lang="en-GB" sz="1200" b="1" dirty="0">
                <a:effectLst/>
                <a:latin typeface="Arial Narrow" panose="020B0606020202030204" pitchFamily="34" charset="0"/>
                <a:ea typeface="Calibri" panose="020F0502020204030204" pitchFamily="34" charset="0"/>
                <a:cs typeface="Arial" panose="020B0604020202020204" pitchFamily="34" charset="0"/>
              </a:rPr>
              <a:t>effects of recent movement trends</a:t>
            </a:r>
            <a:r>
              <a:rPr lang="en-GB" sz="1200" dirty="0">
                <a:effectLst/>
                <a:latin typeface="Arial Narrow" panose="020B0606020202030204" pitchFamily="34" charset="0"/>
                <a:ea typeface="Calibri" panose="020F0502020204030204" pitchFamily="34" charset="0"/>
                <a:cs typeface="Arial" panose="020B0604020202020204" pitchFamily="34" charset="0"/>
              </a:rPr>
              <a:t> across different demographic groups in targeted areas;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Assess </a:t>
            </a:r>
            <a:r>
              <a:rPr lang="en-GB" sz="1200" b="1" dirty="0">
                <a:effectLst/>
                <a:latin typeface="Arial Narrow" panose="020B0606020202030204" pitchFamily="34" charset="0"/>
                <a:ea typeface="Calibri" panose="020F0502020204030204" pitchFamily="34" charset="0"/>
                <a:cs typeface="Arial" panose="020B0604020202020204" pitchFamily="34" charset="0"/>
              </a:rPr>
              <a:t>perceived intentions to move </a:t>
            </a:r>
            <a:r>
              <a:rPr lang="en-GB" sz="1200" dirty="0">
                <a:effectLst/>
                <a:latin typeface="Arial Narrow" panose="020B0606020202030204" pitchFamily="34" charset="0"/>
                <a:ea typeface="Calibri" panose="020F0502020204030204" pitchFamily="34" charset="0"/>
                <a:cs typeface="Arial" panose="020B0604020202020204" pitchFamily="34" charset="0"/>
              </a:rPr>
              <a:t>among all relevant communities within the areas to </a:t>
            </a:r>
            <a:r>
              <a:rPr lang="en-GB" sz="1200" b="1" dirty="0">
                <a:effectLst/>
                <a:latin typeface="Arial Narrow" panose="020B0606020202030204" pitchFamily="34" charset="0"/>
                <a:ea typeface="Calibri" panose="020F0502020204030204" pitchFamily="34" charset="0"/>
                <a:cs typeface="Arial" panose="020B0604020202020204" pitchFamily="34" charset="0"/>
              </a:rPr>
              <a:t>identify potential risk </a:t>
            </a:r>
            <a:r>
              <a:rPr lang="en-GB" sz="1200" dirty="0">
                <a:effectLst/>
                <a:latin typeface="Arial Narrow" panose="020B0606020202030204" pitchFamily="34" charset="0"/>
                <a:ea typeface="Calibri" panose="020F0502020204030204" pitchFamily="34" charset="0"/>
                <a:cs typeface="Arial" panose="020B0604020202020204" pitchFamily="34" charset="0"/>
              </a:rPr>
              <a:t>of further instability;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Assess </a:t>
            </a:r>
            <a:r>
              <a:rPr lang="en-GB" sz="1200" b="1" dirty="0">
                <a:effectLst/>
                <a:latin typeface="Arial Narrow" panose="020B0606020202030204" pitchFamily="34" charset="0"/>
                <a:ea typeface="Calibri" panose="020F0502020204030204" pitchFamily="34" charset="0"/>
                <a:cs typeface="Arial" panose="020B0604020202020204" pitchFamily="34" charset="0"/>
              </a:rPr>
              <a:t>how conditions in areas affected </a:t>
            </a:r>
            <a:r>
              <a:rPr lang="en-GB" sz="1200" dirty="0">
                <a:effectLst/>
                <a:latin typeface="Arial Narrow" panose="020B0606020202030204" pitchFamily="34" charset="0"/>
                <a:ea typeface="Calibri" panose="020F0502020204030204" pitchFamily="34" charset="0"/>
                <a:cs typeface="Arial" panose="020B0604020202020204" pitchFamily="34" charset="0"/>
              </a:rPr>
              <a:t>by recent movements</a:t>
            </a:r>
            <a:r>
              <a:rPr lang="en-GB" sz="1200" b="1" dirty="0">
                <a:effectLst/>
                <a:latin typeface="Arial Narrow" panose="020B0606020202030204" pitchFamily="34" charset="0"/>
                <a:ea typeface="Calibri" panose="020F0502020204030204" pitchFamily="34" charset="0"/>
                <a:cs typeface="Arial" panose="020B0604020202020204" pitchFamily="34" charset="0"/>
              </a:rPr>
              <a:t> may impact the sustainability of durable solutions</a:t>
            </a:r>
            <a:r>
              <a:rPr lang="en-GB" sz="1200" dirty="0">
                <a:effectLst/>
                <a:latin typeface="Arial Narrow" panose="020B0606020202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Identify any consequent </a:t>
            </a:r>
            <a:r>
              <a:rPr lang="en-GB" sz="1200" b="1" dirty="0">
                <a:effectLst/>
                <a:latin typeface="Arial Narrow" panose="020B0606020202030204" pitchFamily="34" charset="0"/>
                <a:ea typeface="Calibri" panose="020F0502020204030204" pitchFamily="34" charset="0"/>
                <a:cs typeface="Arial" panose="020B0604020202020204" pitchFamily="34" charset="0"/>
              </a:rPr>
              <a:t>shift in local social dynamics and power structures</a:t>
            </a:r>
            <a:r>
              <a:rPr lang="en-GB" sz="1200" dirty="0">
                <a:effectLst/>
                <a:latin typeface="Arial Narrow" panose="020B0606020202030204" pitchFamily="34" charset="0"/>
                <a:ea typeface="Calibri" panose="020F0502020204030204" pitchFamily="34" charset="0"/>
                <a:cs typeface="Arial" panose="020B0604020202020204" pitchFamily="34" charset="0"/>
              </a:rPr>
              <a:t> following the recent movements;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Explore conditions in the area in terms of </a:t>
            </a:r>
            <a:r>
              <a:rPr lang="en-GB" sz="1200" b="1" dirty="0">
                <a:effectLst/>
                <a:latin typeface="Arial Narrow" panose="020B0606020202030204" pitchFamily="34" charset="0"/>
                <a:ea typeface="Calibri" panose="020F0502020204030204" pitchFamily="34" charset="0"/>
                <a:cs typeface="Arial" panose="020B0604020202020204" pitchFamily="34" charset="0"/>
              </a:rPr>
              <a:t>community needs and inter-relations; and the viability of safe and dignified (re)integration.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5</a:t>
            </a:fld>
            <a:endParaRPr lang="en-US"/>
          </a:p>
        </p:txBody>
      </p:sp>
    </p:spTree>
    <p:extLst>
      <p:ext uri="{BB962C8B-B14F-4D97-AF65-F5344CB8AC3E}">
        <p14:creationId xmlns:p14="http://schemas.microsoft.com/office/powerpoint/2010/main" val="3126699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Community leaders are members of the host community (regardless their displacement status) and were represented by eight mukhtars (from eight different villages in Al-</a:t>
            </a:r>
            <a:r>
              <a:rPr lang="en-US" sz="1800" b="0" i="0" u="none" strike="noStrike" baseline="0" dirty="0" err="1">
                <a:solidFill>
                  <a:srgbClr val="58585B"/>
                </a:solidFill>
                <a:latin typeface="Arial Narrow" panose="020B0606020202030204" pitchFamily="34" charset="0"/>
              </a:rPr>
              <a:t>Qairawan</a:t>
            </a:r>
            <a:r>
              <a:rPr lang="en-US" sz="1800" b="0" i="0" u="none" strike="noStrike" baseline="0" dirty="0">
                <a:solidFill>
                  <a:srgbClr val="58585B"/>
                </a:solidFill>
                <a:latin typeface="Arial Narrow" panose="020B0606020202030204" pitchFamily="34" charset="0"/>
              </a:rPr>
              <a:t>) and three local authority officials. Mukhtar can be defined as the head of a village or </a:t>
            </a:r>
            <a:r>
              <a:rPr lang="en-US" sz="1800" b="0" i="0" u="none" strike="noStrike" baseline="0" dirty="0" err="1">
                <a:solidFill>
                  <a:srgbClr val="58585B"/>
                </a:solidFill>
                <a:latin typeface="Arial Narrow" panose="020B0606020202030204" pitchFamily="34" charset="0"/>
              </a:rPr>
              <a:t>neighbourhood</a:t>
            </a:r>
            <a:r>
              <a:rPr lang="en-US" sz="1800" b="0" i="0" u="none" strike="noStrike" baseline="0" dirty="0">
                <a:solidFill>
                  <a:srgbClr val="58585B"/>
                </a:solidFill>
                <a:latin typeface="Arial Narrow" panose="020B0606020202030204" pitchFamily="34" charset="0"/>
              </a:rPr>
              <a:t> in some Arab countries.</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IDPs (displaced from the area) refer to families from Al-</a:t>
            </a:r>
            <a:r>
              <a:rPr lang="en-US" sz="1800" b="0" i="0" u="none" strike="noStrike" baseline="0" dirty="0" err="1">
                <a:solidFill>
                  <a:srgbClr val="58585B"/>
                </a:solidFill>
                <a:latin typeface="Arial Narrow" panose="020B0606020202030204" pitchFamily="34" charset="0"/>
              </a:rPr>
              <a:t>Qairawan</a:t>
            </a:r>
            <a:r>
              <a:rPr lang="en-US" sz="1800" b="0" i="0" u="none" strike="noStrike" baseline="0" dirty="0">
                <a:solidFill>
                  <a:srgbClr val="58585B"/>
                </a:solidFill>
                <a:latin typeface="Arial Narrow" panose="020B0606020202030204" pitchFamily="34" charset="0"/>
              </a:rPr>
              <a:t> displaced after 2014 events in other areas different than their </a:t>
            </a:r>
            <a:r>
              <a:rPr lang="en-US" sz="1800" b="0" i="0" u="none" strike="noStrike" baseline="0" dirty="0" err="1">
                <a:solidFill>
                  <a:srgbClr val="58585B"/>
                </a:solidFill>
                <a:latin typeface="Arial Narrow" panose="020B0606020202030204" pitchFamily="34" charset="0"/>
              </a:rPr>
              <a:t>AoO</a:t>
            </a:r>
            <a:r>
              <a:rPr lang="en-US" sz="1800" b="0" i="0" u="none" strike="noStrike" baseline="0" dirty="0">
                <a:solidFill>
                  <a:srgbClr val="58585B"/>
                </a:solidFill>
                <a:latin typeface="Arial Narrow" panose="020B0606020202030204" pitchFamily="34" charset="0"/>
              </a:rPr>
              <a:t>, specifically in </a:t>
            </a:r>
            <a:r>
              <a:rPr lang="en-US" sz="1800" b="0" i="0" u="none" strike="noStrike" baseline="0" dirty="0" err="1">
                <a:solidFill>
                  <a:srgbClr val="58585B"/>
                </a:solidFill>
                <a:latin typeface="Arial Narrow" panose="020B0606020202030204" pitchFamily="34" charset="0"/>
              </a:rPr>
              <a:t>Hamam</a:t>
            </a:r>
            <a:r>
              <a:rPr lang="en-US" sz="1800" b="0" i="0" u="none" strike="noStrike" baseline="0" dirty="0">
                <a:solidFill>
                  <a:srgbClr val="58585B"/>
                </a:solidFill>
                <a:latin typeface="Arial Narrow" panose="020B0606020202030204" pitchFamily="34" charset="0"/>
              </a:rPr>
              <a:t> Al </a:t>
            </a:r>
            <a:r>
              <a:rPr lang="en-US" sz="1800" b="0" i="0" u="none" strike="noStrike" baseline="0" dirty="0" err="1">
                <a:solidFill>
                  <a:srgbClr val="58585B"/>
                </a:solidFill>
                <a:latin typeface="Arial Narrow" panose="020B0606020202030204" pitchFamily="34" charset="0"/>
              </a:rPr>
              <a:t>Alil</a:t>
            </a:r>
            <a:r>
              <a:rPr lang="en-US" sz="1800" b="0" i="0" u="none" strike="noStrike" baseline="0" dirty="0">
                <a:solidFill>
                  <a:srgbClr val="58585B"/>
                </a:solidFill>
                <a:latin typeface="Arial Narrow" panose="020B0606020202030204" pitchFamily="34" charset="0"/>
              </a:rPr>
              <a:t> and Bashiqa sub-districts, in Mosul district.</a:t>
            </a:r>
          </a:p>
          <a:p>
            <a:pPr marR="0" algn="just" rtl="0"/>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IDPs (displaced in the area) refer to families from </a:t>
            </a:r>
            <a:r>
              <a:rPr lang="en-US" sz="1800" b="0" i="0" u="none" strike="noStrike" baseline="0" dirty="0" err="1">
                <a:solidFill>
                  <a:srgbClr val="58585B"/>
                </a:solidFill>
                <a:latin typeface="Arial Narrow" panose="020B0606020202030204" pitchFamily="34" charset="0"/>
              </a:rPr>
              <a:t>AoO</a:t>
            </a:r>
            <a:r>
              <a:rPr lang="en-US" sz="1800" b="0" i="0" u="none" strike="noStrike" baseline="0" dirty="0">
                <a:solidFill>
                  <a:srgbClr val="58585B"/>
                </a:solidFill>
                <a:latin typeface="Arial Narrow" panose="020B0606020202030204" pitchFamily="34" charset="0"/>
              </a:rPr>
              <a:t> different than Al-</a:t>
            </a:r>
            <a:r>
              <a:rPr lang="en-US" sz="1800" b="0" i="0" u="none" strike="noStrike" baseline="0" dirty="0" err="1">
                <a:solidFill>
                  <a:srgbClr val="58585B"/>
                </a:solidFill>
                <a:latin typeface="Arial Narrow" panose="020B0606020202030204" pitchFamily="34" charset="0"/>
              </a:rPr>
              <a:t>Qairawan</a:t>
            </a:r>
            <a:r>
              <a:rPr lang="en-US" sz="1800" b="0" i="0" u="none" strike="noStrike" baseline="0" dirty="0">
                <a:solidFill>
                  <a:srgbClr val="58585B"/>
                </a:solidFill>
                <a:latin typeface="Arial Narrow" panose="020B0606020202030204" pitchFamily="34" charset="0"/>
              </a:rPr>
              <a:t> who displaced after 2014 events and reside in Al-</a:t>
            </a:r>
            <a:r>
              <a:rPr lang="en-US" sz="1800" b="0" i="0" u="none" strike="noStrike" baseline="0" dirty="0" err="1">
                <a:solidFill>
                  <a:srgbClr val="58585B"/>
                </a:solidFill>
                <a:latin typeface="Arial Narrow" panose="020B0606020202030204" pitchFamily="34" charset="0"/>
              </a:rPr>
              <a:t>Qairawan</a:t>
            </a:r>
            <a:r>
              <a:rPr lang="en-US" sz="1800" b="0" i="0" u="none" strike="noStrike" baseline="0" dirty="0">
                <a:solidFill>
                  <a:srgbClr val="58585B"/>
                </a:solidFill>
                <a:latin typeface="Arial Narrow" panose="020B0606020202030204" pitchFamily="34" charset="0"/>
              </a:rPr>
              <a:t> in the meantime.</a:t>
            </a:r>
          </a:p>
          <a:p>
            <a:pPr marR="0" algn="just" rtl="0"/>
            <a:endParaRPr lang="en-US" sz="1800" b="0" i="0" u="none" strike="noStrike" baseline="0" dirty="0">
              <a:solidFill>
                <a:srgbClr val="58585B"/>
              </a:solidFill>
              <a:latin typeface="Arial Narrow" panose="020B0606020202030204" pitchFamily="34" charset="0"/>
            </a:endParaRPr>
          </a:p>
          <a:p>
            <a:pPr defTabSz="966155">
              <a:defRPr/>
            </a:pPr>
            <a:endParaRPr lang="en-US" baseline="0" dirty="0"/>
          </a:p>
        </p:txBody>
      </p:sp>
      <p:sp>
        <p:nvSpPr>
          <p:cNvPr id="4" name="Slide Number Placeholder 3"/>
          <p:cNvSpPr>
            <a:spLocks noGrp="1"/>
          </p:cNvSpPr>
          <p:nvPr>
            <p:ph type="sldNum" sz="quarter" idx="10"/>
          </p:nvPr>
        </p:nvSpPr>
        <p:spPr/>
        <p:txBody>
          <a:bodyPr/>
          <a:lstStyle/>
          <a:p>
            <a:fld id="{33A22B85-E105-4374-B998-26621ECADA5C}" type="slidenum">
              <a:rPr lang="en-US" smtClean="0"/>
              <a:t>7</a:t>
            </a:fld>
            <a:endParaRPr lang="en-US"/>
          </a:p>
        </p:txBody>
      </p:sp>
    </p:spTree>
    <p:extLst>
      <p:ext uri="{BB962C8B-B14F-4D97-AF65-F5344CB8AC3E}">
        <p14:creationId xmlns:p14="http://schemas.microsoft.com/office/powerpoint/2010/main" val="334429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rtl="0">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Considering the findings as indicative: </a:t>
            </a:r>
            <a:r>
              <a:rPr lang="en-GB" sz="1800" dirty="0">
                <a:effectLst/>
                <a:latin typeface="Arial Narrow" panose="020B0606020202030204" pitchFamily="34" charset="0"/>
                <a:ea typeface="Calibri" panose="020F0502020204030204" pitchFamily="34" charset="0"/>
                <a:cs typeface="Arial" panose="020B0604020202020204" pitchFamily="34" charset="0"/>
              </a:rPr>
              <a:t>The sample is small (36 KIs: 11 community leaders, 16 IDPs displaced from the area, 4 returnees and 5 IDPs displaced in the area), and findings will only be an indication of trends, needs, humanitarian concerns, gaps and flags for actors to assess further. Findings cannot be analysed or visualized at community-level in the current methodology but [mitigation] </a:t>
            </a:r>
            <a:r>
              <a:rPr lang="en-GB" sz="1800" b="1" dirty="0">
                <a:effectLst/>
                <a:latin typeface="Arial Narrow" panose="020B0606020202030204" pitchFamily="34" charset="0"/>
                <a:ea typeface="Calibri" panose="020F0502020204030204" pitchFamily="34" charset="0"/>
                <a:cs typeface="Arial" panose="020B0604020202020204" pitchFamily="34" charset="0"/>
              </a:rPr>
              <a:t>for the current analysis REACH included findings per community group as relevant and available.</a:t>
            </a:r>
          </a:p>
          <a:p>
            <a:pPr marL="0" marR="0" lvl="0" indent="0" algn="just" rtl="0">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KIs gender balance: </a:t>
            </a:r>
            <a:r>
              <a:rPr lang="en-GB" sz="1800" dirty="0">
                <a:effectLst/>
                <a:latin typeface="Arial Narrow" panose="020B0606020202030204" pitchFamily="34" charset="0"/>
                <a:ea typeface="Calibri" panose="020F0502020204030204" pitchFamily="34" charset="0"/>
                <a:cs typeface="Arial" panose="020B0604020202020204" pitchFamily="34" charset="0"/>
              </a:rPr>
              <a:t>The main concern still the consent from females to be contacted over the phone. [mitigation] </a:t>
            </a:r>
            <a:r>
              <a:rPr lang="en-GB" sz="1800" b="1" dirty="0">
                <a:effectLst/>
                <a:latin typeface="Arial Narrow" panose="020B0606020202030204" pitchFamily="34" charset="0"/>
                <a:ea typeface="Calibri" panose="020F0502020204030204" pitchFamily="34" charset="0"/>
                <a:cs typeface="Arial" panose="020B0604020202020204" pitchFamily="34" charset="0"/>
              </a:rPr>
              <a:t>REACH and RWG still working in the identification process to encourage women to participate in the rapid assessment. Coming assessment are expected to have an increased participation rate.</a:t>
            </a:r>
          </a:p>
          <a:p>
            <a:pPr marL="0" marR="0" lvl="0" indent="0" algn="just">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Contextualization at sub-district level: </a:t>
            </a:r>
            <a:r>
              <a:rPr lang="en-GB" sz="1800" dirty="0">
                <a:effectLst/>
                <a:latin typeface="Arial Narrow" panose="020B0606020202030204" pitchFamily="34" charset="0"/>
                <a:ea typeface="Calibri" panose="020F0502020204030204" pitchFamily="34" charset="0"/>
                <a:cs typeface="Arial" panose="020B0604020202020204" pitchFamily="34" charset="0"/>
              </a:rPr>
              <a:t>To operationalize the identified trends, information was analysed and visualized at sub-district level, rather than village and neighbourhood. Extending to more detailed assessment at village, neighbourhood or community-level will depend in the availability of data about KIs. Contact details will need to be provided since the sampling is purposive and snowballing is very limited while doing remote data collection and time consuming taking into consideration the need of the informed consent from individuals to share their contact information with REACH. It will also require additional resources such and budget and human resources (enumerators) and will affect the time-line of the project and report deadlines.</a:t>
            </a:r>
          </a:p>
          <a:p>
            <a:pPr marL="0" marR="0" lvl="0" indent="0" algn="just">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Remote data collection: </a:t>
            </a:r>
            <a:r>
              <a:rPr lang="en-GB" sz="1800" dirty="0">
                <a:effectLst/>
                <a:latin typeface="Arial Narrow" panose="020B0606020202030204" pitchFamily="34" charset="0"/>
                <a:ea typeface="Calibri" panose="020F0502020204030204" pitchFamily="34" charset="0"/>
                <a:cs typeface="Arial" panose="020B0604020202020204" pitchFamily="34" charset="0"/>
              </a:rPr>
              <a:t>There is a concern related to how accurate are the answers since interviewees have concerns to answer sensitive questions over the phone rather than face-to-face. [mitigation] </a:t>
            </a:r>
            <a:r>
              <a:rPr lang="en-GB" sz="1800" b="1" dirty="0">
                <a:effectLst/>
                <a:latin typeface="Arial Narrow" panose="020B0606020202030204" pitchFamily="34" charset="0"/>
                <a:ea typeface="Calibri" panose="020F0502020204030204" pitchFamily="34" charset="0"/>
                <a:cs typeface="Arial" panose="020B0604020202020204" pitchFamily="34" charset="0"/>
              </a:rPr>
              <a:t>Testing process was very strict and discussions with field staff were ongoing to avoid sensitive questions and doing harm to interviewees. Some sensitive terminologies related to Iraq context were identified and replaced by explanation text in the Arabic version of the ODK tool (e.g. ‘governance’ was replaced by ‘laws and regulations’).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defTabSz="966155">
              <a:defRPr/>
            </a:pP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9</a:t>
            </a:fld>
            <a:endParaRPr lang="en-US"/>
          </a:p>
        </p:txBody>
      </p:sp>
    </p:spTree>
    <p:extLst>
      <p:ext uri="{BB962C8B-B14F-4D97-AF65-F5344CB8AC3E}">
        <p14:creationId xmlns:p14="http://schemas.microsoft.com/office/powerpoint/2010/main" val="341965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a:t>
            </a:r>
            <a:r>
              <a:rPr lang="en-US" sz="1200" b="0" i="0" u="none" strike="noStrike" kern="1200" baseline="0" dirty="0" err="1">
                <a:solidFill>
                  <a:schemeClr val="tx1"/>
                </a:solidFill>
                <a:latin typeface="+mn-lt"/>
                <a:ea typeface="+mn-ea"/>
                <a:cs typeface="+mn-cs"/>
              </a:rPr>
              <a:t>Qairawan</a:t>
            </a:r>
            <a:r>
              <a:rPr lang="en-US" sz="1200" b="0" i="0" u="none" strike="noStrike" kern="1200" baseline="0" dirty="0">
                <a:solidFill>
                  <a:schemeClr val="tx1"/>
                </a:solidFill>
                <a:latin typeface="+mn-lt"/>
                <a:ea typeface="+mn-ea"/>
                <a:cs typeface="+mn-cs"/>
              </a:rPr>
              <a:t> sub-district was selected for the assessment as: more than 50% of host community members are reported to have returned</a:t>
            </a:r>
            <a:r>
              <a:rPr lang="en-US" sz="1200" b="0" i="0" u="none" strike="noStrike" kern="1200" baseline="30000" dirty="0">
                <a:solidFill>
                  <a:schemeClr val="tx1"/>
                </a:solidFill>
                <a:latin typeface="+mn-lt"/>
                <a:ea typeface="+mn-ea"/>
                <a:cs typeface="+mn-cs"/>
              </a:rPr>
              <a:t>7</a:t>
            </a:r>
            <a:r>
              <a:rPr lang="en-US" sz="1200" b="0" i="0" u="none" strike="noStrike" kern="1200" baseline="0" dirty="0">
                <a:solidFill>
                  <a:schemeClr val="tx1"/>
                </a:solidFill>
                <a:latin typeface="+mn-lt"/>
                <a:ea typeface="+mn-ea"/>
                <a:cs typeface="+mn-cs"/>
              </a:rPr>
              <a:t>; social cohesion severity</a:t>
            </a:r>
            <a:r>
              <a:rPr lang="en-US" sz="1200" b="0" i="0" u="none" strike="noStrike" kern="1200" baseline="30000" dirty="0">
                <a:solidFill>
                  <a:schemeClr val="tx1"/>
                </a:solidFill>
                <a:latin typeface="+mn-lt"/>
                <a:ea typeface="+mn-ea"/>
                <a:cs typeface="+mn-cs"/>
              </a:rPr>
              <a:t>8</a:t>
            </a:r>
            <a:r>
              <a:rPr lang="en-US" sz="1200" b="0" i="0" u="none" strike="noStrike" kern="1200" baseline="0" dirty="0">
                <a:solidFill>
                  <a:schemeClr val="tx1"/>
                </a:solidFill>
                <a:latin typeface="+mn-lt"/>
                <a:ea typeface="+mn-ea"/>
                <a:cs typeface="+mn-cs"/>
              </a:rPr>
              <a:t> is high; it is an </a:t>
            </a:r>
            <a:r>
              <a:rPr lang="en-US" sz="1200" b="0" i="0" u="none" strike="noStrike" kern="1200" baseline="0" dirty="0" err="1">
                <a:solidFill>
                  <a:schemeClr val="tx1"/>
                </a:solidFill>
                <a:latin typeface="+mn-lt"/>
                <a:ea typeface="+mn-ea"/>
                <a:cs typeface="+mn-cs"/>
              </a:rPr>
              <a:t>AoO</a:t>
            </a:r>
            <a:r>
              <a:rPr lang="en-US" sz="1200" b="0" i="0" u="none" strike="noStrike" kern="1200" baseline="0" dirty="0">
                <a:solidFill>
                  <a:schemeClr val="tx1"/>
                </a:solidFill>
                <a:latin typeface="+mn-lt"/>
                <a:ea typeface="+mn-ea"/>
                <a:cs typeface="+mn-cs"/>
              </a:rPr>
              <a:t> for IDPs in camps at risk of closure</a:t>
            </a:r>
            <a:r>
              <a:rPr lang="en-US" sz="1200" b="0" i="0" u="none" strike="noStrike" kern="1200" baseline="30000" dirty="0">
                <a:solidFill>
                  <a:schemeClr val="tx1"/>
                </a:solidFill>
                <a:latin typeface="+mn-lt"/>
                <a:ea typeface="+mn-ea"/>
                <a:cs typeface="+mn-cs"/>
              </a:rPr>
              <a:t>9</a:t>
            </a:r>
            <a:r>
              <a:rPr lang="en-US" sz="1200" b="0" i="0" u="none" strike="noStrike" kern="1200" baseline="0" dirty="0">
                <a:solidFill>
                  <a:schemeClr val="tx1"/>
                </a:solidFill>
                <a:latin typeface="+mn-lt"/>
                <a:ea typeface="+mn-ea"/>
                <a:cs typeface="+mn-cs"/>
              </a:rPr>
              <a:t>; and dynamic population movements and movement intentions to/from this district recently reported by relevant actors through the Returns Working Group (RWG).</a:t>
            </a:r>
          </a:p>
          <a:p>
            <a:endParaRPr lang="en-US" sz="1200" b="0" i="0" u="none" strike="noStrike" kern="1200" baseline="0" dirty="0">
              <a:solidFill>
                <a:schemeClr val="tx1"/>
              </a:solidFill>
              <a:latin typeface="+mn-lt"/>
              <a:ea typeface="+mn-ea"/>
              <a:cs typeface="+mn-cs"/>
            </a:endParaRPr>
          </a:p>
          <a:p>
            <a:pPr rtl="0"/>
            <a:r>
              <a:rPr lang="en-US" sz="1200" b="0" i="0" u="none" strike="noStrike" kern="1200" baseline="30000" dirty="0">
                <a:solidFill>
                  <a:schemeClr val="tx1"/>
                </a:solidFill>
                <a:latin typeface="+mn-lt"/>
                <a:ea typeface="+mn-ea"/>
                <a:cs typeface="+mn-cs"/>
              </a:rPr>
              <a:t>7. IOM DTM: http://iraqdtm.iom.int/ReturnIndex - April 2020 and June 2020</a:t>
            </a:r>
          </a:p>
          <a:p>
            <a:pPr rtl="0"/>
            <a:r>
              <a:rPr lang="en-US" sz="1200" b="0" i="0" u="none" strike="noStrike" kern="1200" baseline="30000" dirty="0">
                <a:solidFill>
                  <a:schemeClr val="tx1"/>
                </a:solidFill>
                <a:latin typeface="+mn-lt"/>
                <a:ea typeface="+mn-ea"/>
                <a:cs typeface="+mn-cs"/>
              </a:rPr>
              <a:t>8. IOM DTM: http://iraqdtm.iom.int/ReturnIndex - refer to methodology, to compute the severity index, different parameters are combined.</a:t>
            </a:r>
          </a:p>
          <a:p>
            <a:pPr rtl="0"/>
            <a:r>
              <a:rPr lang="en-US" sz="1200" b="0" i="0" u="none" strike="noStrike" kern="1200" baseline="30000" dirty="0">
                <a:solidFill>
                  <a:schemeClr val="tx1"/>
                </a:solidFill>
                <a:latin typeface="+mn-lt"/>
                <a:ea typeface="+mn-ea"/>
                <a:cs typeface="+mn-cs"/>
              </a:rPr>
              <a:t>9. Data reported by the CCCM Cluster in Iraq, in April 2020, upon request for the purpose of the assessment.</a:t>
            </a:r>
          </a:p>
          <a:p>
            <a:endParaRPr lang="en-CH" dirty="0"/>
          </a:p>
        </p:txBody>
      </p:sp>
      <p:sp>
        <p:nvSpPr>
          <p:cNvPr id="4" name="Slide Number Placeholder 3"/>
          <p:cNvSpPr>
            <a:spLocks noGrp="1"/>
          </p:cNvSpPr>
          <p:nvPr>
            <p:ph type="sldNum" sz="quarter" idx="5"/>
          </p:nvPr>
        </p:nvSpPr>
        <p:spPr/>
        <p:txBody>
          <a:bodyPr/>
          <a:lstStyle/>
          <a:p>
            <a:fld id="{33A22B85-E105-4374-B998-26621ECADA5C}" type="slidenum">
              <a:rPr lang="en-US" smtClean="0"/>
              <a:t>11</a:t>
            </a:fld>
            <a:endParaRPr lang="en-US"/>
          </a:p>
        </p:txBody>
      </p:sp>
    </p:spTree>
    <p:extLst>
      <p:ext uri="{BB962C8B-B14F-4D97-AF65-F5344CB8AC3E}">
        <p14:creationId xmlns:p14="http://schemas.microsoft.com/office/powerpoint/2010/main" val="276344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600"/>
              </a:spcAft>
            </a:pPr>
            <a:r>
              <a:rPr lang="en-US" sz="1800" dirty="0">
                <a:effectLst/>
                <a:latin typeface="Arial Narrow" panose="020B0606020202030204" pitchFamily="34" charset="0"/>
                <a:ea typeface="Calibri" panose="020F0502020204030204" pitchFamily="34" charset="0"/>
                <a:cs typeface="Arial" panose="020B0604020202020204" pitchFamily="34" charset="0"/>
              </a:rPr>
              <a:t>Overall, Al-</a:t>
            </a:r>
            <a:r>
              <a:rPr lang="en-US" sz="1800" dirty="0" err="1">
                <a:effectLst/>
                <a:latin typeface="Arial Narrow" panose="020B0606020202030204" pitchFamily="34" charset="0"/>
                <a:ea typeface="Calibri" panose="020F0502020204030204" pitchFamily="34" charset="0"/>
                <a:cs typeface="Arial" panose="020B0604020202020204" pitchFamily="34" charset="0"/>
              </a:rPr>
              <a:t>Qairawan</a:t>
            </a:r>
            <a:r>
              <a:rPr lang="en-US" sz="1800" dirty="0">
                <a:effectLst/>
                <a:latin typeface="Arial Narrow" panose="020B0606020202030204" pitchFamily="34" charset="0"/>
                <a:ea typeface="Calibri" panose="020F0502020204030204" pitchFamily="34" charset="0"/>
                <a:cs typeface="Arial" panose="020B0604020202020204" pitchFamily="34" charset="0"/>
              </a:rPr>
              <a:t> has a positive environment in terms of perceived security, community acceptance and cohesion of different groups. Many households have returned due to sense of increased safety and security in their areas of origin in Al-</a:t>
            </a:r>
            <a:r>
              <a:rPr lang="en-US" sz="1800" dirty="0" err="1">
                <a:effectLst/>
                <a:latin typeface="Arial Narrow" panose="020B0606020202030204" pitchFamily="34" charset="0"/>
                <a:ea typeface="Calibri" panose="020F0502020204030204" pitchFamily="34" charset="0"/>
                <a:cs typeface="Arial" panose="020B0604020202020204" pitchFamily="34" charset="0"/>
              </a:rPr>
              <a:t>Qairawan</a:t>
            </a:r>
            <a:r>
              <a:rPr lang="en-US" sz="1800" dirty="0">
                <a:effectLst/>
                <a:latin typeface="Arial Narrow" panose="020B0606020202030204" pitchFamily="34" charset="0"/>
                <a:ea typeface="Calibri" panose="020F0502020204030204" pitchFamily="34" charset="0"/>
                <a:cs typeface="Arial" panose="020B0604020202020204" pitchFamily="34" charset="0"/>
              </a:rPr>
              <a:t> compared to areas of displacement and many IDPs are using Al-</a:t>
            </a:r>
            <a:r>
              <a:rPr lang="en-US" sz="1800" dirty="0" err="1">
                <a:effectLst/>
                <a:latin typeface="Arial Narrow" panose="020B0606020202030204" pitchFamily="34" charset="0"/>
                <a:ea typeface="Calibri" panose="020F0502020204030204" pitchFamily="34" charset="0"/>
                <a:cs typeface="Arial" panose="020B0604020202020204" pitchFamily="34" charset="0"/>
              </a:rPr>
              <a:t>Qairawan</a:t>
            </a:r>
            <a:r>
              <a:rPr lang="en-US" sz="1800" dirty="0">
                <a:effectLst/>
                <a:latin typeface="Arial Narrow" panose="020B0606020202030204" pitchFamily="34" charset="0"/>
                <a:ea typeface="Calibri" panose="020F0502020204030204" pitchFamily="34" charset="0"/>
                <a:cs typeface="Arial" panose="020B0604020202020204" pitchFamily="34" charset="0"/>
              </a:rPr>
              <a:t> as a transit location before returning to areas of origin having been secondarily displaced. However, a perceived sense of increased access to services poses a risk to the sustainability of returns, exemplified by host community households being displaced due to lack of services in Al-</a:t>
            </a:r>
            <a:r>
              <a:rPr lang="en-US" sz="1800" dirty="0" err="1">
                <a:effectLst/>
                <a:latin typeface="Arial Narrow" panose="020B0606020202030204" pitchFamily="34" charset="0"/>
                <a:ea typeface="Calibri" panose="020F0502020204030204" pitchFamily="34" charset="0"/>
                <a:cs typeface="Arial" panose="020B0604020202020204" pitchFamily="34" charset="0"/>
              </a:rPr>
              <a:t>Qairawan</a:t>
            </a:r>
            <a:r>
              <a:rPr lang="en-US" sz="1800" dirty="0">
                <a:effectLst/>
                <a:latin typeface="Arial Narrow" panose="020B0606020202030204" pitchFamily="34" charset="0"/>
                <a:ea typeface="Calibri" panose="020F0502020204030204" pitchFamily="34" charset="0"/>
                <a:cs typeface="Arial" panose="020B0604020202020204" pitchFamily="34" charset="0"/>
              </a:rPr>
              <a:t>. Further efforts are required to restore infrastructure. In addition, there are some reported differences in access to services between different groups. Understanding distinct barriers to access will improve the overall conduciveness to return as well as sustainability of returns, while improving the well-being of vulnerable groups such as IDPs, female-headed households, child-headed households, unaccompanied/separated children (UASC), large families13, elderly-headed households and people with disabilities.</a:t>
            </a:r>
          </a:p>
          <a:p>
            <a:pPr marL="0" marR="0" algn="just">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US" sz="1800" dirty="0">
                <a:effectLst/>
                <a:latin typeface="Arial Narrow" panose="020B0606020202030204" pitchFamily="34" charset="0"/>
                <a:ea typeface="Calibri" panose="020F0502020204030204" pitchFamily="34" charset="0"/>
                <a:cs typeface="Arial" panose="020B0604020202020204" pitchFamily="34" charset="0"/>
              </a:rPr>
              <a:t>Persisting challenges of </a:t>
            </a:r>
            <a:r>
              <a:rPr lang="en-US" sz="1800" b="1" dirty="0">
                <a:effectLst/>
                <a:latin typeface="Arial Narrow" panose="020B0606020202030204" pitchFamily="34" charset="0"/>
                <a:ea typeface="Calibri" panose="020F0502020204030204" pitchFamily="34" charset="0"/>
                <a:cs typeface="Arial" panose="020B0604020202020204" pitchFamily="34" charset="0"/>
              </a:rPr>
              <a:t>damaged homes, lack of basic services and job opportunities </a:t>
            </a:r>
            <a:r>
              <a:rPr lang="en-US" sz="1800" dirty="0">
                <a:effectLst/>
                <a:latin typeface="Arial Narrow" panose="020B0606020202030204" pitchFamily="34" charset="0"/>
                <a:ea typeface="Calibri" panose="020F0502020204030204" pitchFamily="34" charset="0"/>
                <a:cs typeface="Arial" panose="020B0604020202020204" pitchFamily="34" charset="0"/>
              </a:rPr>
              <a:t>within Al-</a:t>
            </a:r>
            <a:r>
              <a:rPr lang="en-US" sz="1800" dirty="0" err="1">
                <a:effectLst/>
                <a:latin typeface="Arial Narrow" panose="020B0606020202030204" pitchFamily="34" charset="0"/>
                <a:ea typeface="Calibri" panose="020F0502020204030204" pitchFamily="34" charset="0"/>
                <a:cs typeface="Arial" panose="020B0604020202020204" pitchFamily="34" charset="0"/>
              </a:rPr>
              <a:t>Qairawan</a:t>
            </a:r>
            <a:r>
              <a:rPr lang="en-US" sz="1800" dirty="0">
                <a:effectLst/>
                <a:latin typeface="Arial Narrow" panose="020B0606020202030204" pitchFamily="34" charset="0"/>
                <a:ea typeface="Calibri" panose="020F0502020204030204" pitchFamily="34" charset="0"/>
                <a:cs typeface="Arial" panose="020B0604020202020204" pitchFamily="34" charset="0"/>
              </a:rPr>
              <a:t> are not the only </a:t>
            </a:r>
            <a:r>
              <a:rPr lang="en-US" sz="1800" b="1" dirty="0">
                <a:effectLst/>
                <a:latin typeface="Arial Narrow" panose="020B0606020202030204" pitchFamily="34" charset="0"/>
                <a:ea typeface="Calibri" panose="020F0502020204030204" pitchFamily="34" charset="0"/>
                <a:cs typeface="Arial" panose="020B0604020202020204" pitchFamily="34" charset="0"/>
              </a:rPr>
              <a:t>reported obstacles to future returns </a:t>
            </a:r>
            <a:r>
              <a:rPr lang="en-US" sz="1800" dirty="0">
                <a:effectLst/>
                <a:latin typeface="Arial Narrow" panose="020B0606020202030204" pitchFamily="34" charset="0"/>
                <a:ea typeface="Calibri" panose="020F0502020204030204" pitchFamily="34" charset="0"/>
                <a:cs typeface="Arial" panose="020B0604020202020204" pitchFamily="34" charset="0"/>
              </a:rPr>
              <a:t>but also pose a </a:t>
            </a:r>
            <a:r>
              <a:rPr lang="en-US" sz="1800" b="1" dirty="0">
                <a:effectLst/>
                <a:latin typeface="Arial Narrow" panose="020B0606020202030204" pitchFamily="34" charset="0"/>
                <a:ea typeface="Calibri" panose="020F0502020204030204" pitchFamily="34" charset="0"/>
                <a:cs typeface="Arial" panose="020B0604020202020204" pitchFamily="34" charset="0"/>
              </a:rPr>
              <a:t>risk to the sustainability of returns</a:t>
            </a:r>
            <a:r>
              <a:rPr lang="en-US" sz="1800" dirty="0">
                <a:effectLst/>
                <a:latin typeface="Arial Narrow" panose="020B0606020202030204" pitchFamily="34" charset="0"/>
                <a:ea typeface="Calibri" panose="020F0502020204030204" pitchFamily="34" charset="0"/>
                <a:cs typeface="Arial" panose="020B0604020202020204" pitchFamily="34" charset="0"/>
              </a:rPr>
              <a:t> when contributing to displacement out of the area of host community members and IDPs.</a:t>
            </a:r>
          </a:p>
          <a:p>
            <a:pPr marL="0" marR="0" algn="just">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US" sz="1800" dirty="0">
                <a:effectLst/>
                <a:latin typeface="Arial Narrow" panose="020B0606020202030204" pitchFamily="34" charset="0"/>
                <a:ea typeface="Calibri" panose="020F0502020204030204" pitchFamily="34" charset="0"/>
                <a:cs typeface="Arial" panose="020B0604020202020204" pitchFamily="34" charset="0"/>
              </a:rPr>
              <a:t>The top reported needs were similar for different respondent groups.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13</a:t>
            </a:fld>
            <a:endParaRPr lang="en-US"/>
          </a:p>
        </p:txBody>
      </p:sp>
    </p:spTree>
    <p:extLst>
      <p:ext uri="{BB962C8B-B14F-4D97-AF65-F5344CB8AC3E}">
        <p14:creationId xmlns:p14="http://schemas.microsoft.com/office/powerpoint/2010/main" val="362900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58585A"/>
                </a:solidFill>
                <a:latin typeface="Arial Narrow" panose="020B0606020202030204" pitchFamily="34" charset="0"/>
              </a:rPr>
              <a:t>There are reported differences in access to services across different groups with </a:t>
            </a:r>
            <a:r>
              <a:rPr lang="en-US" b="1" dirty="0">
                <a:solidFill>
                  <a:srgbClr val="58585A"/>
                </a:solidFill>
                <a:latin typeface="Arial Narrow" panose="020B0606020202030204" pitchFamily="34" charset="0"/>
              </a:rPr>
              <a:t>IDPs persistently reported to have less access to housing and housing rehabilitation, livelihoods and basic public services. Returnees also indicated lack of access, albeit to a lesser degree, to services such as housing and being at risk of eviction</a:t>
            </a:r>
            <a:r>
              <a:rPr lang="en-US" dirty="0">
                <a:solidFill>
                  <a:srgbClr val="58585A"/>
                </a:solidFill>
                <a:latin typeface="Arial Narrow" panose="020B0606020202030204" pitchFamily="34" charset="0"/>
              </a:rPr>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58585A"/>
                </a:solidFill>
                <a:latin typeface="Arial Narrow" panose="020B0606020202030204" pitchFamily="34" charset="0"/>
              </a:rPr>
              <a:t>The </a:t>
            </a:r>
            <a:r>
              <a:rPr lang="en-US" b="1" dirty="0">
                <a:solidFill>
                  <a:srgbClr val="58585A"/>
                </a:solidFill>
                <a:latin typeface="Arial Narrow" panose="020B0606020202030204" pitchFamily="34" charset="0"/>
              </a:rPr>
              <a:t>civil status department and the Ministry of Displacement and Migration (</a:t>
            </a:r>
            <a:r>
              <a:rPr lang="en-US" b="1" dirty="0" err="1">
                <a:solidFill>
                  <a:srgbClr val="58585A"/>
                </a:solidFill>
                <a:latin typeface="Arial Narrow" panose="020B0606020202030204" pitchFamily="34" charset="0"/>
              </a:rPr>
              <a:t>MoDM</a:t>
            </a:r>
            <a:r>
              <a:rPr lang="en-US" b="1" dirty="0">
                <a:solidFill>
                  <a:srgbClr val="58585A"/>
                </a:solidFill>
                <a:latin typeface="Arial Narrow" panose="020B0606020202030204" pitchFamily="34" charset="0"/>
              </a:rPr>
              <a:t>) </a:t>
            </a:r>
            <a:r>
              <a:rPr lang="en-US" dirty="0">
                <a:solidFill>
                  <a:srgbClr val="58585A"/>
                </a:solidFill>
                <a:latin typeface="Arial Narrow" panose="020B0606020202030204" pitchFamily="34" charset="0"/>
              </a:rPr>
              <a:t>in Al-</a:t>
            </a:r>
            <a:r>
              <a:rPr lang="en-US" dirty="0" err="1">
                <a:solidFill>
                  <a:srgbClr val="58585A"/>
                </a:solidFill>
                <a:latin typeface="Arial Narrow" panose="020B0606020202030204" pitchFamily="34" charset="0"/>
              </a:rPr>
              <a:t>Qairawan</a:t>
            </a:r>
            <a:r>
              <a:rPr lang="en-US" dirty="0">
                <a:solidFill>
                  <a:srgbClr val="58585A"/>
                </a:solidFill>
                <a:latin typeface="Arial Narrow" panose="020B0606020202030204" pitchFamily="34" charset="0"/>
              </a:rPr>
              <a:t> </a:t>
            </a:r>
            <a:r>
              <a:rPr lang="en-US" b="1" dirty="0">
                <a:solidFill>
                  <a:srgbClr val="58585A"/>
                </a:solidFill>
                <a:latin typeface="Arial Narrow" panose="020B0606020202030204" pitchFamily="34" charset="0"/>
              </a:rPr>
              <a:t>are not open</a:t>
            </a:r>
            <a:r>
              <a:rPr lang="en-US" dirty="0">
                <a:solidFill>
                  <a:srgbClr val="58585A"/>
                </a:solidFill>
                <a:latin typeface="Arial Narrow" panose="020B0606020202030204" pitchFamily="34" charset="0"/>
              </a:rPr>
              <a:t>, creating </a:t>
            </a:r>
            <a:r>
              <a:rPr lang="en-US" b="1" dirty="0">
                <a:solidFill>
                  <a:srgbClr val="58585A"/>
                </a:solidFill>
                <a:latin typeface="Arial Narrow" panose="020B0606020202030204" pitchFamily="34" charset="0"/>
              </a:rPr>
              <a:t>challenges to obtaining documentation </a:t>
            </a:r>
            <a:r>
              <a:rPr lang="en-US" dirty="0">
                <a:solidFill>
                  <a:srgbClr val="58585A"/>
                </a:solidFill>
                <a:latin typeface="Arial Narrow" panose="020B0606020202030204" pitchFamily="34" charset="0"/>
              </a:rPr>
              <a:t>such as </a:t>
            </a:r>
            <a:r>
              <a:rPr lang="en-US" b="1" dirty="0">
                <a:solidFill>
                  <a:srgbClr val="58585A"/>
                </a:solidFill>
                <a:latin typeface="Arial Narrow" panose="020B0606020202030204" pitchFamily="34" charset="0"/>
              </a:rPr>
              <a:t>identification documents (ID), civil status certificates, passports, rent attestations, and birth certificates.</a:t>
            </a:r>
            <a:r>
              <a:rPr lang="en-US" dirty="0">
                <a:solidFill>
                  <a:srgbClr val="58585A"/>
                </a:solidFill>
                <a:latin typeface="Arial Narrow" panose="020B0606020202030204" pitchFamily="34" charset="0"/>
              </a:rPr>
              <a:t> This is reported to affect all population groups equally.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58585A"/>
                </a:solidFill>
                <a:latin typeface="Arial Narrow" panose="020B0606020202030204" pitchFamily="34" charset="0"/>
              </a:rPr>
              <a:t>Encouragingly, </a:t>
            </a:r>
            <a:r>
              <a:rPr lang="en-US" b="1" dirty="0">
                <a:solidFill>
                  <a:srgbClr val="58585A"/>
                </a:solidFill>
                <a:latin typeface="Arial Narrow" panose="020B0606020202030204" pitchFamily="34" charset="0"/>
              </a:rPr>
              <a:t>all population groups noted that they feel safe </a:t>
            </a:r>
            <a:r>
              <a:rPr lang="en-US" dirty="0">
                <a:solidFill>
                  <a:srgbClr val="58585A"/>
                </a:solidFill>
                <a:latin typeface="Arial Narrow" panose="020B0606020202030204" pitchFamily="34" charset="0"/>
              </a:rPr>
              <a:t>in the community in Al-</a:t>
            </a:r>
            <a:r>
              <a:rPr lang="en-US" dirty="0" err="1">
                <a:solidFill>
                  <a:srgbClr val="58585A"/>
                </a:solidFill>
                <a:latin typeface="Arial Narrow" panose="020B0606020202030204" pitchFamily="34" charset="0"/>
              </a:rPr>
              <a:t>Qairawan</a:t>
            </a:r>
            <a:r>
              <a:rPr lang="en-US" dirty="0">
                <a:solidFill>
                  <a:srgbClr val="58585A"/>
                </a:solidFill>
                <a:latin typeface="Arial Narrow" panose="020B0606020202030204" pitchFamily="34" charset="0"/>
              </a:rPr>
              <a:t>, there are no restrictions of movements, that there had not been any disputes, and there are no specific groups that are treated unfavorably.</a:t>
            </a:r>
          </a:p>
          <a:p>
            <a:endParaRPr lang="en-GB" dirty="0"/>
          </a:p>
        </p:txBody>
      </p:sp>
      <p:sp>
        <p:nvSpPr>
          <p:cNvPr id="4" name="Slide Number Placeholder 3"/>
          <p:cNvSpPr>
            <a:spLocks noGrp="1"/>
          </p:cNvSpPr>
          <p:nvPr>
            <p:ph type="sldNum" sz="quarter" idx="5"/>
          </p:nvPr>
        </p:nvSpPr>
        <p:spPr/>
        <p:txBody>
          <a:bodyPr/>
          <a:lstStyle/>
          <a:p>
            <a:fld id="{33A22B85-E105-4374-B998-26621ECADA5C}" type="slidenum">
              <a:rPr lang="en-US" smtClean="0"/>
              <a:t>14</a:t>
            </a:fld>
            <a:endParaRPr lang="en-US"/>
          </a:p>
        </p:txBody>
      </p:sp>
    </p:spTree>
    <p:extLst>
      <p:ext uri="{BB962C8B-B14F-4D97-AF65-F5344CB8AC3E}">
        <p14:creationId xmlns:p14="http://schemas.microsoft.com/office/powerpoint/2010/main" val="295275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7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79007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75234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593869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71117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494165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737691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562223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4277447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2203778953"/>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178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0421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370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9532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2389951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944557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61608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a:t>
            </a:r>
            <a:r>
              <a:rPr lang="en-US" dirty="0" err="1"/>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50654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061560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693407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3 Section OpB">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2520243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D2CBB8"/>
                </a:solidFill>
                <a:latin typeface="Arial Narrow" panose="020B0606020202030204" pitchFamily="34" charset="0"/>
              </a:rPr>
              <a:t>THANK YOU FOR YOUR ATTENTION</a:t>
            </a:r>
            <a:endParaRPr lang="es-ES" b="1" dirty="0">
              <a:solidFill>
                <a:srgbClr val="D2CBB8"/>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99107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482659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926755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076160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223610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770464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616307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80883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421077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5525356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203328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2325918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5184239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2452379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6602723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431653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1504969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1001828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035913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258380054"/>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1867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946349348"/>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9322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64227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4092388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17283111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84925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24602872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93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142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95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4251732396"/>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55.xml"/><Relationship Id="rId7" Type="http://schemas.openxmlformats.org/officeDocument/2006/relationships/theme" Target="../theme/theme10.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61.xml"/><Relationship Id="rId7" Type="http://schemas.openxmlformats.org/officeDocument/2006/relationships/theme" Target="../theme/theme1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image" Target="../media/image2.png"/><Relationship Id="rId4" Type="http://schemas.openxmlformats.org/officeDocument/2006/relationships/slideLayout" Target="../slideLayouts/slideLayout62.xml"/><Relationship Id="rId9" Type="http://schemas.openxmlformats.org/officeDocument/2006/relationships/image" Target="../media/image10.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image" Target="../media/image14.jpg"/><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image" Target="../media/image13.jp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heme" Target="../theme/theme12.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5.xml"/><Relationship Id="rId7" Type="http://schemas.microsoft.com/office/2007/relationships/hdphoto" Target="../media/hdphoto1.wdp"/><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0.jpg"/><Relationship Id="rId4" Type="http://schemas.openxmlformats.org/officeDocument/2006/relationships/slideLayout" Target="../slideLayouts/slideLayout9.xml"/><Relationship Id="rId9" Type="http://schemas.openxmlformats.org/officeDocument/2006/relationships/image" Target="../media/image9.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image" Target="../media/image13.jp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2.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1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image" Target="../media/image16.jpg"/><Relationship Id="rId4" Type="http://schemas.openxmlformats.org/officeDocument/2006/relationships/image" Target="../media/image15.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2.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7.jpg"/><Relationship Id="rId5" Type="http://schemas.openxmlformats.org/officeDocument/2006/relationships/image" Target="../media/image9.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8.jp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3.jpg"/><Relationship Id="rId5" Type="http://schemas.openxmlformats.org/officeDocument/2006/relationships/slideLayout" Target="../slideLayouts/slideLayout46.xml"/><Relationship Id="rId10" Type="http://schemas.openxmlformats.org/officeDocument/2006/relationships/theme" Target="../theme/theme8.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28" r:id="rId3"/>
    <p:sldLayoutId id="2147483719" r:id="rId4"/>
    <p:sldLayoutId id="214748380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9" r:id="rId4"/>
    <p:sldLayoutId id="2147483722" r:id="rId5"/>
    <p:sldLayoutId id="214748375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37739138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87994610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54842213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30" r:id="rId2"/>
    <p:sldLayoutId id="2147483705" r:id="rId3"/>
    <p:sldLayoutId id="2147483731" r:id="rId4"/>
    <p:sldLayoutId id="2147483699" r:id="rId5"/>
    <p:sldLayoutId id="2147483732" r:id="rId6"/>
    <p:sldLayoutId id="214748380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42" r:id="rId2"/>
    <p:sldLayoutId id="2147483700" r:id="rId3"/>
    <p:sldLayoutId id="2147483743" r:id="rId4"/>
    <p:sldLayoutId id="2147483707" r:id="rId5"/>
    <p:sldLayoutId id="2147483744" r:id="rId6"/>
    <p:sldLayoutId id="2147483716" r:id="rId7"/>
    <p:sldLayoutId id="2147483745" r:id="rId8"/>
    <p:sldLayoutId id="2147483717" r:id="rId9"/>
    <p:sldLayoutId id="2147483746" r:id="rId10"/>
    <p:sldLayoutId id="2147483718" r:id="rId11"/>
    <p:sldLayoutId id="2147483747" r:id="rId12"/>
    <p:sldLayoutId id="2147483709" r:id="rId13"/>
    <p:sldLayoutId id="2147483748" r:id="rId14"/>
    <p:sldLayoutId id="2147483714" r:id="rId15"/>
    <p:sldLayoutId id="2147483749" r:id="rId16"/>
    <p:sldLayoutId id="2147483715" r:id="rId17"/>
    <p:sldLayoutId id="2147483750" r:id="rId18"/>
    <p:sldLayoutId id="21474837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1.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1.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1.xml"/><Relationship Id="rId1" Type="http://schemas.openxmlformats.org/officeDocument/2006/relationships/vmlDrawing" Target="../drawings/vmlDrawing1.vml"/><Relationship Id="rId6" Type="http://schemas.openxmlformats.org/officeDocument/2006/relationships/image" Target="../media/image36.wmf"/><Relationship Id="rId5" Type="http://schemas.openxmlformats.org/officeDocument/2006/relationships/oleObject" Target="../embeddings/oleObject1.bin"/><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31.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raqdtm.iom.int/ReturnIndex"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DBAD54-661F-4292-8512-7BE207A5FEC8}"/>
              </a:ext>
            </a:extLst>
          </p:cNvPr>
          <p:cNvSpPr>
            <a:spLocks noGrp="1"/>
          </p:cNvSpPr>
          <p:nvPr>
            <p:ph type="subTitle" idx="1"/>
          </p:nvPr>
        </p:nvSpPr>
        <p:spPr>
          <a:xfrm>
            <a:off x="1743634" y="3509330"/>
            <a:ext cx="7199198" cy="379053"/>
          </a:xfrm>
        </p:spPr>
        <p:txBody>
          <a:bodyPr/>
          <a:lstStyle/>
          <a:p>
            <a:r>
              <a:rPr lang="en-US" b="1" dirty="0">
                <a:solidFill>
                  <a:srgbClr val="EE5859"/>
                </a:solidFill>
              </a:rPr>
              <a:t>Findings presentation, Iraq</a:t>
            </a:r>
            <a:endParaRPr lang="en-US" b="1" dirty="0">
              <a:solidFill>
                <a:srgbClr val="EE5859"/>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a:extLst>
              <a:ext uri="{FF2B5EF4-FFF2-40B4-BE49-F238E27FC236}">
                <a16:creationId xmlns:a16="http://schemas.microsoft.com/office/drawing/2014/main" id="{21BD0E24-DF6F-4021-82B2-46D4A1E478F8}"/>
              </a:ext>
            </a:extLst>
          </p:cNvPr>
          <p:cNvSpPr/>
          <p:nvPr/>
        </p:nvSpPr>
        <p:spPr>
          <a:xfrm>
            <a:off x="1743634" y="249773"/>
            <a:ext cx="7199198" cy="2769989"/>
          </a:xfrm>
          <a:prstGeom prst="rect">
            <a:avLst/>
          </a:prstGeom>
        </p:spPr>
        <p:txBody>
          <a:bodyPr wrap="square">
            <a:spAutoFit/>
          </a:bodyPr>
          <a:lstStyle/>
          <a:p>
            <a:r>
              <a:rPr lang="en-US" sz="4200" b="1" dirty="0">
                <a:solidFill>
                  <a:schemeClr val="bg1"/>
                </a:solidFill>
                <a:latin typeface="Arial Narrow" panose="020B0606020202030204" pitchFamily="34" charset="0"/>
              </a:rPr>
              <a:t>Returns and Durable Solutions Assessment (</a:t>
            </a:r>
            <a:r>
              <a:rPr lang="en-US" sz="4200" b="1" dirty="0" err="1">
                <a:solidFill>
                  <a:schemeClr val="bg1"/>
                </a:solidFill>
                <a:latin typeface="Arial Narrow" panose="020B0606020202030204" pitchFamily="34" charset="0"/>
              </a:rPr>
              <a:t>ReDS</a:t>
            </a:r>
            <a:r>
              <a:rPr lang="en-US" sz="4200" b="1" dirty="0">
                <a:solidFill>
                  <a:schemeClr val="bg1"/>
                </a:solidFill>
                <a:latin typeface="Arial Narrow" panose="020B0606020202030204" pitchFamily="34" charset="0"/>
              </a:rPr>
              <a:t>)</a:t>
            </a:r>
          </a:p>
          <a:p>
            <a:endParaRPr lang="en-US" sz="4200" b="1" dirty="0">
              <a:solidFill>
                <a:schemeClr val="bg1"/>
              </a:solidFill>
              <a:latin typeface="Arial Narrow" panose="020B0606020202030204" pitchFamily="34" charset="0"/>
            </a:endParaRPr>
          </a:p>
          <a:p>
            <a:r>
              <a:rPr lang="en-US" sz="1600" b="1" dirty="0">
                <a:solidFill>
                  <a:schemeClr val="bg1"/>
                </a:solidFill>
                <a:latin typeface="Arial Narrow" panose="020B0606020202030204" pitchFamily="34" charset="0"/>
              </a:rPr>
              <a:t> </a:t>
            </a:r>
            <a:br>
              <a:rPr lang="en-US" sz="4200" b="1" dirty="0">
                <a:solidFill>
                  <a:schemeClr val="bg1"/>
                </a:solidFill>
                <a:latin typeface="Arial Narrow" panose="020B0606020202030204" pitchFamily="34" charset="0"/>
              </a:rPr>
            </a:br>
            <a:r>
              <a:rPr lang="en-US" sz="3200" b="1" dirty="0">
                <a:solidFill>
                  <a:schemeClr val="bg1"/>
                </a:solidFill>
                <a:latin typeface="Arial Narrow" panose="020B0606020202030204" pitchFamily="34" charset="0"/>
              </a:rPr>
              <a:t>Al-</a:t>
            </a:r>
            <a:r>
              <a:rPr lang="en-US" sz="3200" b="1" dirty="0" err="1">
                <a:solidFill>
                  <a:schemeClr val="bg1"/>
                </a:solidFill>
                <a:latin typeface="Arial Narrow" panose="020B0606020202030204" pitchFamily="34" charset="0"/>
              </a:rPr>
              <a:t>Qairawan</a:t>
            </a:r>
            <a:r>
              <a:rPr lang="en-US" sz="3200" b="1" dirty="0">
                <a:solidFill>
                  <a:schemeClr val="bg1"/>
                </a:solidFill>
                <a:latin typeface="Arial Narrow" panose="020B0606020202030204" pitchFamily="34" charset="0"/>
              </a:rPr>
              <a:t> – Sinjar, </a:t>
            </a:r>
            <a:r>
              <a:rPr lang="en-US" sz="3200" b="1" dirty="0" err="1">
                <a:solidFill>
                  <a:schemeClr val="bg1"/>
                </a:solidFill>
                <a:latin typeface="Arial Narrow" panose="020B0606020202030204" pitchFamily="34" charset="0"/>
              </a:rPr>
              <a:t>Ninewa</a:t>
            </a:r>
            <a:endParaRPr lang="en-US" sz="3200" b="1" dirty="0">
              <a:solidFill>
                <a:schemeClr val="bg1"/>
              </a:solidFill>
              <a:latin typeface="Arial Narrow" panose="020B0606020202030204" pitchFamily="34" charset="0"/>
            </a:endParaRPr>
          </a:p>
        </p:txBody>
      </p:sp>
      <p:sp>
        <p:nvSpPr>
          <p:cNvPr id="6" name="Text Placeholder 6">
            <a:extLst>
              <a:ext uri="{FF2B5EF4-FFF2-40B4-BE49-F238E27FC236}">
                <a16:creationId xmlns:a16="http://schemas.microsoft.com/office/drawing/2014/main" id="{D7FB3262-B396-45E6-93E2-F7AE08A82BBF}"/>
              </a:ext>
            </a:extLst>
          </p:cNvPr>
          <p:cNvSpPr txBox="1">
            <a:spLocks/>
          </p:cNvSpPr>
          <p:nvPr/>
        </p:nvSpPr>
        <p:spPr>
          <a:xfrm>
            <a:off x="1743633" y="3888383"/>
            <a:ext cx="3201591" cy="46644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Data collection period  19-23 August 2020</a:t>
            </a:r>
          </a:p>
        </p:txBody>
      </p:sp>
    </p:spTree>
    <p:extLst>
      <p:ext uri="{BB962C8B-B14F-4D97-AF65-F5344CB8AC3E}">
        <p14:creationId xmlns:p14="http://schemas.microsoft.com/office/powerpoint/2010/main" val="392255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4119408" y="2428107"/>
            <a:ext cx="5024592" cy="1200329"/>
          </a:xfrm>
          <a:prstGeom prst="rect">
            <a:avLst/>
          </a:prstGeom>
        </p:spPr>
        <p:txBody>
          <a:bodyPr wrap="square">
            <a:spAutoFit/>
          </a:bodyPr>
          <a:lstStyle/>
          <a:p>
            <a:r>
              <a:rPr lang="en-US" sz="3600" b="1" dirty="0">
                <a:solidFill>
                  <a:schemeClr val="bg1"/>
                </a:solidFill>
                <a:latin typeface="Arial Narrow" panose="020B0606020202030204" pitchFamily="34" charset="0"/>
              </a:rPr>
              <a:t>Al-</a:t>
            </a:r>
            <a:r>
              <a:rPr lang="en-US" sz="3600" b="1" dirty="0" err="1">
                <a:solidFill>
                  <a:schemeClr val="bg1"/>
                </a:solidFill>
                <a:latin typeface="Arial Narrow" panose="020B0606020202030204" pitchFamily="34" charset="0"/>
              </a:rPr>
              <a:t>Qairawan</a:t>
            </a:r>
            <a:r>
              <a:rPr lang="en-US" sz="3600" b="1" dirty="0">
                <a:solidFill>
                  <a:schemeClr val="bg1"/>
                </a:solidFill>
                <a:latin typeface="Arial Narrow" panose="020B0606020202030204" pitchFamily="34" charset="0"/>
              </a:rPr>
              <a:t> overview and current demographic</a:t>
            </a:r>
          </a:p>
        </p:txBody>
      </p:sp>
      <p:sp>
        <p:nvSpPr>
          <p:cNvPr id="3" name="TextBox 2">
            <a:extLst>
              <a:ext uri="{FF2B5EF4-FFF2-40B4-BE49-F238E27FC236}">
                <a16:creationId xmlns:a16="http://schemas.microsoft.com/office/drawing/2014/main" id="{D4BD634E-20E9-45ED-9428-C40F1B53DF0B}"/>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4</a:t>
            </a:r>
          </a:p>
        </p:txBody>
      </p:sp>
    </p:spTree>
    <p:extLst>
      <p:ext uri="{BB962C8B-B14F-4D97-AF65-F5344CB8AC3E}">
        <p14:creationId xmlns:p14="http://schemas.microsoft.com/office/powerpoint/2010/main" val="317551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9C1C7E-CC40-4ACC-8573-C65C8EBB3CD0}"/>
              </a:ext>
            </a:extLst>
          </p:cNvPr>
          <p:cNvSpPr>
            <a:spLocks noGrp="1"/>
          </p:cNvSpPr>
          <p:nvPr>
            <p:ph type="ctrTitle"/>
          </p:nvPr>
        </p:nvSpPr>
        <p:spPr>
          <a:xfrm>
            <a:off x="386176" y="266337"/>
            <a:ext cx="8087840" cy="724646"/>
          </a:xfrm>
        </p:spPr>
        <p:txBody>
          <a:bodyPr anchor="ctr">
            <a:normAutofit/>
          </a:bodyPr>
          <a:lstStyle/>
          <a:p>
            <a:r>
              <a:rPr lang="en-US" dirty="0"/>
              <a:t>Al-</a:t>
            </a:r>
            <a:r>
              <a:rPr lang="en-US" dirty="0" err="1"/>
              <a:t>Qairawan</a:t>
            </a:r>
            <a:r>
              <a:rPr lang="en-US" dirty="0"/>
              <a:t> sub-district overview</a:t>
            </a:r>
          </a:p>
        </p:txBody>
      </p:sp>
      <p:sp>
        <p:nvSpPr>
          <p:cNvPr id="10" name="Rectangle 9">
            <a:extLst>
              <a:ext uri="{FF2B5EF4-FFF2-40B4-BE49-F238E27FC236}">
                <a16:creationId xmlns:a16="http://schemas.microsoft.com/office/drawing/2014/main" id="{F15E5B91-6589-4F63-8BA9-85BBBC572065}"/>
              </a:ext>
            </a:extLst>
          </p:cNvPr>
          <p:cNvSpPr/>
          <p:nvPr/>
        </p:nvSpPr>
        <p:spPr>
          <a:xfrm>
            <a:off x="401412" y="1323384"/>
            <a:ext cx="8406685" cy="1800493"/>
          </a:xfrm>
          <a:prstGeom prst="rect">
            <a:avLst/>
          </a:prstGeom>
        </p:spPr>
        <p:txBody>
          <a:bodyPr wrap="square">
            <a:spAutoFit/>
          </a:bodyPr>
          <a:lstStyle/>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Al-</a:t>
            </a:r>
            <a:r>
              <a:rPr lang="en-US" sz="1600" dirty="0" err="1">
                <a:solidFill>
                  <a:srgbClr val="58585A"/>
                </a:solidFill>
                <a:latin typeface="Arial Narrow" panose="020B0606020202030204" pitchFamily="34" charset="0"/>
              </a:rPr>
              <a:t>Qairawan</a:t>
            </a:r>
            <a:r>
              <a:rPr lang="en-US" sz="1600" dirty="0">
                <a:solidFill>
                  <a:srgbClr val="58585A"/>
                </a:solidFill>
                <a:latin typeface="Arial Narrow" panose="020B0606020202030204" pitchFamily="34" charset="0"/>
              </a:rPr>
              <a:t> is a sub-district of Sinjar district, located in the west of </a:t>
            </a:r>
            <a:r>
              <a:rPr lang="en-US" sz="1600" dirty="0" err="1">
                <a:solidFill>
                  <a:srgbClr val="58585A"/>
                </a:solidFill>
                <a:latin typeface="Arial Narrow" panose="020B0606020202030204" pitchFamily="34" charset="0"/>
              </a:rPr>
              <a:t>Ninewa</a:t>
            </a:r>
            <a:r>
              <a:rPr lang="en-US" sz="1600" dirty="0">
                <a:solidFill>
                  <a:srgbClr val="58585A"/>
                </a:solidFill>
                <a:latin typeface="Arial Narrow" panose="020B0606020202030204" pitchFamily="34" charset="0"/>
              </a:rPr>
              <a:t> governorate.</a:t>
            </a:r>
          </a:p>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During ISIL occupation in 2014, 98-100% of the families were forced to flee their homes, as reported by KIs during data collection.</a:t>
            </a:r>
          </a:p>
          <a:p>
            <a:pPr marL="457200" indent="-457200" algn="just">
              <a:spcAft>
                <a:spcPts val="600"/>
              </a:spcAft>
              <a:buSzPct val="100000"/>
              <a:buFont typeface="Arial" panose="020B0604020202020204" pitchFamily="34" charset="0"/>
              <a:buChar char="•"/>
            </a:pPr>
            <a:r>
              <a:rPr lang="en-GB" sz="1600" dirty="0">
                <a:solidFill>
                  <a:srgbClr val="58585A"/>
                </a:solidFill>
                <a:latin typeface="Arial Narrow" panose="020B0606020202030204" pitchFamily="34" charset="0"/>
              </a:rPr>
              <a:t>91-97% of the families </a:t>
            </a:r>
            <a:r>
              <a:rPr lang="en-US" sz="1600" dirty="0">
                <a:solidFill>
                  <a:srgbClr val="58585A"/>
                </a:solidFill>
                <a:latin typeface="Arial Narrow" panose="020B0606020202030204" pitchFamily="34" charset="0"/>
              </a:rPr>
              <a:t>displaced since 2014 had reportedly returned at time of data collection.</a:t>
            </a:r>
          </a:p>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33-58 IDP families (area of origin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 not specified) are reported to reside in Al-</a:t>
            </a:r>
            <a:r>
              <a:rPr lang="en-US" sz="1600" dirty="0" err="1">
                <a:solidFill>
                  <a:srgbClr val="58585A"/>
                </a:solidFill>
                <a:latin typeface="Arial Narrow" panose="020B0606020202030204" pitchFamily="34" charset="0"/>
              </a:rPr>
              <a:t>Qairawan</a:t>
            </a:r>
            <a:r>
              <a:rPr lang="en-US" sz="1600" dirty="0">
                <a:solidFill>
                  <a:srgbClr val="58585A"/>
                </a:solidFill>
                <a:latin typeface="Arial Narrow" panose="020B0606020202030204" pitchFamily="34" charset="0"/>
              </a:rPr>
              <a:t> settlements (46-52% of them arrived in the six months prior to data collection as reported by KIs)</a:t>
            </a:r>
          </a:p>
        </p:txBody>
      </p:sp>
      <p:pic>
        <p:nvPicPr>
          <p:cNvPr id="3" name="Picture 2" descr="A picture containing text, map&#10;&#10;Description automatically generated">
            <a:extLst>
              <a:ext uri="{FF2B5EF4-FFF2-40B4-BE49-F238E27FC236}">
                <a16:creationId xmlns:a16="http://schemas.microsoft.com/office/drawing/2014/main" id="{49E804BC-4852-4633-A343-D516AC721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23876"/>
            <a:ext cx="9144000" cy="3230119"/>
          </a:xfrm>
          <a:prstGeom prst="rect">
            <a:avLst/>
          </a:prstGeom>
        </p:spPr>
      </p:pic>
    </p:spTree>
    <p:extLst>
      <p:ext uri="{BB962C8B-B14F-4D97-AF65-F5344CB8AC3E}">
        <p14:creationId xmlns:p14="http://schemas.microsoft.com/office/powerpoint/2010/main" val="1363983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31D2-DF6F-4BD7-9A3F-1EA91636DE9A}"/>
              </a:ext>
            </a:extLst>
          </p:cNvPr>
          <p:cNvSpPr/>
          <p:nvPr/>
        </p:nvSpPr>
        <p:spPr>
          <a:xfrm>
            <a:off x="4210848" y="2769423"/>
            <a:ext cx="4679736" cy="646331"/>
          </a:xfrm>
          <a:prstGeom prst="rect">
            <a:avLst/>
          </a:prstGeom>
        </p:spPr>
        <p:txBody>
          <a:bodyPr wrap="square">
            <a:spAutoFit/>
          </a:bodyPr>
          <a:lstStyle/>
          <a:p>
            <a:r>
              <a:rPr lang="en-US" sz="3600" b="1" dirty="0">
                <a:solidFill>
                  <a:schemeClr val="bg1"/>
                </a:solidFill>
                <a:latin typeface="Arial Narrow" panose="020B0606020202030204" pitchFamily="34" charset="0"/>
              </a:rPr>
              <a:t>Key findings</a:t>
            </a:r>
          </a:p>
        </p:txBody>
      </p:sp>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5</a:t>
            </a:r>
          </a:p>
        </p:txBody>
      </p:sp>
    </p:spTree>
    <p:extLst>
      <p:ext uri="{BB962C8B-B14F-4D97-AF65-F5344CB8AC3E}">
        <p14:creationId xmlns:p14="http://schemas.microsoft.com/office/powerpoint/2010/main" val="2840841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6F4DE0-33EA-47EB-A7DE-DD588B3F7BB2}"/>
              </a:ext>
            </a:extLst>
          </p:cNvPr>
          <p:cNvSpPr>
            <a:spLocks noGrp="1"/>
          </p:cNvSpPr>
          <p:nvPr>
            <p:ph type="ctrTitle"/>
          </p:nvPr>
        </p:nvSpPr>
        <p:spPr/>
        <p:txBody>
          <a:bodyPr/>
          <a:lstStyle/>
          <a:p>
            <a:r>
              <a:rPr lang="en-US" dirty="0"/>
              <a:t>Key findings</a:t>
            </a:r>
          </a:p>
        </p:txBody>
      </p:sp>
      <p:sp>
        <p:nvSpPr>
          <p:cNvPr id="5" name="Rectangle 4">
            <a:extLst>
              <a:ext uri="{FF2B5EF4-FFF2-40B4-BE49-F238E27FC236}">
                <a16:creationId xmlns:a16="http://schemas.microsoft.com/office/drawing/2014/main" id="{3E60C325-E9E3-45CA-884C-DB4F27522190}"/>
              </a:ext>
            </a:extLst>
          </p:cNvPr>
          <p:cNvSpPr/>
          <p:nvPr/>
        </p:nvSpPr>
        <p:spPr>
          <a:xfrm>
            <a:off x="386176" y="1382252"/>
            <a:ext cx="8371648" cy="4585871"/>
          </a:xfrm>
          <a:prstGeom prst="rect">
            <a:avLst/>
          </a:prstGeom>
        </p:spPr>
        <p:txBody>
          <a:bodyPr wrap="square">
            <a:spAutoFit/>
          </a:bodyPr>
          <a:lstStyle/>
          <a:p>
            <a:pPr marL="285750" indent="-285750" algn="just">
              <a:spcAft>
                <a:spcPts val="1200"/>
              </a:spcAft>
              <a:buFont typeface="Wingdings" panose="05000000000000000000" pitchFamily="2" charset="2"/>
              <a:buChar char="§"/>
            </a:pPr>
            <a:r>
              <a:rPr lang="en-US" dirty="0">
                <a:solidFill>
                  <a:srgbClr val="58585A"/>
                </a:solidFill>
                <a:latin typeface="Arial Narrow" panose="020B0606020202030204" pitchFamily="34" charset="0"/>
              </a:rPr>
              <a:t>While the majority of the pre-2014 population has returned to Al-</a:t>
            </a:r>
            <a:r>
              <a:rPr lang="en-US" dirty="0" err="1">
                <a:solidFill>
                  <a:srgbClr val="58585A"/>
                </a:solidFill>
                <a:latin typeface="Arial Narrow" panose="020B0606020202030204" pitchFamily="34" charset="0"/>
              </a:rPr>
              <a:t>Qairawan</a:t>
            </a:r>
            <a:r>
              <a:rPr lang="en-US" dirty="0">
                <a:solidFill>
                  <a:srgbClr val="58585A"/>
                </a:solidFill>
                <a:latin typeface="Arial Narrow" panose="020B0606020202030204" pitchFamily="34" charset="0"/>
              </a:rPr>
              <a:t>, </a:t>
            </a:r>
            <a:r>
              <a:rPr lang="en-US" b="1" dirty="0">
                <a:solidFill>
                  <a:srgbClr val="58585A"/>
                </a:solidFill>
                <a:latin typeface="Arial Narrow" panose="020B0606020202030204" pitchFamily="34" charset="0"/>
              </a:rPr>
              <a:t>the situation is still fluid, with returns, displacement of existing host community members, and secondary displacement of IDPs in Al-</a:t>
            </a:r>
            <a:r>
              <a:rPr lang="en-US" b="1" dirty="0" err="1">
                <a:solidFill>
                  <a:srgbClr val="58585A"/>
                </a:solidFill>
                <a:latin typeface="Arial Narrow" panose="020B0606020202030204" pitchFamily="34" charset="0"/>
              </a:rPr>
              <a:t>Qairawan</a:t>
            </a:r>
            <a:r>
              <a:rPr lang="en-US" b="1" dirty="0">
                <a:solidFill>
                  <a:srgbClr val="58585A"/>
                </a:solidFill>
                <a:latin typeface="Arial Narrow" panose="020B0606020202030204" pitchFamily="34" charset="0"/>
              </a:rPr>
              <a:t> all reported during data collection.</a:t>
            </a:r>
          </a:p>
          <a:p>
            <a:pPr marL="285750" indent="-285750" algn="just">
              <a:spcAft>
                <a:spcPts val="1200"/>
              </a:spcAft>
              <a:buFont typeface="Wingdings" panose="05000000000000000000" pitchFamily="2" charset="2"/>
              <a:buChar char="§"/>
            </a:pPr>
            <a:r>
              <a:rPr lang="en-US" dirty="0">
                <a:solidFill>
                  <a:srgbClr val="58585A"/>
                </a:solidFill>
                <a:latin typeface="Arial Narrow" panose="020B0606020202030204" pitchFamily="34" charset="0"/>
              </a:rPr>
              <a:t>While the general perceived improvement in security has created pull factors for returns to Al-</a:t>
            </a:r>
            <a:r>
              <a:rPr lang="en-US" dirty="0" err="1">
                <a:solidFill>
                  <a:srgbClr val="58585A"/>
                </a:solidFill>
                <a:latin typeface="Arial Narrow" panose="020B0606020202030204" pitchFamily="34" charset="0"/>
              </a:rPr>
              <a:t>Qairawan</a:t>
            </a:r>
            <a:r>
              <a:rPr lang="en-US" dirty="0">
                <a:solidFill>
                  <a:srgbClr val="58585A"/>
                </a:solidFill>
                <a:latin typeface="Arial Narrow" panose="020B0606020202030204" pitchFamily="34" charset="0"/>
              </a:rPr>
              <a:t>, returns appear to be mostly attributed to push factors in areas of displacement.</a:t>
            </a:r>
          </a:p>
          <a:p>
            <a:pPr marL="285750" indent="-285750" algn="just">
              <a:spcAft>
                <a:spcPts val="1200"/>
              </a:spcAft>
              <a:buFont typeface="Wingdings" panose="05000000000000000000" pitchFamily="2" charset="2"/>
              <a:buChar char="§"/>
            </a:pPr>
            <a:r>
              <a:rPr lang="en-US" dirty="0">
                <a:solidFill>
                  <a:srgbClr val="58585A"/>
                </a:solidFill>
                <a:latin typeface="Arial Narrow" panose="020B0606020202030204" pitchFamily="34" charset="0"/>
              </a:rPr>
              <a:t>Persisting challenges of </a:t>
            </a:r>
            <a:r>
              <a:rPr lang="en-US" b="1" dirty="0">
                <a:solidFill>
                  <a:srgbClr val="58585A"/>
                </a:solidFill>
                <a:latin typeface="Arial Narrow" panose="020B0606020202030204" pitchFamily="34" charset="0"/>
              </a:rPr>
              <a:t>damaged homes, lack of basic services and job opportunities </a:t>
            </a:r>
            <a:r>
              <a:rPr lang="en-US" dirty="0">
                <a:solidFill>
                  <a:srgbClr val="58585A"/>
                </a:solidFill>
                <a:latin typeface="Arial Narrow" panose="020B0606020202030204" pitchFamily="34" charset="0"/>
              </a:rPr>
              <a:t>within Al-</a:t>
            </a:r>
            <a:r>
              <a:rPr lang="en-US" dirty="0" err="1">
                <a:solidFill>
                  <a:srgbClr val="58585A"/>
                </a:solidFill>
                <a:latin typeface="Arial Narrow" panose="020B0606020202030204" pitchFamily="34" charset="0"/>
              </a:rPr>
              <a:t>Qairawan</a:t>
            </a:r>
            <a:r>
              <a:rPr lang="en-US" dirty="0">
                <a:solidFill>
                  <a:srgbClr val="58585A"/>
                </a:solidFill>
                <a:latin typeface="Arial Narrow" panose="020B0606020202030204" pitchFamily="34" charset="0"/>
              </a:rPr>
              <a:t> are not only </a:t>
            </a:r>
            <a:r>
              <a:rPr lang="en-US" b="1" dirty="0">
                <a:solidFill>
                  <a:srgbClr val="58585A"/>
                </a:solidFill>
                <a:latin typeface="Arial Narrow" panose="020B0606020202030204" pitchFamily="34" charset="0"/>
              </a:rPr>
              <a:t>reported obstacles to future returns </a:t>
            </a:r>
            <a:r>
              <a:rPr lang="en-US" dirty="0">
                <a:solidFill>
                  <a:srgbClr val="58585A"/>
                </a:solidFill>
                <a:latin typeface="Arial Narrow" panose="020B0606020202030204" pitchFamily="34" charset="0"/>
              </a:rPr>
              <a:t>but also pose a </a:t>
            </a:r>
            <a:r>
              <a:rPr lang="en-US" b="1" dirty="0">
                <a:solidFill>
                  <a:srgbClr val="58585A"/>
                </a:solidFill>
                <a:latin typeface="Arial Narrow" panose="020B0606020202030204" pitchFamily="34" charset="0"/>
              </a:rPr>
              <a:t>risk to the sustainability of returns.</a:t>
            </a:r>
            <a:endParaRPr lang="en-US" dirty="0">
              <a:solidFill>
                <a:srgbClr val="58585A"/>
              </a:solidFill>
              <a:latin typeface="Arial Narrow" panose="020B0606020202030204" pitchFamily="34" charset="0"/>
            </a:endParaRPr>
          </a:p>
          <a:p>
            <a:pPr marL="285750" indent="-285750" algn="just">
              <a:spcAft>
                <a:spcPts val="1200"/>
              </a:spcAft>
              <a:buFont typeface="Wingdings" panose="05000000000000000000" pitchFamily="2" charset="2"/>
              <a:buChar char="§"/>
            </a:pPr>
            <a:r>
              <a:rPr lang="en-US" b="1" dirty="0">
                <a:solidFill>
                  <a:srgbClr val="58585A"/>
                </a:solidFill>
                <a:latin typeface="Arial Narrow" panose="020B0606020202030204" pitchFamily="34" charset="0"/>
              </a:rPr>
              <a:t>Healthcare</a:t>
            </a:r>
            <a:r>
              <a:rPr lang="en-US" dirty="0">
                <a:solidFill>
                  <a:srgbClr val="58585A"/>
                </a:solidFill>
                <a:latin typeface="Arial Narrow" panose="020B0606020202030204" pitchFamily="34" charset="0"/>
              </a:rPr>
              <a:t> was commonly cited as a priority need by all population groups. The priority needs reported by </a:t>
            </a:r>
            <a:r>
              <a:rPr lang="en-US" b="1" dirty="0">
                <a:solidFill>
                  <a:srgbClr val="58585A"/>
                </a:solidFill>
                <a:latin typeface="Arial Narrow" panose="020B0606020202030204" pitchFamily="34" charset="0"/>
              </a:rPr>
              <a:t>community leaders were water and sanitation, electricity and education</a:t>
            </a:r>
            <a:r>
              <a:rPr lang="en-US" dirty="0">
                <a:solidFill>
                  <a:srgbClr val="58585A"/>
                </a:solidFill>
                <a:latin typeface="Arial Narrow" panose="020B0606020202030204" pitchFamily="34" charset="0"/>
              </a:rPr>
              <a:t>. </a:t>
            </a:r>
            <a:r>
              <a:rPr lang="en-US" b="1" dirty="0">
                <a:solidFill>
                  <a:srgbClr val="58585A"/>
                </a:solidFill>
                <a:latin typeface="Arial Narrow" panose="020B0606020202030204" pitchFamily="34" charset="0"/>
              </a:rPr>
              <a:t>Returnees also highlighted housing rehabilitation, livelihoods and education</a:t>
            </a:r>
            <a:r>
              <a:rPr lang="en-US" dirty="0">
                <a:solidFill>
                  <a:srgbClr val="58585A"/>
                </a:solidFill>
                <a:latin typeface="Arial Narrow" panose="020B0606020202030204" pitchFamily="34" charset="0"/>
              </a:rPr>
              <a:t>, while </a:t>
            </a:r>
            <a:r>
              <a:rPr lang="en-US" b="1" dirty="0">
                <a:solidFill>
                  <a:srgbClr val="58585A"/>
                </a:solidFill>
                <a:latin typeface="Arial Narrow" panose="020B0606020202030204" pitchFamily="34" charset="0"/>
              </a:rPr>
              <a:t>IDPs mostly shared the same priorities as returnees but also noted access to food</a:t>
            </a:r>
            <a:r>
              <a:rPr lang="en-US" dirty="0">
                <a:solidFill>
                  <a:srgbClr val="58585A"/>
                </a:solidFill>
                <a:latin typeface="Arial Narrow" panose="020B0606020202030204" pitchFamily="34" charset="0"/>
              </a:rPr>
              <a:t>.</a:t>
            </a:r>
          </a:p>
          <a:p>
            <a:pPr marL="285750" indent="-285750" algn="just">
              <a:spcAft>
                <a:spcPts val="1200"/>
              </a:spcAft>
              <a:buFont typeface="Wingdings" panose="05000000000000000000" pitchFamily="2" charset="2"/>
              <a:buChar char="§"/>
            </a:pPr>
            <a:r>
              <a:rPr lang="en-US" b="1" dirty="0">
                <a:solidFill>
                  <a:srgbClr val="58585A"/>
                </a:solidFill>
                <a:latin typeface="Arial Narrow" panose="020B0606020202030204" pitchFamily="34" charset="0"/>
              </a:rPr>
              <a:t>IDPs reported feeling less engaged in humanitarian projects </a:t>
            </a:r>
            <a:r>
              <a:rPr lang="en-US" dirty="0">
                <a:solidFill>
                  <a:srgbClr val="58585A"/>
                </a:solidFill>
                <a:latin typeface="Arial Narrow" panose="020B0606020202030204" pitchFamily="34" charset="0"/>
              </a:rPr>
              <a:t>across all respondent groups, suggesting a need for further outreach and participation of displaced populations.</a:t>
            </a:r>
          </a:p>
        </p:txBody>
      </p:sp>
    </p:spTree>
    <p:extLst>
      <p:ext uri="{BB962C8B-B14F-4D97-AF65-F5344CB8AC3E}">
        <p14:creationId xmlns:p14="http://schemas.microsoft.com/office/powerpoint/2010/main" val="1624386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6F4DE0-33EA-47EB-A7DE-DD588B3F7BB2}"/>
              </a:ext>
            </a:extLst>
          </p:cNvPr>
          <p:cNvSpPr>
            <a:spLocks noGrp="1"/>
          </p:cNvSpPr>
          <p:nvPr>
            <p:ph type="ctrTitle"/>
          </p:nvPr>
        </p:nvSpPr>
        <p:spPr/>
        <p:txBody>
          <a:bodyPr/>
          <a:lstStyle/>
          <a:p>
            <a:r>
              <a:rPr lang="en-US" dirty="0"/>
              <a:t>Key findings</a:t>
            </a:r>
          </a:p>
        </p:txBody>
      </p:sp>
      <p:sp>
        <p:nvSpPr>
          <p:cNvPr id="6" name="Rectangle 5">
            <a:extLst>
              <a:ext uri="{FF2B5EF4-FFF2-40B4-BE49-F238E27FC236}">
                <a16:creationId xmlns:a16="http://schemas.microsoft.com/office/drawing/2014/main" id="{9F5C58FF-EBD5-4A38-8330-E7F04B3E9F85}"/>
              </a:ext>
            </a:extLst>
          </p:cNvPr>
          <p:cNvSpPr/>
          <p:nvPr/>
        </p:nvSpPr>
        <p:spPr>
          <a:xfrm>
            <a:off x="386176" y="1382252"/>
            <a:ext cx="8402272" cy="646331"/>
          </a:xfrm>
          <a:prstGeom prst="rect">
            <a:avLst/>
          </a:prstGeom>
        </p:spPr>
        <p:txBody>
          <a:bodyPr wrap="square">
            <a:spAutoFit/>
          </a:bodyPr>
          <a:lstStyle/>
          <a:p>
            <a:pPr marL="285750" indent="-285750" algn="just">
              <a:spcAft>
                <a:spcPts val="600"/>
              </a:spcAft>
              <a:buFont typeface="Wingdings" panose="05000000000000000000" pitchFamily="2" charset="2"/>
              <a:buChar char="§"/>
            </a:pPr>
            <a:r>
              <a:rPr lang="en-US" dirty="0">
                <a:solidFill>
                  <a:srgbClr val="58585A"/>
                </a:solidFill>
                <a:latin typeface="Arial Narrow" panose="020B0606020202030204" pitchFamily="34" charset="0"/>
              </a:rPr>
              <a:t>The movements into and out of the area were affecting the perception of access to jobs and having varying effects on population groups:</a:t>
            </a:r>
          </a:p>
        </p:txBody>
      </p:sp>
      <p:sp>
        <p:nvSpPr>
          <p:cNvPr id="5" name="Rectangle 4">
            <a:extLst>
              <a:ext uri="{FF2B5EF4-FFF2-40B4-BE49-F238E27FC236}">
                <a16:creationId xmlns:a16="http://schemas.microsoft.com/office/drawing/2014/main" id="{FF9B36A6-49B4-44EC-B8AE-EBDA028CB1E5}"/>
              </a:ext>
            </a:extLst>
          </p:cNvPr>
          <p:cNvSpPr/>
          <p:nvPr/>
        </p:nvSpPr>
        <p:spPr>
          <a:xfrm>
            <a:off x="628700" y="2124836"/>
            <a:ext cx="8159748" cy="1646605"/>
          </a:xfrm>
          <a:prstGeom prst="rect">
            <a:avLst/>
          </a:prstGeom>
        </p:spPr>
        <p:txBody>
          <a:bodyPr wrap="square">
            <a:spAutoFit/>
          </a:bodyPr>
          <a:lstStyle/>
          <a:p>
            <a:pPr marL="285750" indent="-285750" algn="just">
              <a:spcAft>
                <a:spcPts val="600"/>
              </a:spcAft>
              <a:buFont typeface="Courier New" panose="02070309020205020404" pitchFamily="49" charset="0"/>
              <a:buChar char="o"/>
            </a:pPr>
            <a:r>
              <a:rPr lang="en-US" sz="1600" dirty="0">
                <a:solidFill>
                  <a:srgbClr val="58585A"/>
                </a:solidFill>
                <a:latin typeface="Arial Narrow" panose="020B0606020202030204" pitchFamily="34" charset="0"/>
              </a:rPr>
              <a:t>The </a:t>
            </a:r>
            <a:r>
              <a:rPr lang="en-US" sz="1600" b="1" dirty="0">
                <a:solidFill>
                  <a:srgbClr val="58585A"/>
                </a:solidFill>
                <a:latin typeface="Arial Narrow" panose="020B0606020202030204" pitchFamily="34" charset="0"/>
              </a:rPr>
              <a:t>departure of IDPs </a:t>
            </a:r>
            <a:r>
              <a:rPr lang="en-US" sz="1600" dirty="0">
                <a:solidFill>
                  <a:srgbClr val="58585A"/>
                </a:solidFill>
                <a:latin typeface="Arial Narrow" panose="020B0606020202030204" pitchFamily="34" charset="0"/>
              </a:rPr>
              <a:t>is viewed as contributing to </a:t>
            </a:r>
            <a:r>
              <a:rPr lang="en-US" sz="1600" b="1" dirty="0">
                <a:solidFill>
                  <a:srgbClr val="58585A"/>
                </a:solidFill>
                <a:latin typeface="Arial Narrow" panose="020B0606020202030204" pitchFamily="34" charset="0"/>
              </a:rPr>
              <a:t>less assistance and reducing available </a:t>
            </a:r>
            <a:r>
              <a:rPr lang="en-US" sz="1600" b="1" dirty="0" err="1">
                <a:solidFill>
                  <a:srgbClr val="58585A"/>
                </a:solidFill>
                <a:latin typeface="Arial Narrow" panose="020B0606020202030204" pitchFamily="34" charset="0"/>
              </a:rPr>
              <a:t>labourers</a:t>
            </a:r>
            <a:r>
              <a:rPr lang="en-US" sz="1600" b="1" dirty="0">
                <a:solidFill>
                  <a:srgbClr val="58585A"/>
                </a:solidFill>
                <a:latin typeface="Arial Narrow" panose="020B0606020202030204" pitchFamily="34" charset="0"/>
              </a:rPr>
              <a:t> </a:t>
            </a:r>
            <a:r>
              <a:rPr lang="en-US" sz="1600" dirty="0">
                <a:solidFill>
                  <a:srgbClr val="58585A"/>
                </a:solidFill>
                <a:latin typeface="Arial Narrow" panose="020B0606020202030204" pitchFamily="34" charset="0"/>
              </a:rPr>
              <a:t>according to returnee households, while </a:t>
            </a:r>
            <a:r>
              <a:rPr lang="en-US" sz="1600" b="1" dirty="0">
                <a:solidFill>
                  <a:srgbClr val="58585A"/>
                </a:solidFill>
                <a:latin typeface="Arial Narrow" panose="020B0606020202030204" pitchFamily="34" charset="0"/>
              </a:rPr>
              <a:t>remaining IDPs report that this increases opportunities and their access to assistance</a:t>
            </a:r>
            <a:r>
              <a:rPr lang="en-US" sz="1600" dirty="0">
                <a:solidFill>
                  <a:srgbClr val="58585A"/>
                </a:solidFill>
                <a:latin typeface="Arial Narrow" panose="020B0606020202030204" pitchFamily="34" charset="0"/>
              </a:rPr>
              <a:t>.</a:t>
            </a:r>
          </a:p>
          <a:p>
            <a:pPr marL="285750" indent="-285750" algn="just">
              <a:spcAft>
                <a:spcPts val="600"/>
              </a:spcAft>
              <a:buFont typeface="Courier New" panose="02070309020205020404" pitchFamily="49" charset="0"/>
              <a:buChar char="o"/>
            </a:pPr>
            <a:r>
              <a:rPr lang="en-US" sz="1600" dirty="0">
                <a:solidFill>
                  <a:srgbClr val="58585A"/>
                </a:solidFill>
                <a:latin typeface="Arial Narrow" panose="020B0606020202030204" pitchFamily="34" charset="0"/>
              </a:rPr>
              <a:t>The </a:t>
            </a:r>
            <a:r>
              <a:rPr lang="en-US" sz="1600" b="1" dirty="0">
                <a:solidFill>
                  <a:srgbClr val="58585A"/>
                </a:solidFill>
                <a:latin typeface="Arial Narrow" panose="020B0606020202030204" pitchFamily="34" charset="0"/>
              </a:rPr>
              <a:t>departure of host community members</a:t>
            </a:r>
            <a:r>
              <a:rPr lang="en-US" sz="1600" dirty="0">
                <a:solidFill>
                  <a:srgbClr val="58585A"/>
                </a:solidFill>
                <a:latin typeface="Arial Narrow" panose="020B0606020202030204" pitchFamily="34" charset="0"/>
              </a:rPr>
              <a:t>, specifically business owners originally from Al-</a:t>
            </a:r>
            <a:r>
              <a:rPr lang="en-US" sz="1600" dirty="0" err="1">
                <a:solidFill>
                  <a:srgbClr val="58585A"/>
                </a:solidFill>
                <a:latin typeface="Arial Narrow" panose="020B0606020202030204" pitchFamily="34" charset="0"/>
              </a:rPr>
              <a:t>Qairawan</a:t>
            </a:r>
            <a:r>
              <a:rPr lang="en-US" sz="1600" dirty="0">
                <a:solidFill>
                  <a:srgbClr val="58585A"/>
                </a:solidFill>
                <a:latin typeface="Arial Narrow" panose="020B0606020202030204" pitchFamily="34" charset="0"/>
              </a:rPr>
              <a:t> who are looking for better living and economic-development conditions in other areas, was </a:t>
            </a:r>
            <a:r>
              <a:rPr lang="en-US" sz="1600" b="1" dirty="0">
                <a:solidFill>
                  <a:srgbClr val="58585A"/>
                </a:solidFill>
                <a:latin typeface="Arial Narrow" panose="020B0606020202030204" pitchFamily="34" charset="0"/>
              </a:rPr>
              <a:t>perceived as a factor negatively affecting the availability of jobs </a:t>
            </a:r>
            <a:r>
              <a:rPr lang="en-US" sz="1600" dirty="0">
                <a:solidFill>
                  <a:srgbClr val="58585A"/>
                </a:solidFill>
                <a:latin typeface="Arial Narrow" panose="020B0606020202030204" pitchFamily="34" charset="0"/>
              </a:rPr>
              <a:t>in Al-</a:t>
            </a:r>
            <a:r>
              <a:rPr lang="en-US" sz="1600" dirty="0" err="1">
                <a:solidFill>
                  <a:srgbClr val="58585A"/>
                </a:solidFill>
                <a:latin typeface="Arial Narrow" panose="020B0606020202030204" pitchFamily="34" charset="0"/>
              </a:rPr>
              <a:t>Qairawan</a:t>
            </a:r>
            <a:r>
              <a:rPr lang="en-US" sz="1600" dirty="0">
                <a:solidFill>
                  <a:srgbClr val="58585A"/>
                </a:solidFill>
                <a:latin typeface="Arial Narrow" panose="020B0606020202030204" pitchFamily="34" charset="0"/>
              </a:rPr>
              <a:t>.</a:t>
            </a:r>
            <a:endParaRPr lang="en-US" sz="1600" dirty="0">
              <a:solidFill>
                <a:srgbClr val="58585A"/>
              </a:solidFill>
            </a:endParaRPr>
          </a:p>
        </p:txBody>
      </p:sp>
      <p:sp>
        <p:nvSpPr>
          <p:cNvPr id="2" name="Rectangle 1">
            <a:extLst>
              <a:ext uri="{FF2B5EF4-FFF2-40B4-BE49-F238E27FC236}">
                <a16:creationId xmlns:a16="http://schemas.microsoft.com/office/drawing/2014/main" id="{32DF4324-0351-4305-8A0E-3F82D6CB3418}"/>
              </a:ext>
            </a:extLst>
          </p:cNvPr>
          <p:cNvSpPr/>
          <p:nvPr/>
        </p:nvSpPr>
        <p:spPr>
          <a:xfrm>
            <a:off x="416800" y="3843630"/>
            <a:ext cx="8371648" cy="2062103"/>
          </a:xfrm>
          <a:prstGeom prst="rect">
            <a:avLst/>
          </a:prstGeom>
        </p:spPr>
        <p:txBody>
          <a:bodyPr wrap="square">
            <a:spAutoFit/>
          </a:bodyPr>
          <a:lstStyle/>
          <a:p>
            <a:pPr marL="285750" indent="-285750" algn="just">
              <a:spcAft>
                <a:spcPts val="1200"/>
              </a:spcAft>
              <a:buFont typeface="Wingdings" panose="05000000000000000000" pitchFamily="2" charset="2"/>
              <a:buChar char="§"/>
            </a:pPr>
            <a:r>
              <a:rPr lang="en-US" b="1" dirty="0">
                <a:solidFill>
                  <a:srgbClr val="58585A"/>
                </a:solidFill>
                <a:latin typeface="Arial Narrow" panose="020B0606020202030204" pitchFamily="34" charset="0"/>
              </a:rPr>
              <a:t>IDPs persistently reported to have less access to housing and housing rehabilitation, livelihoods and basic public services. Returnees also indicated lack of access, albeit to a lesser degree, to services such as housing and being at risk of eviction</a:t>
            </a:r>
            <a:r>
              <a:rPr lang="en-US" dirty="0">
                <a:solidFill>
                  <a:srgbClr val="58585A"/>
                </a:solidFill>
                <a:latin typeface="Arial Narrow" panose="020B0606020202030204" pitchFamily="34" charset="0"/>
              </a:rPr>
              <a:t>.</a:t>
            </a:r>
          </a:p>
          <a:p>
            <a:pPr marL="285750" indent="-285750" algn="just">
              <a:spcAft>
                <a:spcPts val="1200"/>
              </a:spcAft>
              <a:buFont typeface="Wingdings" panose="05000000000000000000" pitchFamily="2" charset="2"/>
              <a:buChar char="§"/>
            </a:pPr>
            <a:r>
              <a:rPr lang="en-US" dirty="0">
                <a:solidFill>
                  <a:srgbClr val="58585A"/>
                </a:solidFill>
                <a:latin typeface="Arial Narrow" panose="020B0606020202030204" pitchFamily="34" charset="0"/>
              </a:rPr>
              <a:t>The </a:t>
            </a:r>
            <a:r>
              <a:rPr lang="en-US" b="1" dirty="0">
                <a:solidFill>
                  <a:srgbClr val="58585A"/>
                </a:solidFill>
                <a:latin typeface="Arial Narrow" panose="020B0606020202030204" pitchFamily="34" charset="0"/>
              </a:rPr>
              <a:t>civil status department and the Ministry of Displacement and Migration (</a:t>
            </a:r>
            <a:r>
              <a:rPr lang="en-US" b="1" dirty="0" err="1">
                <a:solidFill>
                  <a:srgbClr val="58585A"/>
                </a:solidFill>
                <a:latin typeface="Arial Narrow" panose="020B0606020202030204" pitchFamily="34" charset="0"/>
              </a:rPr>
              <a:t>MoDM</a:t>
            </a:r>
            <a:r>
              <a:rPr lang="en-US" b="1" dirty="0">
                <a:solidFill>
                  <a:srgbClr val="58585A"/>
                </a:solidFill>
                <a:latin typeface="Arial Narrow" panose="020B0606020202030204" pitchFamily="34" charset="0"/>
              </a:rPr>
              <a:t>) </a:t>
            </a:r>
            <a:r>
              <a:rPr lang="en-US" dirty="0">
                <a:solidFill>
                  <a:srgbClr val="58585A"/>
                </a:solidFill>
                <a:latin typeface="Arial Narrow" panose="020B0606020202030204" pitchFamily="34" charset="0"/>
              </a:rPr>
              <a:t>in Al-</a:t>
            </a:r>
            <a:r>
              <a:rPr lang="en-US" dirty="0" err="1">
                <a:solidFill>
                  <a:srgbClr val="58585A"/>
                </a:solidFill>
                <a:latin typeface="Arial Narrow" panose="020B0606020202030204" pitchFamily="34" charset="0"/>
              </a:rPr>
              <a:t>Qairawan</a:t>
            </a:r>
            <a:r>
              <a:rPr lang="en-US" dirty="0">
                <a:solidFill>
                  <a:srgbClr val="58585A"/>
                </a:solidFill>
                <a:latin typeface="Arial Narrow" panose="020B0606020202030204" pitchFamily="34" charset="0"/>
              </a:rPr>
              <a:t> </a:t>
            </a:r>
            <a:r>
              <a:rPr lang="en-US" b="1" dirty="0">
                <a:solidFill>
                  <a:srgbClr val="58585A"/>
                </a:solidFill>
                <a:latin typeface="Arial Narrow" panose="020B0606020202030204" pitchFamily="34" charset="0"/>
              </a:rPr>
              <a:t>are not open</a:t>
            </a:r>
            <a:r>
              <a:rPr lang="en-US" dirty="0">
                <a:solidFill>
                  <a:srgbClr val="58585A"/>
                </a:solidFill>
                <a:latin typeface="Arial Narrow" panose="020B0606020202030204" pitchFamily="34" charset="0"/>
              </a:rPr>
              <a:t>, creating </a:t>
            </a:r>
            <a:r>
              <a:rPr lang="en-US" b="1" dirty="0">
                <a:solidFill>
                  <a:srgbClr val="58585A"/>
                </a:solidFill>
                <a:latin typeface="Arial Narrow" panose="020B0606020202030204" pitchFamily="34" charset="0"/>
              </a:rPr>
              <a:t>challenges to obtaining documentation.</a:t>
            </a:r>
          </a:p>
          <a:p>
            <a:pPr marL="285750" indent="-285750" algn="just">
              <a:spcAft>
                <a:spcPts val="1200"/>
              </a:spcAft>
              <a:buFont typeface="Wingdings" panose="05000000000000000000" pitchFamily="2" charset="2"/>
              <a:buChar char="§"/>
            </a:pPr>
            <a:r>
              <a:rPr lang="en-US" b="1" dirty="0">
                <a:solidFill>
                  <a:srgbClr val="58585A"/>
                </a:solidFill>
                <a:latin typeface="Arial Narrow" panose="020B0606020202030204" pitchFamily="34" charset="0"/>
              </a:rPr>
              <a:t>All</a:t>
            </a:r>
            <a:r>
              <a:rPr lang="en-US" dirty="0">
                <a:solidFill>
                  <a:srgbClr val="58585A"/>
                </a:solidFill>
                <a:latin typeface="Arial Narrow" panose="020B0606020202030204" pitchFamily="34" charset="0"/>
              </a:rPr>
              <a:t> </a:t>
            </a:r>
            <a:r>
              <a:rPr lang="en-US" b="1" dirty="0">
                <a:solidFill>
                  <a:srgbClr val="58585A"/>
                </a:solidFill>
                <a:latin typeface="Arial Narrow" panose="020B0606020202030204" pitchFamily="34" charset="0"/>
              </a:rPr>
              <a:t>population groups noted that they feel safe </a:t>
            </a:r>
            <a:r>
              <a:rPr lang="en-US" dirty="0">
                <a:solidFill>
                  <a:srgbClr val="58585A"/>
                </a:solidFill>
                <a:latin typeface="Arial Narrow" panose="020B0606020202030204" pitchFamily="34" charset="0"/>
              </a:rPr>
              <a:t>in the community in Al-</a:t>
            </a:r>
            <a:r>
              <a:rPr lang="en-US" dirty="0" err="1">
                <a:solidFill>
                  <a:srgbClr val="58585A"/>
                </a:solidFill>
                <a:latin typeface="Arial Narrow" panose="020B0606020202030204" pitchFamily="34" charset="0"/>
              </a:rPr>
              <a:t>Qairawan</a:t>
            </a:r>
            <a:r>
              <a:rPr lang="en-US" dirty="0">
                <a:solidFill>
                  <a:srgbClr val="58585A"/>
                </a:solidFill>
                <a:latin typeface="Arial Narrow" panose="020B0606020202030204" pitchFamily="34" charset="0"/>
              </a:rPr>
              <a:t>.</a:t>
            </a:r>
          </a:p>
        </p:txBody>
      </p:sp>
    </p:spTree>
    <p:extLst>
      <p:ext uri="{BB962C8B-B14F-4D97-AF65-F5344CB8AC3E}">
        <p14:creationId xmlns:p14="http://schemas.microsoft.com/office/powerpoint/2010/main" val="187457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4226088" y="1146393"/>
            <a:ext cx="4679736" cy="646331"/>
          </a:xfrm>
          <a:prstGeom prst="rect">
            <a:avLst/>
          </a:prstGeom>
        </p:spPr>
        <p:txBody>
          <a:bodyPr wrap="square">
            <a:spAutoFit/>
          </a:bodyPr>
          <a:lstStyle/>
          <a:p>
            <a:r>
              <a:rPr lang="en-US" sz="3600" b="1" dirty="0">
                <a:solidFill>
                  <a:schemeClr val="bg1"/>
                </a:solidFill>
                <a:latin typeface="Arial Narrow" panose="020B0606020202030204" pitchFamily="34" charset="0"/>
              </a:rPr>
              <a:t>Al-</a:t>
            </a:r>
            <a:r>
              <a:rPr lang="en-US" sz="3600" b="1" dirty="0" err="1">
                <a:solidFill>
                  <a:schemeClr val="bg1"/>
                </a:solidFill>
                <a:latin typeface="Arial Narrow" panose="020B0606020202030204" pitchFamily="34" charset="0"/>
              </a:rPr>
              <a:t>Qairawan</a:t>
            </a:r>
            <a:r>
              <a:rPr lang="en-US" sz="3600" b="1" dirty="0">
                <a:solidFill>
                  <a:schemeClr val="bg1"/>
                </a:solidFill>
                <a:latin typeface="Arial Narrow" panose="020B0606020202030204" pitchFamily="34" charset="0"/>
              </a:rPr>
              <a:t> findings</a:t>
            </a:r>
          </a:p>
        </p:txBody>
      </p:sp>
      <p:sp>
        <p:nvSpPr>
          <p:cNvPr id="3" name="Rectangle 2">
            <a:extLst>
              <a:ext uri="{FF2B5EF4-FFF2-40B4-BE49-F238E27FC236}">
                <a16:creationId xmlns:a16="http://schemas.microsoft.com/office/drawing/2014/main" id="{877752E6-0D28-407D-B049-64750931872B}"/>
              </a:ext>
            </a:extLst>
          </p:cNvPr>
          <p:cNvSpPr/>
          <p:nvPr/>
        </p:nvSpPr>
        <p:spPr>
          <a:xfrm>
            <a:off x="4572000" y="1849153"/>
            <a:ext cx="4073688" cy="3323987"/>
          </a:xfrm>
          <a:prstGeom prst="rect">
            <a:avLst/>
          </a:prstGeom>
        </p:spPr>
        <p:txBody>
          <a:bodyPr wrap="square">
            <a:spAutoFit/>
          </a:bodyPr>
          <a:lstStyle/>
          <a:p>
            <a:pPr>
              <a:lnSpc>
                <a:spcPct val="100000"/>
              </a:lnSpc>
              <a:spcBef>
                <a:spcPts val="0"/>
              </a:spcBef>
              <a:spcAft>
                <a:spcPts val="600"/>
              </a:spcAft>
            </a:pPr>
            <a:r>
              <a:rPr lang="en-GB" dirty="0">
                <a:solidFill>
                  <a:schemeClr val="bg1"/>
                </a:solidFill>
                <a:latin typeface="Arial Narrow" panose="020B0606020202030204" pitchFamily="34" charset="0"/>
              </a:rPr>
              <a:t>6.1. Recent movements</a:t>
            </a:r>
          </a:p>
          <a:p>
            <a:pPr>
              <a:lnSpc>
                <a:spcPct val="100000"/>
              </a:lnSpc>
              <a:spcBef>
                <a:spcPts val="0"/>
              </a:spcBef>
              <a:spcAft>
                <a:spcPts val="600"/>
              </a:spcAft>
            </a:pPr>
            <a:r>
              <a:rPr lang="en-GB" dirty="0">
                <a:solidFill>
                  <a:schemeClr val="bg1"/>
                </a:solidFill>
                <a:latin typeface="Arial Narrow" panose="020B0606020202030204" pitchFamily="34" charset="0"/>
              </a:rPr>
              <a:t>6.2. Expected movements</a:t>
            </a:r>
          </a:p>
          <a:p>
            <a:pPr>
              <a:lnSpc>
                <a:spcPct val="100000"/>
              </a:lnSpc>
              <a:spcBef>
                <a:spcPts val="0"/>
              </a:spcBef>
              <a:spcAft>
                <a:spcPts val="600"/>
              </a:spcAft>
            </a:pPr>
            <a:r>
              <a:rPr lang="en-GB" dirty="0">
                <a:solidFill>
                  <a:schemeClr val="bg1"/>
                </a:solidFill>
                <a:latin typeface="Arial Narrow" panose="020B0606020202030204" pitchFamily="34" charset="0"/>
              </a:rPr>
              <a:t>6.3. Primary community needs</a:t>
            </a:r>
          </a:p>
          <a:p>
            <a:pPr marL="350838" indent="-350838">
              <a:lnSpc>
                <a:spcPct val="100000"/>
              </a:lnSpc>
              <a:spcBef>
                <a:spcPts val="0"/>
              </a:spcBef>
              <a:spcAft>
                <a:spcPts val="600"/>
              </a:spcAft>
            </a:pPr>
            <a:r>
              <a:rPr lang="en-GB" dirty="0">
                <a:solidFill>
                  <a:schemeClr val="bg1"/>
                </a:solidFill>
                <a:latin typeface="Arial Narrow" panose="020B0606020202030204" pitchFamily="34" charset="0"/>
              </a:rPr>
              <a:t>6.4. Perceptions on access to services and assistance</a:t>
            </a:r>
          </a:p>
          <a:p>
            <a:pPr marL="350838" indent="-350838">
              <a:lnSpc>
                <a:spcPct val="100000"/>
              </a:lnSpc>
              <a:spcBef>
                <a:spcPts val="0"/>
              </a:spcBef>
              <a:spcAft>
                <a:spcPts val="600"/>
              </a:spcAft>
            </a:pPr>
            <a:r>
              <a:rPr lang="en-GB" dirty="0">
                <a:solidFill>
                  <a:schemeClr val="bg1"/>
                </a:solidFill>
                <a:latin typeface="Arial Narrow" panose="020B0606020202030204" pitchFamily="34" charset="0"/>
              </a:rPr>
              <a:t>6.5. Perceptions on governance and ERW contamination</a:t>
            </a:r>
          </a:p>
          <a:p>
            <a:pPr marL="350838" indent="-350838">
              <a:spcAft>
                <a:spcPts val="600"/>
              </a:spcAft>
            </a:pPr>
            <a:r>
              <a:rPr lang="en-GB" dirty="0">
                <a:solidFill>
                  <a:schemeClr val="bg1"/>
                </a:solidFill>
                <a:latin typeface="Arial Narrow" panose="020B0606020202030204" pitchFamily="34" charset="0"/>
              </a:rPr>
              <a:t>6.6. </a:t>
            </a:r>
            <a:r>
              <a:rPr lang="en-US" dirty="0">
                <a:solidFill>
                  <a:schemeClr val="bg1"/>
                </a:solidFill>
                <a:latin typeface="Arial Narrow" panose="020B0606020202030204" pitchFamily="34" charset="0"/>
              </a:rPr>
              <a:t>Perceptions of community disputes, relations and co-existence</a:t>
            </a:r>
          </a:p>
          <a:p>
            <a:pPr marL="350838" indent="-350838">
              <a:spcAft>
                <a:spcPts val="600"/>
              </a:spcAft>
            </a:pPr>
            <a:r>
              <a:rPr lang="en-US" dirty="0">
                <a:solidFill>
                  <a:schemeClr val="bg1"/>
                </a:solidFill>
                <a:latin typeface="Arial Narrow" panose="020B0606020202030204" pitchFamily="34" charset="0"/>
              </a:rPr>
              <a:t>6.7. Perceptions of safety and security</a:t>
            </a:r>
            <a:endParaRPr lang="en-GB" dirty="0">
              <a:solidFill>
                <a:schemeClr val="bg1"/>
              </a:solidFill>
              <a:latin typeface="Arial Narrow" panose="020B0606020202030204" pitchFamily="34" charset="0"/>
            </a:endParaRPr>
          </a:p>
        </p:txBody>
      </p:sp>
      <p:sp>
        <p:nvSpPr>
          <p:cNvPr id="4" name="TextBox 3">
            <a:extLst>
              <a:ext uri="{FF2B5EF4-FFF2-40B4-BE49-F238E27FC236}">
                <a16:creationId xmlns:a16="http://schemas.microsoft.com/office/drawing/2014/main" id="{09D5A904-3E04-47DC-B4E1-57CDE533A43E}"/>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6</a:t>
            </a:r>
          </a:p>
        </p:txBody>
      </p:sp>
    </p:spTree>
    <p:extLst>
      <p:ext uri="{BB962C8B-B14F-4D97-AF65-F5344CB8AC3E}">
        <p14:creationId xmlns:p14="http://schemas.microsoft.com/office/powerpoint/2010/main" val="161217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a:t>
            </a:r>
            <a:r>
              <a:rPr lang="en-GB" dirty="0" err="1"/>
              <a:t>Qairawan</a:t>
            </a:r>
            <a:r>
              <a:rPr lang="en-GB" dirty="0"/>
              <a:t> sub-district</a:t>
            </a:r>
          </a:p>
          <a:p>
            <a:r>
              <a:rPr lang="en-GB" sz="3200" baseline="30000" dirty="0"/>
              <a:t>Movements to Al-</a:t>
            </a:r>
            <a:r>
              <a:rPr lang="en-GB" sz="3200" baseline="30000" dirty="0" err="1"/>
              <a:t>Qairawan</a:t>
            </a:r>
            <a:r>
              <a:rPr lang="en-GB" sz="3200" baseline="30000" dirty="0"/>
              <a:t> reported by KIs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1745"/>
          <a:stretch/>
        </p:blipFill>
        <p:spPr>
          <a:xfrm>
            <a:off x="0" y="1360967"/>
            <a:ext cx="9144000" cy="4905867"/>
          </a:xfrm>
          <a:prstGeom prst="rect">
            <a:avLst/>
          </a:prstGeom>
        </p:spPr>
      </p:pic>
    </p:spTree>
    <p:extLst>
      <p:ext uri="{BB962C8B-B14F-4D97-AF65-F5344CB8AC3E}">
        <p14:creationId xmlns:p14="http://schemas.microsoft.com/office/powerpoint/2010/main" val="2026604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329437"/>
            <a:ext cx="2375685"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baseline="30000" dirty="0">
                <a:latin typeface="humanitarian-icons-v02" panose="02000503000000000000" pitchFamily="2" charset="0"/>
              </a:rPr>
              <a:t>  </a:t>
            </a:r>
            <a:r>
              <a:rPr lang="en-GB" sz="2000" b="1" dirty="0">
                <a:solidFill>
                  <a:srgbClr val="EE5859"/>
                </a:solidFill>
                <a:latin typeface="Trade Gothic LT Std Bold"/>
              </a:rPr>
              <a:t>Recent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1370852" y="1786492"/>
            <a:ext cx="7331187" cy="584775"/>
          </a:xfrm>
          <a:prstGeom prst="rect">
            <a:avLst/>
          </a:prstGeom>
        </p:spPr>
        <p:txBody>
          <a:bodyPr wrap="square">
            <a:spAutoFit/>
          </a:bodyPr>
          <a:lstStyle/>
          <a:p>
            <a:pPr algn="just">
              <a:spcAft>
                <a:spcPts val="1200"/>
              </a:spcAft>
            </a:pPr>
            <a:r>
              <a:rPr lang="en-US" sz="1600" b="1" dirty="0">
                <a:solidFill>
                  <a:srgbClr val="58585A"/>
                </a:solidFill>
                <a:latin typeface="Arial Narrow" panose="020B0606020202030204" pitchFamily="34" charset="0"/>
              </a:rPr>
              <a:t>families </a:t>
            </a:r>
            <a:r>
              <a:rPr lang="en-US" sz="1600" dirty="0">
                <a:solidFill>
                  <a:srgbClr val="58585A"/>
                </a:solidFill>
                <a:latin typeface="Arial Narrow" panose="020B0606020202030204" pitchFamily="34" charset="0"/>
              </a:rPr>
              <a:t>reportedly</a:t>
            </a:r>
            <a:r>
              <a:rPr lang="en-US" sz="1600" b="1" dirty="0">
                <a:solidFill>
                  <a:srgbClr val="58585A"/>
                </a:solidFill>
                <a:latin typeface="Arial Narrow" panose="020B0606020202030204" pitchFamily="34" charset="0"/>
              </a:rPr>
              <a:t> </a:t>
            </a:r>
            <a:r>
              <a:rPr lang="en-US" sz="1600" dirty="0">
                <a:solidFill>
                  <a:srgbClr val="58585A"/>
                </a:solidFill>
                <a:latin typeface="Arial Narrow" panose="020B0606020202030204" pitchFamily="34" charset="0"/>
              </a:rPr>
              <a:t>returned to Al-</a:t>
            </a:r>
            <a:r>
              <a:rPr lang="en-US" sz="1600" dirty="0" err="1">
                <a:solidFill>
                  <a:srgbClr val="58585A"/>
                </a:solidFill>
                <a:latin typeface="Arial Narrow" panose="020B0606020202030204" pitchFamily="34" charset="0"/>
              </a:rPr>
              <a:t>Qairawan</a:t>
            </a:r>
            <a:r>
              <a:rPr lang="en-US" sz="1600" dirty="0">
                <a:solidFill>
                  <a:srgbClr val="58585A"/>
                </a:solidFill>
                <a:latin typeface="Arial Narrow" panose="020B0606020202030204" pitchFamily="34" charset="0"/>
              </a:rPr>
              <a:t> in the six months prior to data collection, as reported by 5 KIs (out of 36)</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a:t>
            </a:r>
            <a:r>
              <a:rPr lang="en-GB" dirty="0" err="1"/>
              <a:t>Qairawan</a:t>
            </a:r>
            <a:r>
              <a:rPr lang="en-GB" dirty="0"/>
              <a:t> sub-district</a:t>
            </a:r>
          </a:p>
          <a:p>
            <a:r>
              <a:rPr lang="en-GB" sz="3200" baseline="30000" dirty="0"/>
              <a:t>Recent movements – data reported by KIs</a:t>
            </a:r>
          </a:p>
        </p:txBody>
      </p:sp>
      <p:sp>
        <p:nvSpPr>
          <p:cNvPr id="21" name="Rectangle 20">
            <a:extLst>
              <a:ext uri="{FF2B5EF4-FFF2-40B4-BE49-F238E27FC236}">
                <a16:creationId xmlns:a16="http://schemas.microsoft.com/office/drawing/2014/main" id="{4619447A-B2C0-4C4B-ABD9-0CD17EF389BF}"/>
              </a:ext>
            </a:extLst>
          </p:cNvPr>
          <p:cNvSpPr/>
          <p:nvPr/>
        </p:nvSpPr>
        <p:spPr>
          <a:xfrm>
            <a:off x="462375" y="1826410"/>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12-21</a:t>
            </a:r>
            <a:endParaRPr lang="en-US" sz="3600" dirty="0"/>
          </a:p>
        </p:txBody>
      </p:sp>
      <p:sp>
        <p:nvSpPr>
          <p:cNvPr id="5" name="Rectangle 4">
            <a:extLst>
              <a:ext uri="{FF2B5EF4-FFF2-40B4-BE49-F238E27FC236}">
                <a16:creationId xmlns:a16="http://schemas.microsoft.com/office/drawing/2014/main" id="{26F91C3C-9042-45C2-8582-05900CA49BF9}"/>
              </a:ext>
            </a:extLst>
          </p:cNvPr>
          <p:cNvSpPr/>
          <p:nvPr/>
        </p:nvSpPr>
        <p:spPr>
          <a:xfrm>
            <a:off x="453608" y="2454257"/>
            <a:ext cx="2467342" cy="369332"/>
          </a:xfrm>
          <a:prstGeom prst="rect">
            <a:avLst/>
          </a:prstGeom>
        </p:spPr>
        <p:txBody>
          <a:bodyPr wrap="none">
            <a:spAutoFit/>
          </a:bodyPr>
          <a:lstStyle/>
          <a:p>
            <a:pPr algn="just">
              <a:spcAft>
                <a:spcPts val="600"/>
              </a:spcAft>
            </a:pPr>
            <a:r>
              <a:rPr lang="en-US" b="1" dirty="0">
                <a:solidFill>
                  <a:srgbClr val="EE5859"/>
                </a:solidFill>
                <a:latin typeface="Trade Gothic LT Std Bold"/>
              </a:rPr>
              <a:t>Driver for recent returns</a:t>
            </a:r>
          </a:p>
        </p:txBody>
      </p:sp>
      <p:sp>
        <p:nvSpPr>
          <p:cNvPr id="18" name="Rectangle 17">
            <a:extLst>
              <a:ext uri="{FF2B5EF4-FFF2-40B4-BE49-F238E27FC236}">
                <a16:creationId xmlns:a16="http://schemas.microsoft.com/office/drawing/2014/main" id="{98F88FAD-25D9-40E0-9DD1-CA402BBEF555}"/>
              </a:ext>
            </a:extLst>
          </p:cNvPr>
          <p:cNvSpPr/>
          <p:nvPr/>
        </p:nvSpPr>
        <p:spPr>
          <a:xfrm>
            <a:off x="570663" y="2754205"/>
            <a:ext cx="8224426" cy="338554"/>
          </a:xfrm>
          <a:prstGeom prst="rect">
            <a:avLst/>
          </a:prstGeom>
        </p:spPr>
        <p:txBody>
          <a:bodyPr wrap="square">
            <a:spAutoFit/>
          </a:bodyPr>
          <a:lstStyle/>
          <a:p>
            <a:r>
              <a:rPr lang="en-US" sz="1600" b="1" dirty="0">
                <a:solidFill>
                  <a:srgbClr val="58585A"/>
                </a:solidFill>
                <a:latin typeface="Arial Narrow" panose="020B0606020202030204" pitchFamily="34" charset="0"/>
              </a:rPr>
              <a:t>Sense of increased security </a:t>
            </a:r>
            <a:r>
              <a:rPr lang="en-US" sz="1600" dirty="0">
                <a:solidFill>
                  <a:srgbClr val="58585A"/>
                </a:solidFill>
                <a:latin typeface="Arial Narrow" panose="020B0606020202030204" pitchFamily="34" charset="0"/>
              </a:rPr>
              <a:t>in Al-</a:t>
            </a:r>
            <a:r>
              <a:rPr lang="en-US" sz="1600" dirty="0" err="1">
                <a:solidFill>
                  <a:srgbClr val="58585A"/>
                </a:solidFill>
                <a:latin typeface="Arial Narrow" panose="020B0606020202030204" pitchFamily="34" charset="0"/>
              </a:rPr>
              <a:t>Qairawan</a:t>
            </a:r>
            <a:r>
              <a:rPr lang="en-US" sz="1600" dirty="0">
                <a:solidFill>
                  <a:srgbClr val="58585A"/>
                </a:solidFill>
                <a:latin typeface="Arial Narrow" panose="020B0606020202030204" pitchFamily="34" charset="0"/>
              </a:rPr>
              <a:t> (as reported  by 3 KIs out of 36). </a:t>
            </a:r>
          </a:p>
        </p:txBody>
      </p:sp>
      <p:sp>
        <p:nvSpPr>
          <p:cNvPr id="6" name="Rectangle 5">
            <a:extLst>
              <a:ext uri="{FF2B5EF4-FFF2-40B4-BE49-F238E27FC236}">
                <a16:creationId xmlns:a16="http://schemas.microsoft.com/office/drawing/2014/main" id="{82960ADE-7011-477C-882C-50A906660D61}"/>
              </a:ext>
            </a:extLst>
          </p:cNvPr>
          <p:cNvSpPr/>
          <p:nvPr/>
        </p:nvSpPr>
        <p:spPr>
          <a:xfrm>
            <a:off x="1370852" y="3976365"/>
            <a:ext cx="7331187" cy="584775"/>
          </a:xfrm>
          <a:prstGeom prst="rect">
            <a:avLst/>
          </a:prstGeom>
        </p:spPr>
        <p:txBody>
          <a:bodyPr wrap="square">
            <a:spAutoFit/>
          </a:bodyPr>
          <a:lstStyle/>
          <a:p>
            <a:pPr algn="just"/>
            <a:r>
              <a:rPr lang="en-US" sz="1600" b="1" dirty="0">
                <a:solidFill>
                  <a:srgbClr val="58585A"/>
                </a:solidFill>
                <a:latin typeface="Arial Narrow" panose="020B0606020202030204" pitchFamily="34" charset="0"/>
              </a:rPr>
              <a:t>IDP families </a:t>
            </a:r>
            <a:r>
              <a:rPr lang="en-US" sz="1600" dirty="0">
                <a:solidFill>
                  <a:srgbClr val="58585A"/>
                </a:solidFill>
                <a:latin typeface="Arial Narrow" panose="020B0606020202030204" pitchFamily="34" charset="0"/>
              </a:rPr>
              <a:t>have arrived to Al-</a:t>
            </a:r>
            <a:r>
              <a:rPr lang="en-US" sz="1600" dirty="0" err="1">
                <a:solidFill>
                  <a:srgbClr val="58585A"/>
                </a:solidFill>
                <a:latin typeface="Arial Narrow" panose="020B0606020202030204" pitchFamily="34" charset="0"/>
              </a:rPr>
              <a:t>Qairawan</a:t>
            </a:r>
            <a:r>
              <a:rPr lang="en-US" sz="1600" dirty="0">
                <a:solidFill>
                  <a:srgbClr val="58585A"/>
                </a:solidFill>
                <a:latin typeface="Arial Narrow" panose="020B0606020202030204" pitchFamily="34" charset="0"/>
              </a:rPr>
              <a:t> in the six months prior to data collection as reported by 6 KIs (out of 36).</a:t>
            </a:r>
          </a:p>
        </p:txBody>
      </p:sp>
      <p:sp>
        <p:nvSpPr>
          <p:cNvPr id="7" name="Rectangle 6">
            <a:extLst>
              <a:ext uri="{FF2B5EF4-FFF2-40B4-BE49-F238E27FC236}">
                <a16:creationId xmlns:a16="http://schemas.microsoft.com/office/drawing/2014/main" id="{2069856D-66D2-4AE7-A329-7504B5911632}"/>
              </a:ext>
            </a:extLst>
          </p:cNvPr>
          <p:cNvSpPr/>
          <p:nvPr/>
        </p:nvSpPr>
        <p:spPr>
          <a:xfrm>
            <a:off x="462375" y="4016283"/>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15-30</a:t>
            </a:r>
            <a:endParaRPr lang="en-US" sz="3600" dirty="0"/>
          </a:p>
        </p:txBody>
      </p:sp>
      <p:sp>
        <p:nvSpPr>
          <p:cNvPr id="10" name="Rectangle 9">
            <a:extLst>
              <a:ext uri="{FF2B5EF4-FFF2-40B4-BE49-F238E27FC236}">
                <a16:creationId xmlns:a16="http://schemas.microsoft.com/office/drawing/2014/main" id="{67470357-FB60-472D-A9AA-D5E40192D407}"/>
              </a:ext>
            </a:extLst>
          </p:cNvPr>
          <p:cNvSpPr/>
          <p:nvPr/>
        </p:nvSpPr>
        <p:spPr>
          <a:xfrm>
            <a:off x="453608" y="4633391"/>
            <a:ext cx="5181647"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Drivers for recent IDP arrivals </a:t>
            </a:r>
            <a:r>
              <a:rPr lang="en-GB" sz="1600" b="1" dirty="0">
                <a:solidFill>
                  <a:srgbClr val="58585A"/>
                </a:solidFill>
                <a:latin typeface="Trade Gothic LT Std Bold" panose="020B0804050502020204" pitchFamily="34" charset="0"/>
              </a:rPr>
              <a:t>(out of 6 KIs)*</a:t>
            </a:r>
            <a:r>
              <a:rPr lang="en-GB" b="1" dirty="0">
                <a:solidFill>
                  <a:srgbClr val="58585A"/>
                </a:solidFill>
                <a:latin typeface="Trade Gothic LT Std Bold" panose="020B0804050502020204" pitchFamily="34" charset="0"/>
              </a:rPr>
              <a:t> </a:t>
            </a:r>
            <a:endParaRPr lang="en-US" b="1" dirty="0">
              <a:solidFill>
                <a:srgbClr val="58585A"/>
              </a:solidFill>
              <a:latin typeface="Trade Gothic LT Std Bold" panose="020B0804050502020204" pitchFamily="34" charset="0"/>
            </a:endParaRPr>
          </a:p>
        </p:txBody>
      </p:sp>
      <p:sp>
        <p:nvSpPr>
          <p:cNvPr id="11" name="Rectangle 10">
            <a:extLst>
              <a:ext uri="{FF2B5EF4-FFF2-40B4-BE49-F238E27FC236}">
                <a16:creationId xmlns:a16="http://schemas.microsoft.com/office/drawing/2014/main" id="{DD5CB452-88AD-4E57-AE2E-DE4D44EA3C56}"/>
              </a:ext>
            </a:extLst>
          </p:cNvPr>
          <p:cNvSpPr/>
          <p:nvPr/>
        </p:nvSpPr>
        <p:spPr>
          <a:xfrm>
            <a:off x="643660" y="4978191"/>
            <a:ext cx="5597652" cy="882293"/>
          </a:xfrm>
          <a:prstGeom prst="rect">
            <a:avLst/>
          </a:prstGeom>
        </p:spPr>
        <p:txBody>
          <a:bodyPr wrap="square">
            <a:spAutoFit/>
          </a:bodyPr>
          <a:lstStyle/>
          <a:p>
            <a:pPr marR="26970">
              <a:spcAft>
                <a:spcPts val="200"/>
              </a:spcAft>
            </a:pPr>
            <a:r>
              <a:rPr lang="en-US" sz="1600" dirty="0">
                <a:solidFill>
                  <a:srgbClr val="58585B"/>
                </a:solidFill>
                <a:latin typeface="Arial Narrow" panose="020B0606020202030204" pitchFamily="34" charset="0"/>
              </a:rPr>
              <a:t>Lack of jobs in previous area of displacement (</a:t>
            </a:r>
            <a:r>
              <a:rPr lang="en-US" sz="1600" dirty="0" err="1">
                <a:solidFill>
                  <a:srgbClr val="58585B"/>
                </a:solidFill>
                <a:latin typeface="Arial Narrow" panose="020B0606020202030204" pitchFamily="34" charset="0"/>
              </a:rPr>
              <a:t>AoD</a:t>
            </a:r>
            <a:r>
              <a:rPr lang="en-US" sz="1600" dirty="0">
                <a:solidFill>
                  <a:srgbClr val="58585B"/>
                </a:solidFill>
                <a:latin typeface="Arial Narrow" panose="020B0606020202030204" pitchFamily="34" charset="0"/>
              </a:rPr>
              <a:t>)</a:t>
            </a:r>
            <a:r>
              <a:rPr lang="en-US" sz="1600" b="1" dirty="0">
                <a:solidFill>
                  <a:srgbClr val="58585B"/>
                </a:solidFill>
                <a:latin typeface="Arial Narrow" panose="020B0606020202030204" pitchFamily="34" charset="0"/>
              </a:rPr>
              <a:t>	5 KIs</a:t>
            </a:r>
            <a:endParaRPr lang="en-US" sz="1600" b="1" dirty="0">
              <a:solidFill>
                <a:srgbClr val="EE5859"/>
              </a:solidFill>
              <a:latin typeface="Arial Narrow" panose="020B0606020202030204" pitchFamily="34" charset="0"/>
            </a:endParaRPr>
          </a:p>
          <a:p>
            <a:pPr marR="26970">
              <a:spcAft>
                <a:spcPts val="200"/>
              </a:spcAft>
            </a:pPr>
            <a:r>
              <a:rPr lang="en-US" sz="1600" dirty="0">
                <a:solidFill>
                  <a:srgbClr val="58585B"/>
                </a:solidFill>
                <a:latin typeface="Arial Narrow" panose="020B0606020202030204" pitchFamily="34" charset="0"/>
              </a:rPr>
              <a:t>Al-</a:t>
            </a:r>
            <a:r>
              <a:rPr lang="en-US" sz="1600" dirty="0" err="1">
                <a:solidFill>
                  <a:srgbClr val="58585B"/>
                </a:solidFill>
                <a:latin typeface="Arial Narrow" panose="020B0606020202030204" pitchFamily="34" charset="0"/>
              </a:rPr>
              <a:t>Qairawan</a:t>
            </a:r>
            <a:r>
              <a:rPr lang="en-US" sz="1600" dirty="0">
                <a:solidFill>
                  <a:srgbClr val="58585B"/>
                </a:solidFill>
                <a:latin typeface="Arial Narrow" panose="020B0606020202030204" pitchFamily="34" charset="0"/>
              </a:rPr>
              <a:t> is considered a transition area 	</a:t>
            </a:r>
            <a:r>
              <a:rPr lang="en-US" sz="1600" b="1" dirty="0">
                <a:solidFill>
                  <a:srgbClr val="58585B"/>
                </a:solidFill>
                <a:latin typeface="Arial Narrow" panose="020B0606020202030204" pitchFamily="34" charset="0"/>
              </a:rPr>
              <a:t>	4 KIs</a:t>
            </a:r>
          </a:p>
          <a:p>
            <a:pPr marR="26970">
              <a:spcAft>
                <a:spcPts val="200"/>
              </a:spcAft>
            </a:pPr>
            <a:r>
              <a:rPr lang="en-US" sz="1600" dirty="0">
                <a:solidFill>
                  <a:srgbClr val="58585B"/>
                </a:solidFill>
                <a:latin typeface="Arial Narrow" panose="020B0606020202030204" pitchFamily="34" charset="0"/>
              </a:rPr>
              <a:t>Sense of increased safety and security in Al-</a:t>
            </a:r>
            <a:r>
              <a:rPr lang="en-US" sz="1600" dirty="0" err="1">
                <a:solidFill>
                  <a:srgbClr val="58585B"/>
                </a:solidFill>
                <a:latin typeface="Arial Narrow" panose="020B0606020202030204" pitchFamily="34" charset="0"/>
              </a:rPr>
              <a:t>Qairawan</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	3 KIs</a:t>
            </a:r>
          </a:p>
        </p:txBody>
      </p:sp>
      <p:pic>
        <p:nvPicPr>
          <p:cNvPr id="12" name="Picture 11">
            <a:extLst>
              <a:ext uri="{FF2B5EF4-FFF2-40B4-BE49-F238E27FC236}">
                <a16:creationId xmlns:a16="http://schemas.microsoft.com/office/drawing/2014/main" id="{EFD77AD0-A1DA-40F9-B258-118E856B3E55}"/>
              </a:ext>
            </a:extLst>
          </p:cNvPr>
          <p:cNvPicPr>
            <a:picLocks noChangeAspect="1"/>
          </p:cNvPicPr>
          <p:nvPr/>
        </p:nvPicPr>
        <p:blipFill>
          <a:blip r:embed="rId3"/>
          <a:stretch>
            <a:fillRect/>
          </a:stretch>
        </p:blipFill>
        <p:spPr>
          <a:xfrm>
            <a:off x="5756585" y="4961921"/>
            <a:ext cx="1638529" cy="872300"/>
          </a:xfrm>
          <a:prstGeom prst="rect">
            <a:avLst/>
          </a:prstGeom>
        </p:spPr>
      </p:pic>
      <p:sp>
        <p:nvSpPr>
          <p:cNvPr id="15" name="Rectangle 14">
            <a:extLst>
              <a:ext uri="{FF2B5EF4-FFF2-40B4-BE49-F238E27FC236}">
                <a16:creationId xmlns:a16="http://schemas.microsoft.com/office/drawing/2014/main" id="{13BC635C-75E1-41C9-9D74-94B3CC132FE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cxnSp>
        <p:nvCxnSpPr>
          <p:cNvPr id="17" name="Straight Connector 16">
            <a:extLst>
              <a:ext uri="{FF2B5EF4-FFF2-40B4-BE49-F238E27FC236}">
                <a16:creationId xmlns:a16="http://schemas.microsoft.com/office/drawing/2014/main" id="{68A5B4E9-A822-4DDE-831D-9C1AAD6CC6DB}"/>
              </a:ext>
            </a:extLst>
          </p:cNvPr>
          <p:cNvCxnSpPr>
            <a:cxnSpLocks/>
          </p:cNvCxnSpPr>
          <p:nvPr/>
        </p:nvCxnSpPr>
        <p:spPr>
          <a:xfrm>
            <a:off x="4478951" y="3780631"/>
            <a:ext cx="41148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Rectangle 24">
            <a:extLst>
              <a:ext uri="{FF2B5EF4-FFF2-40B4-BE49-F238E27FC236}">
                <a16:creationId xmlns:a16="http://schemas.microsoft.com/office/drawing/2014/main" id="{06200E4A-3903-4098-8FE9-69BAFFF74A66}"/>
              </a:ext>
            </a:extLst>
          </p:cNvPr>
          <p:cNvSpPr/>
          <p:nvPr/>
        </p:nvSpPr>
        <p:spPr>
          <a:xfrm>
            <a:off x="269339" y="3519310"/>
            <a:ext cx="7832670" cy="461665"/>
          </a:xfrm>
          <a:prstGeom prst="rect">
            <a:avLst/>
          </a:prstGeom>
          <a:solidFill>
            <a:schemeClr val="bg1"/>
          </a:solidFill>
        </p:spPr>
        <p:txBody>
          <a:bodyPr wrap="square">
            <a:spAutoFit/>
          </a:bodyPr>
          <a:lstStyle/>
          <a:p>
            <a:r>
              <a:rPr lang="en-GB" sz="2400" dirty="0">
                <a:solidFill>
                  <a:srgbClr val="EE5859"/>
                </a:solidFill>
                <a:latin typeface="humanitarian-icons-v02" panose="02000503000000000000" pitchFamily="2" charset="0"/>
              </a:rPr>
              <a:t></a:t>
            </a:r>
            <a:r>
              <a:rPr lang="en-GB" baseline="30000" dirty="0">
                <a:latin typeface="humanitarian-icons-v02" panose="02000503000000000000" pitchFamily="2" charset="0"/>
              </a:rPr>
              <a:t>  </a:t>
            </a:r>
            <a:r>
              <a:rPr lang="en-GB" sz="2000" b="1" dirty="0">
                <a:solidFill>
                  <a:srgbClr val="EE5859"/>
                </a:solidFill>
                <a:latin typeface="Trade Gothic LT Std Bold"/>
              </a:rPr>
              <a:t>Recent IDP (originally from areas different than Al-</a:t>
            </a:r>
            <a:r>
              <a:rPr lang="en-GB" sz="2000" b="1" dirty="0" err="1">
                <a:solidFill>
                  <a:srgbClr val="EE5859"/>
                </a:solidFill>
                <a:latin typeface="Trade Gothic LT Std Bold"/>
              </a:rPr>
              <a:t>Qairawan</a:t>
            </a:r>
            <a:r>
              <a:rPr lang="en-GB" sz="2000" b="1" dirty="0">
                <a:solidFill>
                  <a:srgbClr val="EE5859"/>
                </a:solidFill>
                <a:latin typeface="Trade Gothic LT Std Bold"/>
              </a:rPr>
              <a:t>) arrivals</a:t>
            </a:r>
          </a:p>
        </p:txBody>
      </p:sp>
    </p:spTree>
    <p:extLst>
      <p:ext uri="{BB962C8B-B14F-4D97-AF65-F5344CB8AC3E}">
        <p14:creationId xmlns:p14="http://schemas.microsoft.com/office/powerpoint/2010/main" val="4270909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a:t>
            </a:r>
            <a:r>
              <a:rPr lang="en-GB" dirty="0" err="1"/>
              <a:t>Qairawan</a:t>
            </a:r>
            <a:r>
              <a:rPr lang="en-GB" dirty="0"/>
              <a:t> sub-district</a:t>
            </a:r>
          </a:p>
          <a:p>
            <a:r>
              <a:rPr lang="en-GB" sz="3200" baseline="30000" dirty="0"/>
              <a:t>Movements from Al-</a:t>
            </a:r>
            <a:r>
              <a:rPr lang="en-GB" sz="3200" baseline="30000" dirty="0" err="1"/>
              <a:t>Qairawan</a:t>
            </a:r>
            <a:r>
              <a:rPr lang="en-GB" sz="3200" baseline="30000" dirty="0"/>
              <a:t> reported by KIs</a:t>
            </a:r>
          </a:p>
        </p:txBody>
      </p:sp>
      <p:pic>
        <p:nvPicPr>
          <p:cNvPr id="3" name="Picture 2">
            <a:extLst>
              <a:ext uri="{FF2B5EF4-FFF2-40B4-BE49-F238E27FC236}">
                <a16:creationId xmlns:a16="http://schemas.microsoft.com/office/drawing/2014/main" id="{76E26FFF-29C8-43CD-BF14-CD2E3A669D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22528"/>
            <a:ext cx="9144000" cy="4846320"/>
          </a:xfrm>
          <a:prstGeom prst="rect">
            <a:avLst/>
          </a:prstGeom>
        </p:spPr>
      </p:pic>
    </p:spTree>
    <p:extLst>
      <p:ext uri="{BB962C8B-B14F-4D97-AF65-F5344CB8AC3E}">
        <p14:creationId xmlns:p14="http://schemas.microsoft.com/office/powerpoint/2010/main" val="924047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a:t>
            </a:r>
            <a:r>
              <a:rPr lang="en-GB" dirty="0" err="1"/>
              <a:t>Qairawan</a:t>
            </a:r>
            <a:r>
              <a:rPr lang="en-GB" dirty="0"/>
              <a:t> sub-district</a:t>
            </a:r>
          </a:p>
          <a:p>
            <a:r>
              <a:rPr lang="en-GB" sz="3200" baseline="30000" dirty="0"/>
              <a:t>Recent movements – data reported by KIs</a:t>
            </a:r>
          </a:p>
        </p:txBody>
      </p:sp>
      <p:sp>
        <p:nvSpPr>
          <p:cNvPr id="30" name="Rectangle 29">
            <a:extLst>
              <a:ext uri="{FF2B5EF4-FFF2-40B4-BE49-F238E27FC236}">
                <a16:creationId xmlns:a16="http://schemas.microsoft.com/office/drawing/2014/main" id="{9FA8D1DF-F1D6-48AB-8A7C-7EA3908AF5B4}"/>
              </a:ext>
            </a:extLst>
          </p:cNvPr>
          <p:cNvSpPr/>
          <p:nvPr/>
        </p:nvSpPr>
        <p:spPr>
          <a:xfrm>
            <a:off x="1370852" y="4275482"/>
            <a:ext cx="7310773" cy="584775"/>
          </a:xfrm>
          <a:prstGeom prst="rect">
            <a:avLst/>
          </a:prstGeom>
        </p:spPr>
        <p:txBody>
          <a:bodyPr wrap="square">
            <a:spAutoFit/>
          </a:bodyPr>
          <a:lstStyle/>
          <a:p>
            <a:pPr algn="just"/>
            <a:r>
              <a:rPr lang="en-US" sz="1600" b="1" dirty="0">
                <a:solidFill>
                  <a:srgbClr val="58585A"/>
                </a:solidFill>
                <a:latin typeface="Arial Narrow" panose="020B0606020202030204" pitchFamily="34" charset="0"/>
              </a:rPr>
              <a:t>IDP families </a:t>
            </a:r>
            <a:r>
              <a:rPr lang="en-US" sz="1600" dirty="0">
                <a:solidFill>
                  <a:srgbClr val="58585A"/>
                </a:solidFill>
                <a:latin typeface="Arial Narrow" panose="020B0606020202030204" pitchFamily="34" charset="0"/>
              </a:rPr>
              <a:t>departed from Al-</a:t>
            </a:r>
            <a:r>
              <a:rPr lang="en-US" sz="1600" dirty="0" err="1">
                <a:solidFill>
                  <a:srgbClr val="58585A"/>
                </a:solidFill>
                <a:latin typeface="Arial Narrow" panose="020B0606020202030204" pitchFamily="34" charset="0"/>
              </a:rPr>
              <a:t>Qairawan</a:t>
            </a:r>
            <a:r>
              <a:rPr lang="en-US" sz="1600" dirty="0">
                <a:solidFill>
                  <a:srgbClr val="58585A"/>
                </a:solidFill>
                <a:latin typeface="Arial Narrow" panose="020B0606020202030204" pitchFamily="34" charset="0"/>
              </a:rPr>
              <a:t> in the six months prior to data collection as reported by 3 KIs (out of 36).</a:t>
            </a:r>
          </a:p>
        </p:txBody>
      </p:sp>
      <p:sp>
        <p:nvSpPr>
          <p:cNvPr id="32" name="Rectangle 31">
            <a:extLst>
              <a:ext uri="{FF2B5EF4-FFF2-40B4-BE49-F238E27FC236}">
                <a16:creationId xmlns:a16="http://schemas.microsoft.com/office/drawing/2014/main" id="{EEF36E40-5B63-4CD2-B68E-6AB5233F7BC8}"/>
              </a:ext>
            </a:extLst>
          </p:cNvPr>
          <p:cNvSpPr/>
          <p:nvPr/>
        </p:nvSpPr>
        <p:spPr>
          <a:xfrm>
            <a:off x="464378" y="4312614"/>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27-57</a:t>
            </a:r>
            <a:endParaRPr lang="en-US" sz="3600" dirty="0"/>
          </a:p>
        </p:txBody>
      </p:sp>
      <p:sp>
        <p:nvSpPr>
          <p:cNvPr id="19" name="Rectangle 18">
            <a:extLst>
              <a:ext uri="{FF2B5EF4-FFF2-40B4-BE49-F238E27FC236}">
                <a16:creationId xmlns:a16="http://schemas.microsoft.com/office/drawing/2014/main" id="{26F91C3C-9042-45C2-8582-05900CA49BF9}"/>
              </a:ext>
            </a:extLst>
          </p:cNvPr>
          <p:cNvSpPr/>
          <p:nvPr/>
        </p:nvSpPr>
        <p:spPr>
          <a:xfrm>
            <a:off x="453609" y="4868868"/>
            <a:ext cx="8140142"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Drivers for recent IDP departures</a:t>
            </a:r>
            <a:r>
              <a:rPr lang="en-GB" b="1" dirty="0">
                <a:latin typeface="Trade Gothic LT Std Bold" panose="020B0804050502020204" pitchFamily="34" charset="0"/>
              </a:rPr>
              <a:t> </a:t>
            </a:r>
            <a:r>
              <a:rPr lang="en-GB" sz="1600" b="1" dirty="0">
                <a:solidFill>
                  <a:srgbClr val="58585A"/>
                </a:solidFill>
                <a:latin typeface="Trade Gothic LT Std Bold" panose="020B0804050502020204" pitchFamily="34" charset="0"/>
              </a:rPr>
              <a:t>(out of 3 KIs)* </a:t>
            </a:r>
            <a:endParaRPr lang="en-US" sz="1600" b="1" dirty="0">
              <a:solidFill>
                <a:srgbClr val="58585A"/>
              </a:solidFill>
              <a:latin typeface="Trade Gothic LT Std Bold" panose="020B0804050502020204" pitchFamily="34" charset="0"/>
            </a:endParaRPr>
          </a:p>
        </p:txBody>
      </p:sp>
      <p:pic>
        <p:nvPicPr>
          <p:cNvPr id="22" name="Picture 21"/>
          <p:cNvPicPr>
            <a:picLocks noChangeAspect="1"/>
          </p:cNvPicPr>
          <p:nvPr/>
        </p:nvPicPr>
        <p:blipFill>
          <a:blip r:embed="rId3"/>
          <a:stretch>
            <a:fillRect/>
          </a:stretch>
        </p:blipFill>
        <p:spPr>
          <a:xfrm>
            <a:off x="6720574" y="5217096"/>
            <a:ext cx="1066949" cy="769579"/>
          </a:xfrm>
          <a:prstGeom prst="rect">
            <a:avLst/>
          </a:prstGeom>
        </p:spPr>
      </p:pic>
      <p:sp>
        <p:nvSpPr>
          <p:cNvPr id="23" name="Rectangle 22"/>
          <p:cNvSpPr/>
          <p:nvPr/>
        </p:nvSpPr>
        <p:spPr>
          <a:xfrm>
            <a:off x="643660" y="5188287"/>
            <a:ext cx="6278135" cy="882293"/>
          </a:xfrm>
          <a:prstGeom prst="rect">
            <a:avLst/>
          </a:prstGeom>
        </p:spPr>
        <p:txBody>
          <a:bodyPr wrap="square">
            <a:spAutoFit/>
          </a:bodyPr>
          <a:lstStyle/>
          <a:p>
            <a:pPr marR="26970">
              <a:spcAft>
                <a:spcPts val="200"/>
              </a:spcAft>
            </a:pPr>
            <a:r>
              <a:rPr lang="en-US" sz="1600" dirty="0">
                <a:solidFill>
                  <a:srgbClr val="58585B"/>
                </a:solidFill>
                <a:latin typeface="Arial Narrow" panose="020B0606020202030204" pitchFamily="34" charset="0"/>
              </a:rPr>
              <a:t>Sense of increased safety and security in their area of origin (</a:t>
            </a:r>
            <a:r>
              <a:rPr lang="en-US" sz="1600" dirty="0" err="1">
                <a:solidFill>
                  <a:srgbClr val="58585B"/>
                </a:solidFill>
                <a:latin typeface="Arial Narrow" panose="020B0606020202030204" pitchFamily="34" charset="0"/>
              </a:rPr>
              <a:t>AoO</a:t>
            </a:r>
            <a:r>
              <a:rPr lang="en-US" sz="1600" dirty="0">
                <a:solidFill>
                  <a:srgbClr val="58585B"/>
                </a:solidFill>
                <a:latin typeface="Arial Narrow" panose="020B0606020202030204" pitchFamily="34" charset="0"/>
              </a:rPr>
              <a:t>)</a:t>
            </a:r>
            <a:r>
              <a:rPr lang="en-US" sz="1600" b="1" dirty="0">
                <a:solidFill>
                  <a:srgbClr val="58585B"/>
                </a:solidFill>
                <a:latin typeface="Arial Narrow" panose="020B0606020202030204" pitchFamily="34" charset="0"/>
              </a:rPr>
              <a:t>	2 KIs</a:t>
            </a:r>
            <a:endParaRPr lang="en-US" sz="1600" b="1" dirty="0">
              <a:solidFill>
                <a:srgbClr val="EE5859"/>
              </a:solidFill>
              <a:latin typeface="Arial Narrow" panose="020B0606020202030204" pitchFamily="34" charset="0"/>
            </a:endParaRPr>
          </a:p>
          <a:p>
            <a:pPr marR="26970">
              <a:spcAft>
                <a:spcPts val="200"/>
              </a:spcAft>
            </a:pPr>
            <a:r>
              <a:rPr lang="en-US" sz="1600" dirty="0">
                <a:solidFill>
                  <a:srgbClr val="58585B"/>
                </a:solidFill>
                <a:latin typeface="Arial Narrow" panose="020B0606020202030204" pitchFamily="34" charset="0"/>
              </a:rPr>
              <a:t>Nostalgia for their previous life in </a:t>
            </a:r>
            <a:r>
              <a:rPr lang="en-US" sz="1600" dirty="0" err="1">
                <a:solidFill>
                  <a:srgbClr val="58585B"/>
                </a:solidFill>
                <a:latin typeface="Arial Narrow" panose="020B0606020202030204" pitchFamily="34" charset="0"/>
              </a:rPr>
              <a:t>AoO</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	2 KIs</a:t>
            </a:r>
          </a:p>
          <a:p>
            <a:pPr marR="26970">
              <a:spcAft>
                <a:spcPts val="200"/>
              </a:spcAft>
            </a:pPr>
            <a:r>
              <a:rPr lang="en-US" sz="1600" dirty="0">
                <a:solidFill>
                  <a:srgbClr val="58585B"/>
                </a:solidFill>
                <a:latin typeface="Arial Narrow" panose="020B0606020202030204" pitchFamily="34" charset="0"/>
              </a:rPr>
              <a:t>Lack of jobs and services in Al-</a:t>
            </a:r>
            <a:r>
              <a:rPr lang="en-US" sz="1600" dirty="0" err="1">
                <a:solidFill>
                  <a:srgbClr val="58585B"/>
                </a:solidFill>
                <a:latin typeface="Arial Narrow" panose="020B0606020202030204" pitchFamily="34" charset="0"/>
              </a:rPr>
              <a:t>Qairawan</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	1 KI</a:t>
            </a:r>
          </a:p>
        </p:txBody>
      </p:sp>
      <p:sp>
        <p:nvSpPr>
          <p:cNvPr id="25" name="Rectangle 24">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2" name="Rectangle 1">
            <a:extLst>
              <a:ext uri="{FF2B5EF4-FFF2-40B4-BE49-F238E27FC236}">
                <a16:creationId xmlns:a16="http://schemas.microsoft.com/office/drawing/2014/main" id="{A62DE15A-07EA-4C8E-B18E-DDE98AA63F13}"/>
              </a:ext>
            </a:extLst>
          </p:cNvPr>
          <p:cNvSpPr/>
          <p:nvPr/>
        </p:nvSpPr>
        <p:spPr>
          <a:xfrm>
            <a:off x="269339" y="1281140"/>
            <a:ext cx="7828184"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Recent host community departures</a:t>
            </a:r>
          </a:p>
        </p:txBody>
      </p:sp>
      <p:sp>
        <p:nvSpPr>
          <p:cNvPr id="4" name="Rectangle 3">
            <a:extLst>
              <a:ext uri="{FF2B5EF4-FFF2-40B4-BE49-F238E27FC236}">
                <a16:creationId xmlns:a16="http://schemas.microsoft.com/office/drawing/2014/main" id="{6B8BAD5B-184F-4B85-BC76-1AD5E74D2E04}"/>
              </a:ext>
            </a:extLst>
          </p:cNvPr>
          <p:cNvSpPr/>
          <p:nvPr/>
        </p:nvSpPr>
        <p:spPr>
          <a:xfrm>
            <a:off x="1370852" y="1807982"/>
            <a:ext cx="7310773" cy="830997"/>
          </a:xfrm>
          <a:prstGeom prst="rect">
            <a:avLst/>
          </a:prstGeom>
        </p:spPr>
        <p:txBody>
          <a:bodyPr wrap="square">
            <a:spAutoFit/>
          </a:bodyPr>
          <a:lstStyle/>
          <a:p>
            <a:pPr algn="just">
              <a:spcAft>
                <a:spcPts val="600"/>
              </a:spcAft>
            </a:pPr>
            <a:r>
              <a:rPr lang="en-US" sz="1600" b="1" dirty="0">
                <a:solidFill>
                  <a:srgbClr val="58585A"/>
                </a:solidFill>
                <a:latin typeface="Arial Narrow" panose="020B0606020202030204" pitchFamily="34" charset="0"/>
              </a:rPr>
              <a:t>host community </a:t>
            </a:r>
            <a:r>
              <a:rPr lang="en-US" sz="1600" dirty="0">
                <a:solidFill>
                  <a:srgbClr val="58585A"/>
                </a:solidFill>
                <a:latin typeface="Arial Narrow" panose="020B0606020202030204" pitchFamily="34" charset="0"/>
              </a:rPr>
              <a:t>families departed </a:t>
            </a:r>
            <a:r>
              <a:rPr lang="en-US" sz="1600" b="1" dirty="0">
                <a:solidFill>
                  <a:srgbClr val="58585A"/>
                </a:solidFill>
                <a:latin typeface="Arial Narrow" panose="020B0606020202030204" pitchFamily="34" charset="0"/>
              </a:rPr>
              <a:t>from Al-</a:t>
            </a:r>
            <a:r>
              <a:rPr lang="en-US" sz="1600" b="1" dirty="0" err="1">
                <a:solidFill>
                  <a:srgbClr val="58585A"/>
                </a:solidFill>
                <a:latin typeface="Arial Narrow" panose="020B0606020202030204" pitchFamily="34" charset="0"/>
              </a:rPr>
              <a:t>Qairawan</a:t>
            </a:r>
            <a:r>
              <a:rPr lang="en-US" sz="1600" b="1" dirty="0">
                <a:solidFill>
                  <a:srgbClr val="58585A"/>
                </a:solidFill>
                <a:latin typeface="Arial Narrow" panose="020B0606020202030204" pitchFamily="34" charset="0"/>
              </a:rPr>
              <a:t> to non-camp areas in Mosul </a:t>
            </a:r>
            <a:r>
              <a:rPr lang="en-US" sz="1600" dirty="0">
                <a:solidFill>
                  <a:srgbClr val="58585A"/>
                </a:solidFill>
                <a:latin typeface="Arial Narrow" panose="020B0606020202030204" pitchFamily="34" charset="0"/>
              </a:rPr>
              <a:t>district due to </a:t>
            </a:r>
            <a:r>
              <a:rPr lang="en-US" sz="1600" b="1" dirty="0">
                <a:solidFill>
                  <a:srgbClr val="58585A"/>
                </a:solidFill>
                <a:latin typeface="Arial Narrow" panose="020B0606020202030204" pitchFamily="34" charset="0"/>
              </a:rPr>
              <a:t>lack of services and jobs </a:t>
            </a:r>
            <a:r>
              <a:rPr lang="en-US" sz="1600" dirty="0">
                <a:solidFill>
                  <a:srgbClr val="58585A"/>
                </a:solidFill>
                <a:latin typeface="Arial Narrow" panose="020B0606020202030204" pitchFamily="34" charset="0"/>
              </a:rPr>
              <a:t>in the six months prior to data collection</a:t>
            </a:r>
            <a:r>
              <a:rPr lang="en-US" sz="1600" b="1" dirty="0">
                <a:solidFill>
                  <a:srgbClr val="58585A"/>
                </a:solidFill>
                <a:latin typeface="Arial Narrow" panose="020B0606020202030204" pitchFamily="34" charset="0"/>
              </a:rPr>
              <a:t>, </a:t>
            </a:r>
            <a:r>
              <a:rPr lang="en-US" sz="1600" dirty="0">
                <a:solidFill>
                  <a:srgbClr val="58585A"/>
                </a:solidFill>
                <a:latin typeface="Arial Narrow" panose="020B0606020202030204" pitchFamily="34" charset="0"/>
              </a:rPr>
              <a:t>as reported by 4 KIs (out of 36).</a:t>
            </a:r>
          </a:p>
        </p:txBody>
      </p:sp>
      <p:cxnSp>
        <p:nvCxnSpPr>
          <p:cNvPr id="7" name="Straight Connector 6">
            <a:extLst>
              <a:ext uri="{FF2B5EF4-FFF2-40B4-BE49-F238E27FC236}">
                <a16:creationId xmlns:a16="http://schemas.microsoft.com/office/drawing/2014/main" id="{E3910FE0-A7B5-45D2-AABE-866263CECFC9}"/>
              </a:ext>
            </a:extLst>
          </p:cNvPr>
          <p:cNvCxnSpPr>
            <a:cxnSpLocks/>
          </p:cNvCxnSpPr>
          <p:nvPr/>
        </p:nvCxnSpPr>
        <p:spPr>
          <a:xfrm>
            <a:off x="4572000" y="4014547"/>
            <a:ext cx="41148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Rectangle 9">
            <a:extLst>
              <a:ext uri="{FF2B5EF4-FFF2-40B4-BE49-F238E27FC236}">
                <a16:creationId xmlns:a16="http://schemas.microsoft.com/office/drawing/2014/main" id="{ACFEABFF-177B-4FAB-9238-46DEC6487323}"/>
              </a:ext>
            </a:extLst>
          </p:cNvPr>
          <p:cNvSpPr/>
          <p:nvPr/>
        </p:nvSpPr>
        <p:spPr>
          <a:xfrm>
            <a:off x="398698" y="1887841"/>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16-36</a:t>
            </a:r>
            <a:endParaRPr lang="en-US" sz="3600" dirty="0"/>
          </a:p>
        </p:txBody>
      </p:sp>
      <p:sp>
        <p:nvSpPr>
          <p:cNvPr id="11" name="Rectangle 10">
            <a:extLst>
              <a:ext uri="{FF2B5EF4-FFF2-40B4-BE49-F238E27FC236}">
                <a16:creationId xmlns:a16="http://schemas.microsoft.com/office/drawing/2014/main" id="{AC02AFC6-14C2-4A3B-B865-CDB975E4F688}"/>
              </a:ext>
            </a:extLst>
          </p:cNvPr>
          <p:cNvSpPr/>
          <p:nvPr/>
        </p:nvSpPr>
        <p:spPr>
          <a:xfrm>
            <a:off x="673771" y="2896598"/>
            <a:ext cx="7919980" cy="830997"/>
          </a:xfrm>
          <a:prstGeom prst="rect">
            <a:avLst/>
          </a:prstGeom>
        </p:spPr>
        <p:txBody>
          <a:bodyPr wrap="square">
            <a:spAutoFit/>
          </a:bodyPr>
          <a:lstStyle/>
          <a:p>
            <a:pPr marL="285750" indent="-285750" algn="just">
              <a:buFontTx/>
              <a:buChar char="-"/>
            </a:pPr>
            <a:r>
              <a:rPr lang="en-US" sz="1600" b="1" dirty="0">
                <a:solidFill>
                  <a:srgbClr val="58585B"/>
                </a:solidFill>
                <a:latin typeface="Arial Narrow" panose="020B0606020202030204" pitchFamily="34" charset="0"/>
              </a:rPr>
              <a:t>Family separation</a:t>
            </a:r>
            <a:r>
              <a:rPr lang="en-US" sz="1600" dirty="0">
                <a:solidFill>
                  <a:srgbClr val="58585B"/>
                </a:solidFill>
                <a:latin typeface="Arial Narrow" panose="020B0606020202030204" pitchFamily="34" charset="0"/>
              </a:rPr>
              <a:t>,</a:t>
            </a:r>
          </a:p>
          <a:p>
            <a:pPr marL="285750" indent="-285750" algn="just">
              <a:buFontTx/>
              <a:buChar char="-"/>
            </a:pPr>
            <a:r>
              <a:rPr lang="en-US" sz="1600" b="1" dirty="0">
                <a:solidFill>
                  <a:srgbClr val="58585B"/>
                </a:solidFill>
                <a:latin typeface="Arial Narrow" panose="020B0606020202030204" pitchFamily="34" charset="0"/>
              </a:rPr>
              <a:t>Perceived</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decrease in assistance,</a:t>
            </a:r>
            <a:r>
              <a:rPr lang="en-US" sz="1600" dirty="0">
                <a:solidFill>
                  <a:srgbClr val="58585B"/>
                </a:solidFill>
                <a:latin typeface="Arial Narrow" panose="020B0606020202030204" pitchFamily="34" charset="0"/>
              </a:rPr>
              <a:t> and </a:t>
            </a:r>
          </a:p>
          <a:p>
            <a:pPr marL="285750" indent="-285750" algn="just">
              <a:buFontTx/>
              <a:buChar char="-"/>
            </a:pPr>
            <a:r>
              <a:rPr lang="en-US" sz="1600" b="1" dirty="0">
                <a:solidFill>
                  <a:srgbClr val="58585B"/>
                </a:solidFill>
                <a:latin typeface="Arial Narrow" panose="020B0606020202030204" pitchFamily="34" charset="0"/>
              </a:rPr>
              <a:t>Reduction in</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job opportunities </a:t>
            </a:r>
            <a:r>
              <a:rPr lang="en-US" sz="1600" dirty="0">
                <a:solidFill>
                  <a:srgbClr val="58585B"/>
                </a:solidFill>
                <a:latin typeface="Arial Narrow" panose="020B0606020202030204" pitchFamily="34" charset="0"/>
              </a:rPr>
              <a:t>due to the departure of business owners.</a:t>
            </a:r>
            <a:endParaRPr lang="en-GB" sz="1600" dirty="0">
              <a:solidFill>
                <a:srgbClr val="58585B"/>
              </a:solidFill>
              <a:latin typeface="Arial Narrow" panose="020B0606020202030204" pitchFamily="34" charset="0"/>
            </a:endParaRPr>
          </a:p>
        </p:txBody>
      </p:sp>
      <p:sp>
        <p:nvSpPr>
          <p:cNvPr id="12" name="Rectangle 11">
            <a:extLst>
              <a:ext uri="{FF2B5EF4-FFF2-40B4-BE49-F238E27FC236}">
                <a16:creationId xmlns:a16="http://schemas.microsoft.com/office/drawing/2014/main" id="{85253A1B-3B83-497D-9A1E-A8B4C837E089}"/>
              </a:ext>
            </a:extLst>
          </p:cNvPr>
          <p:cNvSpPr/>
          <p:nvPr/>
        </p:nvSpPr>
        <p:spPr>
          <a:xfrm>
            <a:off x="398698" y="2609646"/>
            <a:ext cx="8828058" cy="369332"/>
          </a:xfrm>
          <a:prstGeom prst="rect">
            <a:avLst/>
          </a:prstGeom>
        </p:spPr>
        <p:txBody>
          <a:bodyPr wrap="none">
            <a:spAutoFit/>
          </a:bodyPr>
          <a:lstStyle/>
          <a:p>
            <a:pPr algn="just">
              <a:spcAft>
                <a:spcPts val="600"/>
              </a:spcAft>
            </a:pPr>
            <a:r>
              <a:rPr lang="en-US" b="1" dirty="0">
                <a:solidFill>
                  <a:srgbClr val="EE5859"/>
                </a:solidFill>
                <a:latin typeface="Trade Gothic LT Std Bold"/>
              </a:rPr>
              <a:t>Impact of recent host community departures in the community of Al-</a:t>
            </a:r>
            <a:r>
              <a:rPr lang="en-US" b="1" dirty="0" err="1">
                <a:solidFill>
                  <a:srgbClr val="EE5859"/>
                </a:solidFill>
                <a:latin typeface="Trade Gothic LT Std Bold"/>
              </a:rPr>
              <a:t>Qairawan</a:t>
            </a:r>
            <a:r>
              <a:rPr lang="en-US" b="1" dirty="0">
                <a:solidFill>
                  <a:srgbClr val="EE5859"/>
                </a:solidFill>
                <a:latin typeface="Trade Gothic LT Std Bold"/>
              </a:rPr>
              <a:t> </a:t>
            </a:r>
            <a:r>
              <a:rPr lang="en-GB" sz="1600" b="1" dirty="0">
                <a:solidFill>
                  <a:srgbClr val="58585A"/>
                </a:solidFill>
                <a:latin typeface="Trade Gothic LT Std Bold" panose="020B0804050502020204" pitchFamily="34" charset="0"/>
              </a:rPr>
              <a:t>(out of 4 KIs)</a:t>
            </a:r>
            <a:endParaRPr lang="en-US" sz="1600" b="1" dirty="0">
              <a:solidFill>
                <a:srgbClr val="EE5859"/>
              </a:solidFill>
              <a:latin typeface="Trade Gothic LT Std Bold"/>
            </a:endParaRPr>
          </a:p>
        </p:txBody>
      </p:sp>
      <p:sp>
        <p:nvSpPr>
          <p:cNvPr id="14" name="Rectangle 13">
            <a:extLst>
              <a:ext uri="{FF2B5EF4-FFF2-40B4-BE49-F238E27FC236}">
                <a16:creationId xmlns:a16="http://schemas.microsoft.com/office/drawing/2014/main" id="{CFD22352-7898-42F5-B482-46CFEEC973C3}"/>
              </a:ext>
            </a:extLst>
          </p:cNvPr>
          <p:cNvSpPr/>
          <p:nvPr/>
        </p:nvSpPr>
        <p:spPr>
          <a:xfrm>
            <a:off x="269339" y="3748640"/>
            <a:ext cx="8140142" cy="461665"/>
          </a:xfrm>
          <a:prstGeom prst="rect">
            <a:avLst/>
          </a:prstGeom>
          <a:solidFill>
            <a:schemeClr val="bg1"/>
          </a:solidFill>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Recent IDP (originally from areas different than Al-</a:t>
            </a:r>
            <a:r>
              <a:rPr lang="en-GB" sz="2000" b="1" dirty="0" err="1">
                <a:solidFill>
                  <a:srgbClr val="EE5859"/>
                </a:solidFill>
                <a:latin typeface="Trade Gothic LT Std Bold"/>
              </a:rPr>
              <a:t>Qairawan</a:t>
            </a:r>
            <a:r>
              <a:rPr lang="en-GB" sz="2000" b="1" dirty="0">
                <a:solidFill>
                  <a:srgbClr val="EE5859"/>
                </a:solidFill>
                <a:latin typeface="Trade Gothic LT Std Bold"/>
              </a:rPr>
              <a:t>) departures</a:t>
            </a:r>
          </a:p>
        </p:txBody>
      </p:sp>
    </p:spTree>
    <p:extLst>
      <p:ext uri="{BB962C8B-B14F-4D97-AF65-F5344CB8AC3E}">
        <p14:creationId xmlns:p14="http://schemas.microsoft.com/office/powerpoint/2010/main" val="280551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2077CF-D4BA-4185-8359-1DCCB45877D5}"/>
              </a:ext>
            </a:extLst>
          </p:cNvPr>
          <p:cNvSpPr/>
          <p:nvPr/>
        </p:nvSpPr>
        <p:spPr>
          <a:xfrm>
            <a:off x="315311" y="2399327"/>
            <a:ext cx="3168868" cy="1323439"/>
          </a:xfrm>
          <a:prstGeom prst="rect">
            <a:avLst/>
          </a:prstGeom>
        </p:spPr>
        <p:txBody>
          <a:bodyPr wrap="square">
            <a:spAutoFit/>
          </a:bodyPr>
          <a:lstStyle/>
          <a:p>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Presentation</a:t>
            </a:r>
            <a:b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br>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outline</a:t>
            </a:r>
            <a:endParaRPr lang="en-US" sz="4000" b="1" dirty="0">
              <a:latin typeface="Arial Narrow" panose="020B0606020202030204" pitchFamily="34" charset="0"/>
              <a:ea typeface="Arial Unicode MS" panose="020B0604020202020204" pitchFamily="34" charset="-128"/>
              <a:cs typeface="Arial" panose="020B0604020202020204" pitchFamily="34" charset="0"/>
            </a:endParaRPr>
          </a:p>
        </p:txBody>
      </p:sp>
      <p:sp>
        <p:nvSpPr>
          <p:cNvPr id="2" name="Text Placeholder 3">
            <a:extLst>
              <a:ext uri="{FF2B5EF4-FFF2-40B4-BE49-F238E27FC236}">
                <a16:creationId xmlns:a16="http://schemas.microsoft.com/office/drawing/2014/main" id="{F1075C12-CB42-431A-9421-61BBAC216995}"/>
              </a:ext>
            </a:extLst>
          </p:cNvPr>
          <p:cNvSpPr txBox="1">
            <a:spLocks/>
          </p:cNvSpPr>
          <p:nvPr/>
        </p:nvSpPr>
        <p:spPr>
          <a:xfrm>
            <a:off x="3902747" y="583798"/>
            <a:ext cx="4057133" cy="4954495"/>
          </a:xfrm>
          <a:prstGeom prst="rect">
            <a:avLst/>
          </a:prstGeom>
        </p:spPr>
        <p:txBody>
          <a:bodyPr anchor="ctr"/>
          <a:lstStyle>
            <a:lvl1pPr marL="0" indent="0" algn="l" defTabSz="914400" rtl="0" eaLnBrk="1" latinLnBrk="0" hangingPunct="1">
              <a:lnSpc>
                <a:spcPts val="1500"/>
              </a:lnSpc>
              <a:spcBef>
                <a:spcPts val="1000"/>
              </a:spcBef>
              <a:buFont typeface="Arial" panose="020B0604020202020204" pitchFamily="34" charset="0"/>
              <a:buNone/>
              <a:defRPr sz="1300" kern="120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GB" sz="2100" dirty="0"/>
              <a:t>1. Introduction to </a:t>
            </a:r>
            <a:r>
              <a:rPr lang="en-GB" sz="2100" dirty="0" err="1"/>
              <a:t>ReDS</a:t>
            </a:r>
            <a:endParaRPr lang="en-GB" sz="2100" dirty="0"/>
          </a:p>
          <a:p>
            <a:pPr>
              <a:lnSpc>
                <a:spcPct val="100000"/>
              </a:lnSpc>
              <a:spcBef>
                <a:spcPts val="0"/>
              </a:spcBef>
              <a:spcAft>
                <a:spcPts val="2400"/>
              </a:spcAft>
            </a:pPr>
            <a:r>
              <a:rPr lang="en-GB" sz="2100" dirty="0"/>
              <a:t>2. </a:t>
            </a:r>
            <a:r>
              <a:rPr lang="en-GB" sz="2100" dirty="0" err="1"/>
              <a:t>ReDS</a:t>
            </a:r>
            <a:r>
              <a:rPr lang="en-GB" sz="2100" dirty="0"/>
              <a:t> methodology</a:t>
            </a:r>
          </a:p>
          <a:p>
            <a:pPr>
              <a:lnSpc>
                <a:spcPct val="100000"/>
              </a:lnSpc>
              <a:spcBef>
                <a:spcPts val="0"/>
              </a:spcBef>
              <a:spcAft>
                <a:spcPts val="2400"/>
              </a:spcAft>
            </a:pPr>
            <a:r>
              <a:rPr lang="en-GB" sz="2100" dirty="0"/>
              <a:t>3. Assessment limitations</a:t>
            </a:r>
          </a:p>
          <a:p>
            <a:pPr marL="279400" indent="-279400">
              <a:lnSpc>
                <a:spcPct val="100000"/>
              </a:lnSpc>
              <a:spcBef>
                <a:spcPts val="0"/>
              </a:spcBef>
              <a:spcAft>
                <a:spcPts val="2400"/>
              </a:spcAft>
            </a:pPr>
            <a:r>
              <a:rPr lang="en-GB" sz="2100" dirty="0"/>
              <a:t>4. Al-</a:t>
            </a:r>
            <a:r>
              <a:rPr lang="en-GB" sz="2100" dirty="0" err="1"/>
              <a:t>Qairawan</a:t>
            </a:r>
            <a:r>
              <a:rPr lang="en-GB" sz="2100" dirty="0"/>
              <a:t> overview</a:t>
            </a:r>
            <a:endParaRPr lang="en-US" sz="2100" dirty="0"/>
          </a:p>
          <a:p>
            <a:pPr>
              <a:lnSpc>
                <a:spcPct val="100000"/>
              </a:lnSpc>
              <a:spcBef>
                <a:spcPts val="0"/>
              </a:spcBef>
              <a:spcAft>
                <a:spcPts val="2400"/>
              </a:spcAft>
            </a:pPr>
            <a:r>
              <a:rPr lang="en-GB" sz="2100" dirty="0">
                <a:ea typeface="Arial Unicode MS" panose="020B0604020202020204" pitchFamily="34" charset="-128"/>
                <a:cs typeface="Arial Unicode MS" panose="020B0604020202020204" pitchFamily="34" charset="-128"/>
              </a:rPr>
              <a:t>5. </a:t>
            </a:r>
            <a:r>
              <a:rPr lang="en-GB" sz="2100" dirty="0"/>
              <a:t>Key findings</a:t>
            </a:r>
          </a:p>
          <a:p>
            <a:pPr>
              <a:lnSpc>
                <a:spcPct val="100000"/>
              </a:lnSpc>
              <a:spcBef>
                <a:spcPts val="0"/>
              </a:spcBef>
              <a:spcAft>
                <a:spcPts val="2400"/>
              </a:spcAft>
            </a:pPr>
            <a:r>
              <a:rPr lang="en-GB" sz="2100" dirty="0"/>
              <a:t>6. Detailed findings</a:t>
            </a:r>
          </a:p>
          <a:p>
            <a:pPr rtl="1">
              <a:lnSpc>
                <a:spcPct val="100000"/>
              </a:lnSpc>
              <a:spcBef>
                <a:spcPts val="0"/>
              </a:spcBef>
              <a:spcAft>
                <a:spcPts val="2400"/>
              </a:spcAft>
            </a:pPr>
            <a:r>
              <a:rPr lang="en-GB" sz="2100" dirty="0">
                <a:ea typeface="Arial Unicode MS" panose="020B0604020202020204" pitchFamily="34" charset="-128"/>
                <a:cs typeface="Arial Unicode MS" panose="020B0604020202020204" pitchFamily="34" charset="-128"/>
              </a:rPr>
              <a:t>7. </a:t>
            </a:r>
            <a:r>
              <a:rPr lang="en-GB" sz="2100" dirty="0"/>
              <a:t>Questions from the audience</a:t>
            </a:r>
          </a:p>
          <a:p>
            <a:pPr rtl="1">
              <a:lnSpc>
                <a:spcPct val="100000"/>
              </a:lnSpc>
              <a:spcBef>
                <a:spcPts val="0"/>
              </a:spcBef>
              <a:spcAft>
                <a:spcPts val="2400"/>
              </a:spcAft>
            </a:pPr>
            <a:r>
              <a:rPr lang="en-GB" sz="2100" dirty="0"/>
              <a:t>8. Discussion</a:t>
            </a:r>
          </a:p>
        </p:txBody>
      </p:sp>
    </p:spTree>
    <p:extLst>
      <p:ext uri="{BB962C8B-B14F-4D97-AF65-F5344CB8AC3E}">
        <p14:creationId xmlns:p14="http://schemas.microsoft.com/office/powerpoint/2010/main" val="1342673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a:t>
            </a:r>
            <a:r>
              <a:rPr lang="en-GB" dirty="0" err="1"/>
              <a:t>Qairawan</a:t>
            </a:r>
            <a:r>
              <a:rPr lang="en-GB" dirty="0"/>
              <a:t> sub-district</a:t>
            </a:r>
          </a:p>
          <a:p>
            <a:r>
              <a:rPr lang="en-GB" sz="3200" baseline="30000" dirty="0"/>
              <a:t>Expected movements reported by KIs</a:t>
            </a:r>
          </a:p>
        </p:txBody>
      </p:sp>
      <p:pic>
        <p:nvPicPr>
          <p:cNvPr id="4" name="Picture 3">
            <a:extLst>
              <a:ext uri="{FF2B5EF4-FFF2-40B4-BE49-F238E27FC236}">
                <a16:creationId xmlns:a16="http://schemas.microsoft.com/office/drawing/2014/main" id="{377213ED-EBEB-4A98-A41A-2CE35579F7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102"/>
            <a:ext cx="9144000" cy="5052834"/>
          </a:xfrm>
          <a:prstGeom prst="rect">
            <a:avLst/>
          </a:prstGeom>
        </p:spPr>
      </p:pic>
    </p:spTree>
    <p:extLst>
      <p:ext uri="{BB962C8B-B14F-4D97-AF65-F5344CB8AC3E}">
        <p14:creationId xmlns:p14="http://schemas.microsoft.com/office/powerpoint/2010/main" val="2896898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329437"/>
            <a:ext cx="2375685"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baseline="30000" dirty="0">
                <a:latin typeface="humanitarian-icons-v02" panose="02000503000000000000" pitchFamily="2" charset="0"/>
              </a:rPr>
              <a:t>  </a:t>
            </a:r>
            <a:r>
              <a:rPr lang="en-GB" sz="2000" b="1" dirty="0">
                <a:solidFill>
                  <a:srgbClr val="EE5859"/>
                </a:solidFill>
                <a:latin typeface="Trade Gothic LT Std Bold"/>
              </a:rPr>
              <a:t>Expected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1370852" y="1786492"/>
            <a:ext cx="7331187" cy="584775"/>
          </a:xfrm>
          <a:prstGeom prst="rect">
            <a:avLst/>
          </a:prstGeom>
        </p:spPr>
        <p:txBody>
          <a:bodyPr wrap="square">
            <a:spAutoFit/>
          </a:bodyPr>
          <a:lstStyle/>
          <a:p>
            <a:pPr algn="just"/>
            <a:r>
              <a:rPr lang="en-US" sz="1600" b="1" dirty="0">
                <a:solidFill>
                  <a:srgbClr val="58585A"/>
                </a:solidFill>
                <a:latin typeface="Arial Narrow" panose="020B0606020202030204" pitchFamily="34" charset="0"/>
              </a:rPr>
              <a:t>families </a:t>
            </a:r>
            <a:r>
              <a:rPr lang="en-US" sz="1600" dirty="0">
                <a:solidFill>
                  <a:srgbClr val="58585A"/>
                </a:solidFill>
                <a:latin typeface="Arial Narrow" panose="020B0606020202030204" pitchFamily="34" charset="0"/>
              </a:rPr>
              <a:t>are expected to return from camps in </a:t>
            </a:r>
            <a:r>
              <a:rPr lang="en-US" sz="1600" dirty="0" err="1">
                <a:solidFill>
                  <a:srgbClr val="58585A"/>
                </a:solidFill>
                <a:latin typeface="Arial Narrow" panose="020B0606020202030204" pitchFamily="34" charset="0"/>
              </a:rPr>
              <a:t>Ninewa</a:t>
            </a:r>
            <a:r>
              <a:rPr lang="en-US" sz="1600" dirty="0">
                <a:solidFill>
                  <a:srgbClr val="58585A"/>
                </a:solidFill>
                <a:latin typeface="Arial Narrow" panose="020B0606020202030204" pitchFamily="34" charset="0"/>
              </a:rPr>
              <a:t> governorate to Al-</a:t>
            </a:r>
            <a:r>
              <a:rPr lang="en-US" sz="1600" dirty="0" err="1">
                <a:solidFill>
                  <a:srgbClr val="58585A"/>
                </a:solidFill>
                <a:latin typeface="Arial Narrow" panose="020B0606020202030204" pitchFamily="34" charset="0"/>
              </a:rPr>
              <a:t>Qairawan</a:t>
            </a:r>
            <a:r>
              <a:rPr lang="en-US" sz="1600" dirty="0">
                <a:solidFill>
                  <a:srgbClr val="58585A"/>
                </a:solidFill>
                <a:latin typeface="Arial Narrow" panose="020B0606020202030204" pitchFamily="34" charset="0"/>
              </a:rPr>
              <a:t> in the six months following data collection, according to a returnee KI.</a:t>
            </a:r>
          </a:p>
        </p:txBody>
      </p:sp>
      <p:sp>
        <p:nvSpPr>
          <p:cNvPr id="21" name="Rectangle 20">
            <a:extLst>
              <a:ext uri="{FF2B5EF4-FFF2-40B4-BE49-F238E27FC236}">
                <a16:creationId xmlns:a16="http://schemas.microsoft.com/office/drawing/2014/main" id="{4619447A-B2C0-4C4B-ABD9-0CD17EF389BF}"/>
              </a:ext>
            </a:extLst>
          </p:cNvPr>
          <p:cNvSpPr/>
          <p:nvPr/>
        </p:nvSpPr>
        <p:spPr>
          <a:xfrm>
            <a:off x="462375" y="1826410"/>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25-50</a:t>
            </a:r>
            <a:endParaRPr lang="en-US" sz="3600" dirty="0"/>
          </a:p>
        </p:txBody>
      </p:sp>
      <p:sp>
        <p:nvSpPr>
          <p:cNvPr id="29" name="Rectangle 28">
            <a:extLst>
              <a:ext uri="{FF2B5EF4-FFF2-40B4-BE49-F238E27FC236}">
                <a16:creationId xmlns:a16="http://schemas.microsoft.com/office/drawing/2014/main" id="{FAC9B7C1-ADEE-438D-8715-53A4DD53BED4}"/>
              </a:ext>
            </a:extLst>
          </p:cNvPr>
          <p:cNvSpPr/>
          <p:nvPr/>
        </p:nvSpPr>
        <p:spPr>
          <a:xfrm>
            <a:off x="269339" y="5003288"/>
            <a:ext cx="7828184"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Expected host community departures</a:t>
            </a:r>
          </a:p>
        </p:txBody>
      </p:sp>
      <p:sp>
        <p:nvSpPr>
          <p:cNvPr id="30" name="Rectangle 29">
            <a:extLst>
              <a:ext uri="{FF2B5EF4-FFF2-40B4-BE49-F238E27FC236}">
                <a16:creationId xmlns:a16="http://schemas.microsoft.com/office/drawing/2014/main" id="{9FA8D1DF-F1D6-48AB-8A7C-7EA3908AF5B4}"/>
              </a:ext>
            </a:extLst>
          </p:cNvPr>
          <p:cNvSpPr/>
          <p:nvPr/>
        </p:nvSpPr>
        <p:spPr>
          <a:xfrm>
            <a:off x="1370852" y="5508864"/>
            <a:ext cx="7310773" cy="584775"/>
          </a:xfrm>
          <a:prstGeom prst="rect">
            <a:avLst/>
          </a:prstGeom>
        </p:spPr>
        <p:txBody>
          <a:bodyPr wrap="square">
            <a:spAutoFit/>
          </a:bodyPr>
          <a:lstStyle/>
          <a:p>
            <a:r>
              <a:rPr lang="en-US" sz="1600" b="1" dirty="0">
                <a:solidFill>
                  <a:srgbClr val="58585B"/>
                </a:solidFill>
                <a:latin typeface="Arial Narrow" panose="020B0606020202030204" pitchFamily="34" charset="0"/>
              </a:rPr>
              <a:t>host community families </a:t>
            </a:r>
            <a:r>
              <a:rPr lang="en-US" sz="1600" dirty="0">
                <a:solidFill>
                  <a:srgbClr val="58585B"/>
                </a:solidFill>
                <a:latin typeface="Arial Narrow" panose="020B0606020202030204" pitchFamily="34" charset="0"/>
              </a:rPr>
              <a:t>are expected to depart from Al-</a:t>
            </a:r>
            <a:r>
              <a:rPr lang="en-US" sz="1600" dirty="0" err="1">
                <a:solidFill>
                  <a:srgbClr val="58585B"/>
                </a:solidFill>
                <a:latin typeface="Arial Narrow" panose="020B0606020202030204" pitchFamily="34" charset="0"/>
              </a:rPr>
              <a:t>Qairawan</a:t>
            </a:r>
            <a:r>
              <a:rPr lang="en-US" sz="1600" dirty="0">
                <a:solidFill>
                  <a:srgbClr val="58585B"/>
                </a:solidFill>
                <a:latin typeface="Arial Narrow" panose="020B0606020202030204" pitchFamily="34" charset="0"/>
              </a:rPr>
              <a:t> to non-camp areas in Mosul district due to the lack of services and jobs in the area, as reported by 4 KIs (out of 36). </a:t>
            </a:r>
          </a:p>
        </p:txBody>
      </p:sp>
      <p:cxnSp>
        <p:nvCxnSpPr>
          <p:cNvPr id="31" name="Straight Connector 30">
            <a:extLst>
              <a:ext uri="{FF2B5EF4-FFF2-40B4-BE49-F238E27FC236}">
                <a16:creationId xmlns:a16="http://schemas.microsoft.com/office/drawing/2014/main" id="{ADDB7769-4C35-47C3-AC70-64EFC860457A}"/>
              </a:ext>
            </a:extLst>
          </p:cNvPr>
          <p:cNvCxnSpPr>
            <a:cxnSpLocks/>
          </p:cNvCxnSpPr>
          <p:nvPr/>
        </p:nvCxnSpPr>
        <p:spPr>
          <a:xfrm>
            <a:off x="4806667" y="5269941"/>
            <a:ext cx="3749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Rectangle 31">
            <a:extLst>
              <a:ext uri="{FF2B5EF4-FFF2-40B4-BE49-F238E27FC236}">
                <a16:creationId xmlns:a16="http://schemas.microsoft.com/office/drawing/2014/main" id="{EEF36E40-5B63-4CD2-B68E-6AB5233F7BC8}"/>
              </a:ext>
            </a:extLst>
          </p:cNvPr>
          <p:cNvSpPr/>
          <p:nvPr/>
        </p:nvSpPr>
        <p:spPr>
          <a:xfrm>
            <a:off x="464378" y="5545996"/>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33-68</a:t>
            </a:r>
            <a:endParaRPr lang="en-US" sz="3600" dirty="0"/>
          </a:p>
        </p:txBody>
      </p:sp>
      <p:sp>
        <p:nvSpPr>
          <p:cNvPr id="5" name="Rectangle 4">
            <a:extLst>
              <a:ext uri="{FF2B5EF4-FFF2-40B4-BE49-F238E27FC236}">
                <a16:creationId xmlns:a16="http://schemas.microsoft.com/office/drawing/2014/main" id="{26F91C3C-9042-45C2-8582-05900CA49BF9}"/>
              </a:ext>
            </a:extLst>
          </p:cNvPr>
          <p:cNvSpPr/>
          <p:nvPr/>
        </p:nvSpPr>
        <p:spPr>
          <a:xfrm>
            <a:off x="389490" y="2422252"/>
            <a:ext cx="8312549"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Drivers for expected returns (most reported) </a:t>
            </a:r>
            <a:r>
              <a:rPr lang="en-GB" sz="1600" b="1" dirty="0">
                <a:solidFill>
                  <a:srgbClr val="58585A"/>
                </a:solidFill>
                <a:latin typeface="Trade Gothic LT Std Bold" panose="020B0804050502020204" pitchFamily="34" charset="0"/>
              </a:rPr>
              <a:t>(out of 36 KIs)* </a:t>
            </a:r>
            <a:endParaRPr lang="en-US" sz="1600" b="1" dirty="0">
              <a:solidFill>
                <a:srgbClr val="58585A"/>
              </a:solidFill>
              <a:latin typeface="Trade Gothic LT Std Bold" panose="020B0804050502020204" pitchFamily="34" charset="0"/>
            </a:endParaRPr>
          </a:p>
        </p:txBody>
      </p:sp>
      <p:sp>
        <p:nvSpPr>
          <p:cNvPr id="16"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a:t>
            </a:r>
            <a:r>
              <a:rPr lang="en-GB" dirty="0" err="1"/>
              <a:t>Qairawan</a:t>
            </a:r>
            <a:r>
              <a:rPr lang="en-GB" dirty="0"/>
              <a:t> sub-district</a:t>
            </a:r>
          </a:p>
          <a:p>
            <a:r>
              <a:rPr lang="en-GB" sz="3200" baseline="30000" dirty="0"/>
              <a:t>Expected movements – data reported by KIs</a:t>
            </a:r>
          </a:p>
        </p:txBody>
      </p:sp>
      <p:sp>
        <p:nvSpPr>
          <p:cNvPr id="17" name="Rectangle 16"/>
          <p:cNvSpPr/>
          <p:nvPr/>
        </p:nvSpPr>
        <p:spPr>
          <a:xfrm>
            <a:off x="643660" y="2767052"/>
            <a:ext cx="4572000" cy="882293"/>
          </a:xfrm>
          <a:prstGeom prst="rect">
            <a:avLst/>
          </a:prstGeom>
        </p:spPr>
        <p:txBody>
          <a:bodyPr>
            <a:spAutoFit/>
          </a:bodyPr>
          <a:lstStyle/>
          <a:p>
            <a:pPr marR="26970">
              <a:spcAft>
                <a:spcPts val="200"/>
              </a:spcAft>
            </a:pPr>
            <a:r>
              <a:rPr lang="en-US" sz="1600" dirty="0">
                <a:solidFill>
                  <a:srgbClr val="58585B"/>
                </a:solidFill>
                <a:latin typeface="Arial Narrow" panose="020B0606020202030204" pitchFamily="34" charset="0"/>
              </a:rPr>
              <a:t>Sense of increased safety and security </a:t>
            </a:r>
            <a:r>
              <a:rPr lang="en-US" sz="1600" b="1" dirty="0">
                <a:solidFill>
                  <a:srgbClr val="58585B"/>
                </a:solidFill>
                <a:latin typeface="Arial Narrow" panose="020B0606020202030204" pitchFamily="34" charset="0"/>
              </a:rPr>
              <a:t>	25 KIs</a:t>
            </a:r>
            <a:endParaRPr lang="en-US" sz="1600" b="1" dirty="0">
              <a:solidFill>
                <a:srgbClr val="EE5859"/>
              </a:solidFill>
              <a:latin typeface="Arial Narrow" panose="020B0606020202030204" pitchFamily="34" charset="0"/>
            </a:endParaRPr>
          </a:p>
          <a:p>
            <a:pPr marR="26970">
              <a:spcAft>
                <a:spcPts val="200"/>
              </a:spcAft>
            </a:pPr>
            <a:r>
              <a:rPr lang="en-US" sz="1600" dirty="0">
                <a:solidFill>
                  <a:srgbClr val="58585B"/>
                </a:solidFill>
                <a:latin typeface="Arial Narrow" panose="020B0606020202030204" pitchFamily="34" charset="0"/>
              </a:rPr>
              <a:t>Camps closure in </a:t>
            </a:r>
            <a:r>
              <a:rPr lang="en-US" sz="1600" dirty="0" err="1">
                <a:solidFill>
                  <a:srgbClr val="58585B"/>
                </a:solidFill>
                <a:latin typeface="Arial Narrow" panose="020B0606020202030204" pitchFamily="34" charset="0"/>
              </a:rPr>
              <a:t>AoD</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	  9 KIs</a:t>
            </a:r>
          </a:p>
          <a:p>
            <a:pPr marR="26970">
              <a:spcAft>
                <a:spcPts val="200"/>
              </a:spcAft>
            </a:pPr>
            <a:r>
              <a:rPr lang="en-US" sz="1600" dirty="0">
                <a:solidFill>
                  <a:srgbClr val="58585B"/>
                </a:solidFill>
                <a:latin typeface="Arial Narrow" panose="020B0606020202030204" pitchFamily="34" charset="0"/>
              </a:rPr>
              <a:t>Difficult living conditions in </a:t>
            </a:r>
            <a:r>
              <a:rPr lang="en-US" sz="1600" dirty="0" err="1">
                <a:solidFill>
                  <a:srgbClr val="58585B"/>
                </a:solidFill>
                <a:latin typeface="Arial Narrow" panose="020B0606020202030204" pitchFamily="34" charset="0"/>
              </a:rPr>
              <a:t>AoD</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	  7 KIs</a:t>
            </a:r>
          </a:p>
        </p:txBody>
      </p:sp>
      <p:sp>
        <p:nvSpPr>
          <p:cNvPr id="20" name="Rectangle 19">
            <a:extLst>
              <a:ext uri="{FF2B5EF4-FFF2-40B4-BE49-F238E27FC236}">
                <a16:creationId xmlns:a16="http://schemas.microsoft.com/office/drawing/2014/main" id="{26F91C3C-9042-45C2-8582-05900CA49BF9}"/>
              </a:ext>
            </a:extLst>
          </p:cNvPr>
          <p:cNvSpPr/>
          <p:nvPr/>
        </p:nvSpPr>
        <p:spPr>
          <a:xfrm>
            <a:off x="393028" y="3733594"/>
            <a:ext cx="8312549"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Barriers for expected returns (most reported) </a:t>
            </a:r>
            <a:r>
              <a:rPr lang="en-GB" sz="1600" b="1" dirty="0">
                <a:solidFill>
                  <a:srgbClr val="58585A"/>
                </a:solidFill>
                <a:latin typeface="Trade Gothic LT Std Bold" panose="020B0804050502020204" pitchFamily="34" charset="0"/>
              </a:rPr>
              <a:t>(out of 36 KIs)* </a:t>
            </a:r>
            <a:endParaRPr lang="en-US" sz="1600" b="1" dirty="0">
              <a:solidFill>
                <a:srgbClr val="58585A"/>
              </a:solidFill>
              <a:latin typeface="Trade Gothic LT Std Bold" panose="020B0804050502020204" pitchFamily="34" charset="0"/>
            </a:endParaRPr>
          </a:p>
        </p:txBody>
      </p:sp>
      <p:sp>
        <p:nvSpPr>
          <p:cNvPr id="22" name="Rectangle 21"/>
          <p:cNvSpPr/>
          <p:nvPr/>
        </p:nvSpPr>
        <p:spPr>
          <a:xfrm>
            <a:off x="647198" y="4078394"/>
            <a:ext cx="4572000" cy="830997"/>
          </a:xfrm>
          <a:prstGeom prst="rect">
            <a:avLst/>
          </a:prstGeom>
        </p:spPr>
        <p:txBody>
          <a:bodyPr>
            <a:spAutoFit/>
          </a:bodyPr>
          <a:lstStyle/>
          <a:p>
            <a:r>
              <a:rPr lang="en-US" sz="1600" dirty="0">
                <a:solidFill>
                  <a:srgbClr val="58585A"/>
                </a:solidFill>
                <a:latin typeface="Arial Narrow" panose="020B0606020202030204" pitchFamily="34" charset="0"/>
              </a:rPr>
              <a:t>Destroyed/damaged housing 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28 KIs</a:t>
            </a:r>
          </a:p>
          <a:p>
            <a:r>
              <a:rPr lang="en-US" sz="1600" dirty="0">
                <a:solidFill>
                  <a:srgbClr val="58585A"/>
                </a:solidFill>
                <a:latin typeface="Arial Narrow" panose="020B0606020202030204" pitchFamily="34" charset="0"/>
              </a:rPr>
              <a:t>Lack of jobs			               	</a:t>
            </a:r>
            <a:r>
              <a:rPr lang="en-US" sz="1600" b="1" dirty="0">
                <a:solidFill>
                  <a:srgbClr val="58585A"/>
                </a:solidFill>
                <a:latin typeface="Arial Narrow" panose="020B0606020202030204" pitchFamily="34" charset="0"/>
              </a:rPr>
              <a:t>25 KIs</a:t>
            </a:r>
          </a:p>
          <a:p>
            <a:r>
              <a:rPr lang="en-US" sz="1600" dirty="0">
                <a:solidFill>
                  <a:srgbClr val="58585A"/>
                </a:solidFill>
                <a:latin typeface="Arial Narrow" panose="020B0606020202030204" pitchFamily="34" charset="0"/>
              </a:rPr>
              <a:t>Lack of services	  	                    </a:t>
            </a:r>
            <a:r>
              <a:rPr lang="en-US" sz="1600" b="1" dirty="0">
                <a:solidFill>
                  <a:srgbClr val="58585A"/>
                </a:solidFill>
                <a:latin typeface="Arial Narrow" panose="020B0606020202030204" pitchFamily="34" charset="0"/>
              </a:rPr>
              <a:t>13 KIs</a:t>
            </a:r>
          </a:p>
        </p:txBody>
      </p:sp>
      <p:pic>
        <p:nvPicPr>
          <p:cNvPr id="3" name="Picture 2"/>
          <p:cNvPicPr>
            <a:picLocks noChangeAspect="1"/>
          </p:cNvPicPr>
          <p:nvPr/>
        </p:nvPicPr>
        <p:blipFill>
          <a:blip r:embed="rId3"/>
          <a:stretch>
            <a:fillRect/>
          </a:stretch>
        </p:blipFill>
        <p:spPr>
          <a:xfrm>
            <a:off x="5000002" y="2749052"/>
            <a:ext cx="1247949" cy="861258"/>
          </a:xfrm>
          <a:prstGeom prst="rect">
            <a:avLst/>
          </a:prstGeom>
        </p:spPr>
      </p:pic>
      <p:pic>
        <p:nvPicPr>
          <p:cNvPr id="6" name="Picture 5"/>
          <p:cNvPicPr>
            <a:picLocks noChangeAspect="1"/>
          </p:cNvPicPr>
          <p:nvPr/>
        </p:nvPicPr>
        <p:blipFill>
          <a:blip r:embed="rId4"/>
          <a:stretch>
            <a:fillRect/>
          </a:stretch>
        </p:blipFill>
        <p:spPr>
          <a:xfrm>
            <a:off x="5000002" y="4136204"/>
            <a:ext cx="1276528" cy="731344"/>
          </a:xfrm>
          <a:prstGeom prst="rect">
            <a:avLst/>
          </a:prstGeom>
        </p:spPr>
      </p:pic>
      <p:sp>
        <p:nvSpPr>
          <p:cNvPr id="24" name="Rectangle 23">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Tree>
    <p:extLst>
      <p:ext uri="{BB962C8B-B14F-4D97-AF65-F5344CB8AC3E}">
        <p14:creationId xmlns:p14="http://schemas.microsoft.com/office/powerpoint/2010/main" val="3608229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329437"/>
            <a:ext cx="8324412"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baseline="30000" dirty="0">
                <a:latin typeface="humanitarian-icons-v02" panose="02000503000000000000" pitchFamily="2" charset="0"/>
              </a:rPr>
              <a:t>  </a:t>
            </a:r>
            <a:r>
              <a:rPr lang="en-GB" sz="2000" b="1" dirty="0">
                <a:solidFill>
                  <a:srgbClr val="EE5859"/>
                </a:solidFill>
                <a:latin typeface="Trade Gothic LT Std Bold"/>
              </a:rPr>
              <a:t>Expected IDP (originally from areas different than Al-</a:t>
            </a:r>
            <a:r>
              <a:rPr lang="en-GB" sz="2000" b="1" dirty="0" err="1">
                <a:solidFill>
                  <a:srgbClr val="EE5859"/>
                </a:solidFill>
                <a:latin typeface="Trade Gothic LT Std Bold"/>
              </a:rPr>
              <a:t>Qairawan</a:t>
            </a:r>
            <a:r>
              <a:rPr lang="en-GB" sz="2000" b="1" dirty="0">
                <a:solidFill>
                  <a:srgbClr val="EE5859"/>
                </a:solidFill>
                <a:latin typeface="Trade Gothic LT Std Bold"/>
              </a:rPr>
              <a:t>) arrivals</a:t>
            </a:r>
          </a:p>
        </p:txBody>
      </p:sp>
      <p:sp>
        <p:nvSpPr>
          <p:cNvPr id="9" name="Rectangle 8">
            <a:extLst>
              <a:ext uri="{FF2B5EF4-FFF2-40B4-BE49-F238E27FC236}">
                <a16:creationId xmlns:a16="http://schemas.microsoft.com/office/drawing/2014/main" id="{549ADD18-B0DC-40A5-9483-A312187E75B7}"/>
              </a:ext>
            </a:extLst>
          </p:cNvPr>
          <p:cNvSpPr/>
          <p:nvPr/>
        </p:nvSpPr>
        <p:spPr>
          <a:xfrm>
            <a:off x="1449324" y="1915291"/>
            <a:ext cx="7252715" cy="584775"/>
          </a:xfrm>
          <a:prstGeom prst="rect">
            <a:avLst/>
          </a:prstGeom>
        </p:spPr>
        <p:txBody>
          <a:bodyPr wrap="square">
            <a:spAutoFit/>
          </a:bodyPr>
          <a:lstStyle/>
          <a:p>
            <a:pPr algn="just"/>
            <a:r>
              <a:rPr lang="en-US" sz="1600" dirty="0">
                <a:solidFill>
                  <a:srgbClr val="58585A"/>
                </a:solidFill>
                <a:latin typeface="Arial Narrow" panose="020B0606020202030204" pitchFamily="34" charset="0"/>
              </a:rPr>
              <a:t>of </a:t>
            </a:r>
            <a:r>
              <a:rPr lang="en-US" sz="1600" b="1" dirty="0">
                <a:solidFill>
                  <a:srgbClr val="58585A"/>
                </a:solidFill>
                <a:latin typeface="Arial Narrow" panose="020B0606020202030204" pitchFamily="34" charset="0"/>
              </a:rPr>
              <a:t>KIs</a:t>
            </a:r>
            <a:r>
              <a:rPr lang="en-US" sz="1600" dirty="0">
                <a:solidFill>
                  <a:srgbClr val="58585A"/>
                </a:solidFill>
                <a:latin typeface="Arial Narrow" panose="020B0606020202030204" pitchFamily="34" charset="0"/>
              </a:rPr>
              <a:t> (20 out of 36) reported that there are no IDP families expected to arrive in the six months following data collection. The rest of the KIs did not know.</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a:t>
            </a:r>
            <a:r>
              <a:rPr lang="en-GB" dirty="0" err="1"/>
              <a:t>Qairawan</a:t>
            </a:r>
            <a:r>
              <a:rPr lang="en-GB" dirty="0"/>
              <a:t> sub-district</a:t>
            </a:r>
          </a:p>
          <a:p>
            <a:r>
              <a:rPr lang="en-GB" sz="3200" baseline="30000" dirty="0"/>
              <a:t>Expected movements – data reported by KIs</a:t>
            </a:r>
          </a:p>
        </p:txBody>
      </p:sp>
      <p:sp>
        <p:nvSpPr>
          <p:cNvPr id="29" name="Rectangle 28">
            <a:extLst>
              <a:ext uri="{FF2B5EF4-FFF2-40B4-BE49-F238E27FC236}">
                <a16:creationId xmlns:a16="http://schemas.microsoft.com/office/drawing/2014/main" id="{FAC9B7C1-ADEE-438D-8715-53A4DD53BED4}"/>
              </a:ext>
            </a:extLst>
          </p:cNvPr>
          <p:cNvSpPr/>
          <p:nvPr/>
        </p:nvSpPr>
        <p:spPr>
          <a:xfrm>
            <a:off x="269339" y="4120792"/>
            <a:ext cx="8412286"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Expected IDP (originally from areas different than Al-</a:t>
            </a:r>
            <a:r>
              <a:rPr lang="en-GB" sz="2000" b="1" dirty="0" err="1">
                <a:solidFill>
                  <a:srgbClr val="EE5859"/>
                </a:solidFill>
                <a:latin typeface="Trade Gothic LT Std Bold"/>
              </a:rPr>
              <a:t>Qairawan</a:t>
            </a:r>
            <a:r>
              <a:rPr lang="en-GB" sz="2000" b="1" dirty="0">
                <a:solidFill>
                  <a:srgbClr val="EE5859"/>
                </a:solidFill>
                <a:latin typeface="Trade Gothic LT Std Bold"/>
              </a:rPr>
              <a:t>) departures</a:t>
            </a:r>
          </a:p>
        </p:txBody>
      </p:sp>
      <p:sp>
        <p:nvSpPr>
          <p:cNvPr id="30" name="Rectangle 29">
            <a:extLst>
              <a:ext uri="{FF2B5EF4-FFF2-40B4-BE49-F238E27FC236}">
                <a16:creationId xmlns:a16="http://schemas.microsoft.com/office/drawing/2014/main" id="{9FA8D1DF-F1D6-48AB-8A7C-7EA3908AF5B4}"/>
              </a:ext>
            </a:extLst>
          </p:cNvPr>
          <p:cNvSpPr/>
          <p:nvPr/>
        </p:nvSpPr>
        <p:spPr>
          <a:xfrm>
            <a:off x="1370852" y="4594469"/>
            <a:ext cx="7310773" cy="584775"/>
          </a:xfrm>
          <a:prstGeom prst="rect">
            <a:avLst/>
          </a:prstGeom>
        </p:spPr>
        <p:txBody>
          <a:bodyPr wrap="square">
            <a:spAutoFit/>
          </a:bodyPr>
          <a:lstStyle/>
          <a:p>
            <a:pPr algn="just"/>
            <a:r>
              <a:rPr lang="en-US" sz="1600" b="1" dirty="0">
                <a:solidFill>
                  <a:srgbClr val="58585B"/>
                </a:solidFill>
                <a:latin typeface="Arial Narrow" panose="020B0606020202030204" pitchFamily="34" charset="0"/>
              </a:rPr>
              <a:t>IDP families </a:t>
            </a:r>
            <a:r>
              <a:rPr lang="en-US" sz="1600" dirty="0">
                <a:solidFill>
                  <a:srgbClr val="58585B"/>
                </a:solidFill>
                <a:latin typeface="Arial Narrow" panose="020B0606020202030204" pitchFamily="34" charset="0"/>
              </a:rPr>
              <a:t>residing in Al-</a:t>
            </a:r>
            <a:r>
              <a:rPr lang="en-US" sz="1600" dirty="0" err="1">
                <a:solidFill>
                  <a:srgbClr val="58585B"/>
                </a:solidFill>
                <a:latin typeface="Arial Narrow" panose="020B0606020202030204" pitchFamily="34" charset="0"/>
              </a:rPr>
              <a:t>Qairawan</a:t>
            </a:r>
            <a:r>
              <a:rPr lang="en-US" sz="1600" dirty="0">
                <a:solidFill>
                  <a:srgbClr val="58585B"/>
                </a:solidFill>
                <a:latin typeface="Arial Narrow" panose="020B0606020202030204" pitchFamily="34" charset="0"/>
              </a:rPr>
              <a:t> are expected to return to their </a:t>
            </a:r>
            <a:r>
              <a:rPr lang="en-US" sz="1600" dirty="0" err="1">
                <a:solidFill>
                  <a:srgbClr val="58585B"/>
                </a:solidFill>
                <a:latin typeface="Arial Narrow" panose="020B0606020202030204" pitchFamily="34" charset="0"/>
              </a:rPr>
              <a:t>AoO</a:t>
            </a:r>
            <a:r>
              <a:rPr lang="en-US" sz="1600" dirty="0">
                <a:solidFill>
                  <a:srgbClr val="58585B"/>
                </a:solidFill>
                <a:latin typeface="Arial Narrow" panose="020B0606020202030204" pitchFamily="34" charset="0"/>
              </a:rPr>
              <a:t> in Sinjar district in the six months following data collection, as reported by one KI. </a:t>
            </a:r>
          </a:p>
        </p:txBody>
      </p:sp>
      <p:sp>
        <p:nvSpPr>
          <p:cNvPr id="32" name="Rectangle 31">
            <a:extLst>
              <a:ext uri="{FF2B5EF4-FFF2-40B4-BE49-F238E27FC236}">
                <a16:creationId xmlns:a16="http://schemas.microsoft.com/office/drawing/2014/main" id="{EEF36E40-5B63-4CD2-B68E-6AB5233F7BC8}"/>
              </a:ext>
            </a:extLst>
          </p:cNvPr>
          <p:cNvSpPr/>
          <p:nvPr/>
        </p:nvSpPr>
        <p:spPr>
          <a:xfrm>
            <a:off x="464378" y="4631601"/>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10-20</a:t>
            </a:r>
            <a:endParaRPr lang="en-US" sz="3600" dirty="0"/>
          </a:p>
        </p:txBody>
      </p:sp>
      <p:sp>
        <p:nvSpPr>
          <p:cNvPr id="5" name="Rectangle 4">
            <a:extLst>
              <a:ext uri="{FF2B5EF4-FFF2-40B4-BE49-F238E27FC236}">
                <a16:creationId xmlns:a16="http://schemas.microsoft.com/office/drawing/2014/main" id="{26F91C3C-9042-45C2-8582-05900CA49BF9}"/>
              </a:ext>
            </a:extLst>
          </p:cNvPr>
          <p:cNvSpPr/>
          <p:nvPr/>
        </p:nvSpPr>
        <p:spPr>
          <a:xfrm>
            <a:off x="453608" y="2719974"/>
            <a:ext cx="7760751"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Drivers for expected IDP arrivals </a:t>
            </a:r>
            <a:r>
              <a:rPr lang="en-GB" sz="1600" b="1" dirty="0">
                <a:solidFill>
                  <a:srgbClr val="58585A"/>
                </a:solidFill>
                <a:latin typeface="Trade Gothic LT Std Bold" panose="020B0804050502020204" pitchFamily="34" charset="0"/>
              </a:rPr>
              <a:t>(out of 36 KIs)* </a:t>
            </a:r>
            <a:endParaRPr lang="en-US" sz="1600" b="1" dirty="0">
              <a:solidFill>
                <a:srgbClr val="58585A"/>
              </a:solidFill>
              <a:latin typeface="Trade Gothic LT Std Bold" panose="020B0804050502020204" pitchFamily="34" charset="0"/>
            </a:endParaRPr>
          </a:p>
        </p:txBody>
      </p:sp>
      <p:sp>
        <p:nvSpPr>
          <p:cNvPr id="19" name="Rectangle 18">
            <a:extLst>
              <a:ext uri="{FF2B5EF4-FFF2-40B4-BE49-F238E27FC236}">
                <a16:creationId xmlns:a16="http://schemas.microsoft.com/office/drawing/2014/main" id="{26F91C3C-9042-45C2-8582-05900CA49BF9}"/>
              </a:ext>
            </a:extLst>
          </p:cNvPr>
          <p:cNvSpPr/>
          <p:nvPr/>
        </p:nvSpPr>
        <p:spPr>
          <a:xfrm>
            <a:off x="462375" y="5210414"/>
            <a:ext cx="8352016"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Reasons for recent IDP departures </a:t>
            </a:r>
            <a:r>
              <a:rPr lang="en-GB" sz="1600" b="1" dirty="0">
                <a:solidFill>
                  <a:srgbClr val="58585A"/>
                </a:solidFill>
                <a:latin typeface="Trade Gothic LT Std Bold" panose="020B0804050502020204" pitchFamily="34" charset="0"/>
              </a:rPr>
              <a:t>(out of 36 KIs)* </a:t>
            </a:r>
            <a:endParaRPr lang="en-US" sz="1600" b="1" dirty="0">
              <a:solidFill>
                <a:srgbClr val="58585A"/>
              </a:solidFill>
              <a:latin typeface="Trade Gothic LT Std Bold" panose="020B0804050502020204" pitchFamily="34" charset="0"/>
            </a:endParaRPr>
          </a:p>
        </p:txBody>
      </p:sp>
      <p:sp>
        <p:nvSpPr>
          <p:cNvPr id="3" name="Rectangle 2"/>
          <p:cNvSpPr/>
          <p:nvPr/>
        </p:nvSpPr>
        <p:spPr>
          <a:xfrm>
            <a:off x="643660" y="3064774"/>
            <a:ext cx="6671540" cy="882293"/>
          </a:xfrm>
          <a:prstGeom prst="rect">
            <a:avLst/>
          </a:prstGeom>
        </p:spPr>
        <p:txBody>
          <a:bodyPr wrap="square">
            <a:spAutoFit/>
          </a:bodyPr>
          <a:lstStyle/>
          <a:p>
            <a:pPr marR="26970">
              <a:spcAft>
                <a:spcPts val="200"/>
              </a:spcAft>
            </a:pPr>
            <a:r>
              <a:rPr lang="en-US" sz="1600" dirty="0">
                <a:solidFill>
                  <a:srgbClr val="58585B"/>
                </a:solidFill>
                <a:latin typeface="Arial Narrow" panose="020B0606020202030204" pitchFamily="34" charset="0"/>
              </a:rPr>
              <a:t>Lack of jobs in previous area of displacement (</a:t>
            </a:r>
            <a:r>
              <a:rPr lang="en-US" sz="1600" dirty="0" err="1">
                <a:solidFill>
                  <a:srgbClr val="58585B"/>
                </a:solidFill>
                <a:latin typeface="Arial Narrow" panose="020B0606020202030204" pitchFamily="34" charset="0"/>
              </a:rPr>
              <a:t>AoD</a:t>
            </a:r>
            <a:r>
              <a:rPr lang="en-US" sz="1600" dirty="0">
                <a:solidFill>
                  <a:srgbClr val="58585B"/>
                </a:solidFill>
                <a:latin typeface="Arial Narrow" panose="020B0606020202030204" pitchFamily="34" charset="0"/>
              </a:rPr>
              <a:t>)</a:t>
            </a:r>
            <a:r>
              <a:rPr lang="en-US" sz="1600" b="1" dirty="0">
                <a:solidFill>
                  <a:srgbClr val="58585B"/>
                </a:solidFill>
                <a:latin typeface="Arial Narrow" panose="020B0606020202030204" pitchFamily="34" charset="0"/>
              </a:rPr>
              <a:t>		5 KIs</a:t>
            </a:r>
            <a:endParaRPr lang="en-US" sz="1600" b="1" dirty="0">
              <a:solidFill>
                <a:srgbClr val="EE5859"/>
              </a:solidFill>
              <a:latin typeface="Arial Narrow" panose="020B0606020202030204" pitchFamily="34" charset="0"/>
            </a:endParaRPr>
          </a:p>
          <a:p>
            <a:pPr marR="26970">
              <a:spcAft>
                <a:spcPts val="200"/>
              </a:spcAft>
            </a:pPr>
            <a:r>
              <a:rPr lang="en-US" sz="1600" dirty="0">
                <a:solidFill>
                  <a:srgbClr val="58585B"/>
                </a:solidFill>
                <a:latin typeface="Arial Narrow" panose="020B0606020202030204" pitchFamily="34" charset="0"/>
              </a:rPr>
              <a:t>Al-</a:t>
            </a:r>
            <a:r>
              <a:rPr lang="en-US" sz="1600" dirty="0" err="1">
                <a:solidFill>
                  <a:srgbClr val="58585B"/>
                </a:solidFill>
                <a:latin typeface="Arial Narrow" panose="020B0606020202030204" pitchFamily="34" charset="0"/>
              </a:rPr>
              <a:t>Qairawan</a:t>
            </a:r>
            <a:r>
              <a:rPr lang="en-US" sz="1600" dirty="0">
                <a:solidFill>
                  <a:srgbClr val="58585B"/>
                </a:solidFill>
                <a:latin typeface="Arial Narrow" panose="020B0606020202030204" pitchFamily="34" charset="0"/>
              </a:rPr>
              <a:t> is considered a transition area 	</a:t>
            </a:r>
            <a:r>
              <a:rPr lang="en-US" sz="1600" b="1" dirty="0">
                <a:solidFill>
                  <a:srgbClr val="58585B"/>
                </a:solidFill>
                <a:latin typeface="Arial Narrow" panose="020B0606020202030204" pitchFamily="34" charset="0"/>
              </a:rPr>
              <a:t>		4 KIs</a:t>
            </a:r>
          </a:p>
          <a:p>
            <a:pPr marR="26970">
              <a:spcAft>
                <a:spcPts val="200"/>
              </a:spcAft>
            </a:pPr>
            <a:r>
              <a:rPr lang="en-US" sz="1600" dirty="0">
                <a:solidFill>
                  <a:srgbClr val="58585B"/>
                </a:solidFill>
                <a:latin typeface="Arial Narrow" panose="020B0606020202030204" pitchFamily="34" charset="0"/>
              </a:rPr>
              <a:t>Sense of increased safety and security in Al-</a:t>
            </a:r>
            <a:r>
              <a:rPr lang="en-US" sz="1600" dirty="0" err="1">
                <a:solidFill>
                  <a:srgbClr val="58585B"/>
                </a:solidFill>
                <a:latin typeface="Arial Narrow" panose="020B0606020202030204" pitchFamily="34" charset="0"/>
              </a:rPr>
              <a:t>Qairawan</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		3 KIs</a:t>
            </a:r>
          </a:p>
        </p:txBody>
      </p:sp>
      <p:pic>
        <p:nvPicPr>
          <p:cNvPr id="6" name="Picture 5"/>
          <p:cNvPicPr>
            <a:picLocks noChangeAspect="1"/>
          </p:cNvPicPr>
          <p:nvPr/>
        </p:nvPicPr>
        <p:blipFill>
          <a:blip r:embed="rId3"/>
          <a:stretch>
            <a:fillRect/>
          </a:stretch>
        </p:blipFill>
        <p:spPr>
          <a:xfrm>
            <a:off x="6700559" y="3064774"/>
            <a:ext cx="1638529" cy="872300"/>
          </a:xfrm>
          <a:prstGeom prst="rect">
            <a:avLst/>
          </a:prstGeom>
        </p:spPr>
      </p:pic>
      <p:sp>
        <p:nvSpPr>
          <p:cNvPr id="23" name="Rectangle 22"/>
          <p:cNvSpPr/>
          <p:nvPr/>
        </p:nvSpPr>
        <p:spPr>
          <a:xfrm>
            <a:off x="643660" y="5517907"/>
            <a:ext cx="6278135" cy="338554"/>
          </a:xfrm>
          <a:prstGeom prst="rect">
            <a:avLst/>
          </a:prstGeom>
        </p:spPr>
        <p:txBody>
          <a:bodyPr wrap="square">
            <a:spAutoFit/>
          </a:bodyPr>
          <a:lstStyle/>
          <a:p>
            <a:pPr marR="26970">
              <a:spcAft>
                <a:spcPts val="200"/>
              </a:spcAft>
            </a:pPr>
            <a:r>
              <a:rPr lang="en-US" sz="1600" b="1" dirty="0">
                <a:solidFill>
                  <a:srgbClr val="58585A"/>
                </a:solidFill>
                <a:latin typeface="Arial Narrow" panose="020B0606020202030204" pitchFamily="34" charset="0"/>
              </a:rPr>
              <a:t>Sense of increased safety and security </a:t>
            </a:r>
            <a:r>
              <a:rPr lang="en-US" sz="1600" dirty="0">
                <a:solidFill>
                  <a:srgbClr val="58585A"/>
                </a:solidFill>
                <a:latin typeface="Arial Narrow" panose="020B0606020202030204" pitchFamily="34" charset="0"/>
              </a:rPr>
              <a:t>in their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 as reported by one KI.</a:t>
            </a:r>
          </a:p>
        </p:txBody>
      </p:sp>
      <p:pic>
        <p:nvPicPr>
          <p:cNvPr id="2" name="Picture 1"/>
          <p:cNvPicPr>
            <a:picLocks noChangeAspect="1"/>
          </p:cNvPicPr>
          <p:nvPr/>
        </p:nvPicPr>
        <p:blipFill>
          <a:blip r:embed="rId4"/>
          <a:stretch>
            <a:fillRect/>
          </a:stretch>
        </p:blipFill>
        <p:spPr>
          <a:xfrm>
            <a:off x="453608" y="1791102"/>
            <a:ext cx="995716" cy="905196"/>
          </a:xfrm>
          <a:prstGeom prst="rect">
            <a:avLst/>
          </a:prstGeom>
        </p:spPr>
      </p:pic>
      <p:sp>
        <p:nvSpPr>
          <p:cNvPr id="16" name="Rectangle 1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Tree>
    <p:extLst>
      <p:ext uri="{BB962C8B-B14F-4D97-AF65-F5344CB8AC3E}">
        <p14:creationId xmlns:p14="http://schemas.microsoft.com/office/powerpoint/2010/main" val="774754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a:t>
            </a:r>
            <a:r>
              <a:rPr lang="en-GB" dirty="0" err="1"/>
              <a:t>Qairawan</a:t>
            </a:r>
            <a:r>
              <a:rPr lang="en-GB" dirty="0"/>
              <a:t> sub-district</a:t>
            </a:r>
          </a:p>
          <a:p>
            <a:r>
              <a:rPr lang="en-US" sz="3200" baseline="30000" dirty="0"/>
              <a:t>Primary community needs reported by 36 KIs</a:t>
            </a:r>
            <a:endParaRPr lang="en-GB" sz="3200" dirty="0"/>
          </a:p>
        </p:txBody>
      </p:sp>
      <p:sp>
        <p:nvSpPr>
          <p:cNvPr id="24" name="Rectangle 23">
            <a:extLst>
              <a:ext uri="{FF2B5EF4-FFF2-40B4-BE49-F238E27FC236}">
                <a16:creationId xmlns:a16="http://schemas.microsoft.com/office/drawing/2014/main" id="{AB92D53F-3651-4F27-A8F8-560C927906D9}"/>
              </a:ext>
            </a:extLst>
          </p:cNvPr>
          <p:cNvSpPr/>
          <p:nvPr/>
        </p:nvSpPr>
        <p:spPr>
          <a:xfrm>
            <a:off x="386176" y="2037798"/>
            <a:ext cx="938077" cy="1077218"/>
          </a:xfrm>
          <a:prstGeom prst="rect">
            <a:avLst/>
          </a:prstGeom>
        </p:spPr>
        <p:txBody>
          <a:bodyPr wrap="none">
            <a:spAutoFit/>
          </a:bodyPr>
          <a:lstStyle/>
          <a:p>
            <a:r>
              <a:rPr lang="en-GB" sz="9600" baseline="30000" dirty="0">
                <a:solidFill>
                  <a:srgbClr val="EE5859"/>
                </a:solidFill>
                <a:latin typeface="humanitarian-icons-v02" panose="02000503000000000000" pitchFamily="2" charset="0"/>
              </a:rPr>
              <a:t></a:t>
            </a:r>
          </a:p>
        </p:txBody>
      </p:sp>
      <p:sp>
        <p:nvSpPr>
          <p:cNvPr id="7" name="Rectangle 6"/>
          <p:cNvSpPr/>
          <p:nvPr/>
        </p:nvSpPr>
        <p:spPr>
          <a:xfrm>
            <a:off x="1652217" y="1735289"/>
            <a:ext cx="1544012" cy="369332"/>
          </a:xfrm>
          <a:prstGeom prst="rect">
            <a:avLst/>
          </a:prstGeom>
        </p:spPr>
        <p:txBody>
          <a:bodyPr wrap="none">
            <a:spAutoFit/>
          </a:bodyPr>
          <a:lstStyle/>
          <a:p>
            <a:pPr lvl="0"/>
            <a:r>
              <a:rPr lang="en-US" b="1" dirty="0">
                <a:solidFill>
                  <a:srgbClr val="EE5859"/>
                </a:solidFill>
                <a:latin typeface="Trade Gothic LT Std Bold" panose="020B0804050502020204" pitchFamily="34" charset="0"/>
              </a:rPr>
              <a:t>Primary needs</a:t>
            </a:r>
            <a:endParaRPr lang="en-US" b="1" dirty="0"/>
          </a:p>
        </p:txBody>
      </p:sp>
      <p:sp>
        <p:nvSpPr>
          <p:cNvPr id="11" name="Rectangle 10"/>
          <p:cNvSpPr/>
          <p:nvPr/>
        </p:nvSpPr>
        <p:spPr>
          <a:xfrm>
            <a:off x="3524193" y="1735289"/>
            <a:ext cx="5024384" cy="338554"/>
          </a:xfrm>
          <a:prstGeom prst="rect">
            <a:avLst/>
          </a:prstGeom>
        </p:spPr>
        <p:txBody>
          <a:bodyPr wrap="square">
            <a:spAutoFit/>
          </a:bodyPr>
          <a:lstStyle/>
          <a:p>
            <a:r>
              <a:rPr lang="en-US" sz="1600" dirty="0">
                <a:solidFill>
                  <a:srgbClr val="58585A"/>
                </a:solidFill>
                <a:latin typeface="Arial Narrow" panose="020B0606020202030204" pitchFamily="34" charset="0"/>
              </a:rPr>
              <a:t>Healthcare			Livelihoods</a:t>
            </a:r>
          </a:p>
        </p:txBody>
      </p:sp>
      <p:sp>
        <p:nvSpPr>
          <p:cNvPr id="13" name="Rectangle 12"/>
          <p:cNvSpPr/>
          <p:nvPr/>
        </p:nvSpPr>
        <p:spPr>
          <a:xfrm>
            <a:off x="1652217" y="2175303"/>
            <a:ext cx="1813317" cy="369332"/>
          </a:xfrm>
          <a:prstGeom prst="rect">
            <a:avLst/>
          </a:prstGeom>
        </p:spPr>
        <p:txBody>
          <a:bodyPr wrap="none">
            <a:spAutoFit/>
          </a:bodyPr>
          <a:lstStyle/>
          <a:p>
            <a:pPr lvl="0"/>
            <a:r>
              <a:rPr lang="en-US" b="1" dirty="0">
                <a:solidFill>
                  <a:srgbClr val="EE5859"/>
                </a:solidFill>
                <a:latin typeface="Trade Gothic LT Std Bold" panose="020B0804050502020204" pitchFamily="34" charset="0"/>
              </a:rPr>
              <a:t>Secondary needs</a:t>
            </a:r>
            <a:endParaRPr lang="en-US" dirty="0"/>
          </a:p>
        </p:txBody>
      </p:sp>
      <p:sp>
        <p:nvSpPr>
          <p:cNvPr id="15" name="Rectangle 14"/>
          <p:cNvSpPr/>
          <p:nvPr/>
        </p:nvSpPr>
        <p:spPr>
          <a:xfrm>
            <a:off x="3524193" y="2167561"/>
            <a:ext cx="5024384" cy="338554"/>
          </a:xfrm>
          <a:prstGeom prst="rect">
            <a:avLst/>
          </a:prstGeom>
        </p:spPr>
        <p:txBody>
          <a:bodyPr wrap="square">
            <a:spAutoFit/>
          </a:bodyPr>
          <a:lstStyle/>
          <a:p>
            <a:r>
              <a:rPr lang="en-US" sz="1600" dirty="0">
                <a:solidFill>
                  <a:srgbClr val="58585A"/>
                </a:solidFill>
                <a:latin typeface="Arial Narrow" panose="020B0606020202030204" pitchFamily="34" charset="0"/>
              </a:rPr>
              <a:t>Housing rehabilitation		Water and sanitation</a:t>
            </a:r>
          </a:p>
        </p:txBody>
      </p:sp>
      <p:sp>
        <p:nvSpPr>
          <p:cNvPr id="16" name="Rectangle 15"/>
          <p:cNvSpPr/>
          <p:nvPr/>
        </p:nvSpPr>
        <p:spPr>
          <a:xfrm>
            <a:off x="1652217" y="2672045"/>
            <a:ext cx="1658679" cy="369332"/>
          </a:xfrm>
          <a:prstGeom prst="rect">
            <a:avLst/>
          </a:prstGeom>
        </p:spPr>
        <p:txBody>
          <a:bodyPr wrap="square">
            <a:spAutoFit/>
          </a:bodyPr>
          <a:lstStyle/>
          <a:p>
            <a:pPr lvl="0"/>
            <a:r>
              <a:rPr lang="en-US" b="1" dirty="0">
                <a:solidFill>
                  <a:srgbClr val="EE5859"/>
                </a:solidFill>
                <a:latin typeface="Trade Gothic LT Std Bold" panose="020B0804050502020204" pitchFamily="34" charset="0"/>
              </a:rPr>
              <a:t>Tertiary needs</a:t>
            </a:r>
            <a:r>
              <a:rPr lang="en-US" dirty="0"/>
              <a:t> </a:t>
            </a:r>
          </a:p>
        </p:txBody>
      </p:sp>
      <p:sp>
        <p:nvSpPr>
          <p:cNvPr id="17" name="Rectangle 16"/>
          <p:cNvSpPr/>
          <p:nvPr/>
        </p:nvSpPr>
        <p:spPr>
          <a:xfrm>
            <a:off x="3524193" y="2648485"/>
            <a:ext cx="4928691" cy="338554"/>
          </a:xfrm>
          <a:prstGeom prst="rect">
            <a:avLst/>
          </a:prstGeom>
        </p:spPr>
        <p:txBody>
          <a:bodyPr wrap="square">
            <a:spAutoFit/>
          </a:bodyPr>
          <a:lstStyle/>
          <a:p>
            <a:r>
              <a:rPr lang="en-US" sz="1600" dirty="0">
                <a:solidFill>
                  <a:srgbClr val="58585A"/>
                </a:solidFill>
                <a:latin typeface="Arial Narrow" panose="020B0606020202030204" pitchFamily="34" charset="0"/>
              </a:rPr>
              <a:t>Education			Electricity</a:t>
            </a:r>
          </a:p>
        </p:txBody>
      </p:sp>
      <p:cxnSp>
        <p:nvCxnSpPr>
          <p:cNvPr id="25" name="Straight Connector 24">
            <a:extLst>
              <a:ext uri="{FF2B5EF4-FFF2-40B4-BE49-F238E27FC236}">
                <a16:creationId xmlns:a16="http://schemas.microsoft.com/office/drawing/2014/main" id="{ADDB7769-4C35-47C3-AC70-64EFC860457A}"/>
              </a:ext>
            </a:extLst>
          </p:cNvPr>
          <p:cNvCxnSpPr>
            <a:cxnSpLocks/>
          </p:cNvCxnSpPr>
          <p:nvPr/>
        </p:nvCxnSpPr>
        <p:spPr>
          <a:xfrm>
            <a:off x="5993853" y="3455070"/>
            <a:ext cx="27432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Rectangle 17"/>
          <p:cNvSpPr/>
          <p:nvPr/>
        </p:nvSpPr>
        <p:spPr>
          <a:xfrm>
            <a:off x="422072" y="3225984"/>
            <a:ext cx="5676554" cy="400110"/>
          </a:xfrm>
          <a:prstGeom prst="rect">
            <a:avLst/>
          </a:prstGeom>
        </p:spPr>
        <p:txBody>
          <a:bodyPr wrap="none">
            <a:spAutoFit/>
          </a:bodyPr>
          <a:lstStyle/>
          <a:p>
            <a:r>
              <a:rPr lang="en-US" sz="2000" dirty="0">
                <a:solidFill>
                  <a:srgbClr val="EE5859"/>
                </a:solidFill>
                <a:latin typeface="humanitarian-icons-v02" panose="02000503000000000000" pitchFamily="2" charset="0"/>
              </a:rPr>
              <a:t></a:t>
            </a:r>
            <a:r>
              <a:rPr lang="en-US" sz="2000" dirty="0">
                <a:solidFill>
                  <a:srgbClr val="EE5859"/>
                </a:solidFill>
                <a:latin typeface="Arial" panose="020B0604020202020204" pitchFamily="34" charset="0"/>
              </a:rPr>
              <a:t> </a:t>
            </a:r>
            <a:r>
              <a:rPr lang="en-US" sz="2000" b="1" dirty="0">
                <a:solidFill>
                  <a:srgbClr val="EE5859"/>
                </a:solidFill>
                <a:latin typeface="Trade Gothic LT Std Bold" panose="020B0804050502020204" pitchFamily="34" charset="0"/>
              </a:rPr>
              <a:t>Primary community needs per respondent group</a:t>
            </a:r>
            <a:r>
              <a:rPr lang="en-US" b="1" dirty="0">
                <a:solidFill>
                  <a:srgbClr val="58585A"/>
                </a:solidFill>
                <a:latin typeface="Trade Gothic LT Std Bold" panose="020B0804050502020204" pitchFamily="34" charset="0"/>
              </a:rPr>
              <a:t>*</a:t>
            </a:r>
          </a:p>
        </p:txBody>
      </p:sp>
      <p:sp>
        <p:nvSpPr>
          <p:cNvPr id="26" name="Rectangle 2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Rectangle 18"/>
          <p:cNvSpPr/>
          <p:nvPr/>
        </p:nvSpPr>
        <p:spPr>
          <a:xfrm>
            <a:off x="427907" y="3722852"/>
            <a:ext cx="2765437" cy="338554"/>
          </a:xfrm>
          <a:prstGeom prst="rect">
            <a:avLst/>
          </a:prstGeom>
        </p:spPr>
        <p:txBody>
          <a:bodyPr wrap="none">
            <a:spAutoFit/>
          </a:bodyPr>
          <a:lstStyle/>
          <a:p>
            <a:r>
              <a:rPr lang="en-US" sz="1600" b="1" dirty="0">
                <a:solidFill>
                  <a:srgbClr val="58585B"/>
                </a:solidFill>
                <a:latin typeface="Arial Narrow" panose="020B0606020202030204" pitchFamily="34" charset="0"/>
              </a:rPr>
              <a:t>Community leaders </a:t>
            </a:r>
            <a:r>
              <a:rPr lang="en-US" sz="1400" b="1" dirty="0">
                <a:solidFill>
                  <a:srgbClr val="58585B"/>
                </a:solidFill>
                <a:latin typeface="Arial Narrow" panose="020B0606020202030204" pitchFamily="34" charset="0"/>
              </a:rPr>
              <a:t>(out of 11 KIs)</a:t>
            </a:r>
          </a:p>
        </p:txBody>
      </p:sp>
      <p:sp>
        <p:nvSpPr>
          <p:cNvPr id="20" name="Rectangle 19"/>
          <p:cNvSpPr/>
          <p:nvPr/>
        </p:nvSpPr>
        <p:spPr>
          <a:xfrm>
            <a:off x="457196" y="4133326"/>
            <a:ext cx="1743740" cy="1069524"/>
          </a:xfrm>
          <a:prstGeom prst="rect">
            <a:avLst/>
          </a:prstGeom>
        </p:spPr>
        <p:txBody>
          <a:bodyPr wrap="square">
            <a:spAutoFit/>
          </a:bodyPr>
          <a:lstStyle/>
          <a:p>
            <a:pPr algn="just">
              <a:spcAft>
                <a:spcPts val="300"/>
              </a:spcAft>
            </a:pPr>
            <a:r>
              <a:rPr lang="en-US" sz="1400" dirty="0">
                <a:solidFill>
                  <a:srgbClr val="58585B"/>
                </a:solidFill>
                <a:latin typeface="Arial Narrow" panose="020B0606020202030204" pitchFamily="34" charset="0"/>
              </a:rPr>
              <a:t>Water and sanitation </a:t>
            </a:r>
          </a:p>
          <a:p>
            <a:pPr algn="just">
              <a:spcAft>
                <a:spcPts val="300"/>
              </a:spcAft>
            </a:pPr>
            <a:r>
              <a:rPr lang="en-US" sz="1400" b="1" dirty="0">
                <a:solidFill>
                  <a:srgbClr val="58585B"/>
                </a:solidFill>
                <a:latin typeface="Arial Narrow" panose="020B0606020202030204" pitchFamily="34" charset="0"/>
              </a:rPr>
              <a:t>Healthcare</a:t>
            </a:r>
            <a:r>
              <a:rPr lang="en-US" sz="1400" dirty="0">
                <a:solidFill>
                  <a:srgbClr val="58585B"/>
                </a:solidFill>
                <a:latin typeface="Arial Narrow" panose="020B0606020202030204" pitchFamily="34" charset="0"/>
              </a:rPr>
              <a:t>	</a:t>
            </a:r>
            <a:endParaRPr lang="en-US" sz="1400" b="1" dirty="0">
              <a:solidFill>
                <a:srgbClr val="ED5959"/>
              </a:solidFill>
              <a:latin typeface="Arial Narrow" panose="020B0606020202030204" pitchFamily="34" charset="0"/>
            </a:endParaRPr>
          </a:p>
          <a:p>
            <a:pPr algn="just">
              <a:spcAft>
                <a:spcPts val="300"/>
              </a:spcAft>
            </a:pPr>
            <a:r>
              <a:rPr lang="en-US" sz="1400" dirty="0">
                <a:solidFill>
                  <a:srgbClr val="58585B"/>
                </a:solidFill>
                <a:latin typeface="Arial Narrow" panose="020B0606020202030204" pitchFamily="34" charset="0"/>
              </a:rPr>
              <a:t>Electricity</a:t>
            </a:r>
            <a:endParaRPr lang="en-US" sz="1400" b="1" dirty="0">
              <a:solidFill>
                <a:srgbClr val="ED5959"/>
              </a:solidFill>
              <a:latin typeface="Arial Narrow" panose="020B0606020202030204" pitchFamily="34" charset="0"/>
            </a:endParaRPr>
          </a:p>
          <a:p>
            <a:pPr algn="just">
              <a:spcAft>
                <a:spcPts val="300"/>
              </a:spcAft>
            </a:pPr>
            <a:r>
              <a:rPr lang="en-US" sz="1400" dirty="0">
                <a:solidFill>
                  <a:srgbClr val="58585B"/>
                </a:solidFill>
                <a:latin typeface="Arial Narrow" panose="020B0606020202030204" pitchFamily="34" charset="0"/>
              </a:rPr>
              <a:t>Education</a:t>
            </a:r>
            <a:endParaRPr lang="en-US" sz="1400" dirty="0"/>
          </a:p>
        </p:txBody>
      </p:sp>
      <p:sp>
        <p:nvSpPr>
          <p:cNvPr id="27" name="Rectangle 26"/>
          <p:cNvSpPr/>
          <p:nvPr/>
        </p:nvSpPr>
        <p:spPr>
          <a:xfrm>
            <a:off x="1977643" y="4133326"/>
            <a:ext cx="802828" cy="1069524"/>
          </a:xfrm>
          <a:prstGeom prst="rect">
            <a:avLst/>
          </a:prstGeom>
        </p:spPr>
        <p:txBody>
          <a:bodyPr wrap="square">
            <a:spAutoFit/>
          </a:bodyPr>
          <a:lstStyle/>
          <a:p>
            <a:pPr algn="just">
              <a:spcAft>
                <a:spcPts val="300"/>
              </a:spcAft>
            </a:pPr>
            <a:r>
              <a:rPr lang="en-US" sz="1400" b="1" dirty="0">
                <a:solidFill>
                  <a:srgbClr val="58585B"/>
                </a:solidFill>
                <a:latin typeface="Arial Narrow" panose="020B0606020202030204" pitchFamily="34" charset="0"/>
              </a:rPr>
              <a:t>9 KIs</a:t>
            </a:r>
            <a:endParaRPr lang="en-US" sz="1400" dirty="0">
              <a:solidFill>
                <a:srgbClr val="58585B"/>
              </a:solidFill>
              <a:latin typeface="Arial Narrow" panose="020B0606020202030204" pitchFamily="34" charset="0"/>
            </a:endParaRPr>
          </a:p>
          <a:p>
            <a:pPr algn="just">
              <a:spcAft>
                <a:spcPts val="300"/>
              </a:spcAft>
            </a:pPr>
            <a:r>
              <a:rPr lang="en-US" sz="1400" b="1" dirty="0">
                <a:solidFill>
                  <a:srgbClr val="58585B"/>
                </a:solidFill>
                <a:latin typeface="Arial Narrow" panose="020B0606020202030204" pitchFamily="34" charset="0"/>
              </a:rPr>
              <a:t>5 KIs</a:t>
            </a:r>
          </a:p>
          <a:p>
            <a:pPr algn="just">
              <a:spcAft>
                <a:spcPts val="300"/>
              </a:spcAft>
            </a:pPr>
            <a:r>
              <a:rPr lang="en-US" sz="1400" b="1" dirty="0">
                <a:solidFill>
                  <a:srgbClr val="58585B"/>
                </a:solidFill>
                <a:latin typeface="Arial Narrow" panose="020B0606020202030204" pitchFamily="34" charset="0"/>
              </a:rPr>
              <a:t>5 KIs</a:t>
            </a:r>
          </a:p>
          <a:p>
            <a:pPr algn="just">
              <a:spcAft>
                <a:spcPts val="300"/>
              </a:spcAft>
            </a:pPr>
            <a:r>
              <a:rPr lang="en-US" sz="1400" b="1" dirty="0">
                <a:solidFill>
                  <a:srgbClr val="58585B"/>
                </a:solidFill>
                <a:latin typeface="Arial Narrow" panose="020B0606020202030204" pitchFamily="34" charset="0"/>
              </a:rPr>
              <a:t>4 KIs</a:t>
            </a:r>
            <a:endParaRPr lang="en-US" sz="1400" dirty="0"/>
          </a:p>
        </p:txBody>
      </p:sp>
      <p:pic>
        <p:nvPicPr>
          <p:cNvPr id="28" name="Picture 27"/>
          <p:cNvPicPr>
            <a:picLocks noChangeAspect="1"/>
          </p:cNvPicPr>
          <p:nvPr/>
        </p:nvPicPr>
        <p:blipFill>
          <a:blip r:embed="rId3"/>
          <a:stretch>
            <a:fillRect/>
          </a:stretch>
        </p:blipFill>
        <p:spPr>
          <a:xfrm>
            <a:off x="2475075" y="4189365"/>
            <a:ext cx="649422" cy="969331"/>
          </a:xfrm>
          <a:prstGeom prst="rect">
            <a:avLst/>
          </a:prstGeom>
        </p:spPr>
      </p:pic>
      <p:sp>
        <p:nvSpPr>
          <p:cNvPr id="29" name="Rectangle 28"/>
          <p:cNvSpPr/>
          <p:nvPr/>
        </p:nvSpPr>
        <p:spPr>
          <a:xfrm>
            <a:off x="3268889" y="3718748"/>
            <a:ext cx="1997663" cy="338554"/>
          </a:xfrm>
          <a:prstGeom prst="rect">
            <a:avLst/>
          </a:prstGeom>
        </p:spPr>
        <p:txBody>
          <a:bodyPr wrap="none">
            <a:spAutoFit/>
          </a:bodyPr>
          <a:lstStyle/>
          <a:p>
            <a:r>
              <a:rPr lang="en-US" sz="1600" b="1" dirty="0">
                <a:solidFill>
                  <a:srgbClr val="58585B"/>
                </a:solidFill>
                <a:latin typeface="Arial Narrow" panose="020B0606020202030204" pitchFamily="34" charset="0"/>
              </a:rPr>
              <a:t>Returnees </a:t>
            </a:r>
            <a:r>
              <a:rPr lang="en-US" sz="1400" b="1" dirty="0">
                <a:solidFill>
                  <a:srgbClr val="58585B"/>
                </a:solidFill>
                <a:latin typeface="Arial Narrow" panose="020B0606020202030204" pitchFamily="34" charset="0"/>
              </a:rPr>
              <a:t>(out of 4 KIs) </a:t>
            </a:r>
          </a:p>
        </p:txBody>
      </p:sp>
      <p:sp>
        <p:nvSpPr>
          <p:cNvPr id="30" name="Rectangle 29"/>
          <p:cNvSpPr/>
          <p:nvPr/>
        </p:nvSpPr>
        <p:spPr>
          <a:xfrm>
            <a:off x="3290148" y="4132610"/>
            <a:ext cx="1653966" cy="1069524"/>
          </a:xfrm>
          <a:prstGeom prst="rect">
            <a:avLst/>
          </a:prstGeom>
        </p:spPr>
        <p:txBody>
          <a:bodyPr wrap="square">
            <a:spAutoFit/>
          </a:bodyPr>
          <a:lstStyle/>
          <a:p>
            <a:pPr algn="just">
              <a:spcAft>
                <a:spcPts val="300"/>
              </a:spcAft>
            </a:pPr>
            <a:r>
              <a:rPr lang="en-US" sz="1400" dirty="0">
                <a:solidFill>
                  <a:srgbClr val="58585B"/>
                </a:solidFill>
                <a:latin typeface="Arial Narrow" panose="020B0606020202030204" pitchFamily="34" charset="0"/>
              </a:rPr>
              <a:t>House rehabilitation</a:t>
            </a:r>
            <a:endParaRPr lang="en-US" sz="1400" b="1" dirty="0">
              <a:solidFill>
                <a:srgbClr val="94A0A9"/>
              </a:solidFill>
              <a:latin typeface="Arial Narrow" panose="020B0606020202030204" pitchFamily="34" charset="0"/>
            </a:endParaRPr>
          </a:p>
          <a:p>
            <a:pPr algn="just">
              <a:spcAft>
                <a:spcPts val="300"/>
              </a:spcAft>
            </a:pPr>
            <a:r>
              <a:rPr lang="en-US" sz="1400" b="1" dirty="0">
                <a:solidFill>
                  <a:srgbClr val="58585B"/>
                </a:solidFill>
                <a:latin typeface="Arial Narrow" panose="020B0606020202030204" pitchFamily="34" charset="0"/>
              </a:rPr>
              <a:t>Healthcare</a:t>
            </a:r>
            <a:r>
              <a:rPr lang="en-US" sz="1400" dirty="0">
                <a:solidFill>
                  <a:srgbClr val="58585B"/>
                </a:solidFill>
                <a:latin typeface="Arial Narrow" panose="020B0606020202030204" pitchFamily="34" charset="0"/>
              </a:rPr>
              <a:t>	</a:t>
            </a:r>
            <a:endParaRPr lang="en-US" sz="1400" b="1" dirty="0">
              <a:solidFill>
                <a:srgbClr val="ED5959"/>
              </a:solidFill>
              <a:latin typeface="Arial Narrow" panose="020B0606020202030204" pitchFamily="34" charset="0"/>
            </a:endParaRPr>
          </a:p>
          <a:p>
            <a:pPr algn="just">
              <a:spcAft>
                <a:spcPts val="300"/>
              </a:spcAft>
            </a:pPr>
            <a:r>
              <a:rPr lang="en-US" sz="1400" dirty="0">
                <a:solidFill>
                  <a:srgbClr val="58585B"/>
                </a:solidFill>
                <a:latin typeface="Arial Narrow" panose="020B0606020202030204" pitchFamily="34" charset="0"/>
              </a:rPr>
              <a:t>Livelihoods</a:t>
            </a:r>
            <a:endParaRPr lang="en-US" sz="1400" b="1" dirty="0">
              <a:solidFill>
                <a:srgbClr val="ED5959"/>
              </a:solidFill>
              <a:latin typeface="Arial Narrow" panose="020B0606020202030204" pitchFamily="34" charset="0"/>
            </a:endParaRPr>
          </a:p>
          <a:p>
            <a:pPr algn="just">
              <a:spcAft>
                <a:spcPts val="300"/>
              </a:spcAft>
            </a:pPr>
            <a:r>
              <a:rPr lang="en-US" sz="1400" dirty="0">
                <a:solidFill>
                  <a:srgbClr val="58585B"/>
                </a:solidFill>
                <a:latin typeface="Arial Narrow" panose="020B0606020202030204" pitchFamily="34" charset="0"/>
              </a:rPr>
              <a:t>Education</a:t>
            </a:r>
            <a:endParaRPr lang="en-US" sz="1400" dirty="0"/>
          </a:p>
        </p:txBody>
      </p:sp>
      <p:sp>
        <p:nvSpPr>
          <p:cNvPr id="31" name="Rectangle 30"/>
          <p:cNvSpPr/>
          <p:nvPr/>
        </p:nvSpPr>
        <p:spPr>
          <a:xfrm>
            <a:off x="4776564" y="4139268"/>
            <a:ext cx="577757" cy="1069524"/>
          </a:xfrm>
          <a:prstGeom prst="rect">
            <a:avLst/>
          </a:prstGeom>
        </p:spPr>
        <p:txBody>
          <a:bodyPr wrap="square">
            <a:spAutoFit/>
          </a:bodyPr>
          <a:lstStyle/>
          <a:p>
            <a:pPr algn="just">
              <a:spcAft>
                <a:spcPts val="300"/>
              </a:spcAft>
            </a:pPr>
            <a:r>
              <a:rPr lang="en-US" sz="1400" b="1" dirty="0">
                <a:solidFill>
                  <a:srgbClr val="58585B"/>
                </a:solidFill>
                <a:latin typeface="Arial Narrow" panose="020B0606020202030204" pitchFamily="34" charset="0"/>
              </a:rPr>
              <a:t>3 KIs</a:t>
            </a:r>
          </a:p>
          <a:p>
            <a:pPr algn="just">
              <a:spcAft>
                <a:spcPts val="300"/>
              </a:spcAft>
            </a:pPr>
            <a:r>
              <a:rPr lang="en-US" sz="1400" b="1" dirty="0">
                <a:solidFill>
                  <a:srgbClr val="58585B"/>
                </a:solidFill>
                <a:latin typeface="Arial Narrow" panose="020B0606020202030204" pitchFamily="34" charset="0"/>
              </a:rPr>
              <a:t>3 KIs</a:t>
            </a:r>
          </a:p>
          <a:p>
            <a:pPr algn="just">
              <a:spcAft>
                <a:spcPts val="300"/>
              </a:spcAft>
            </a:pPr>
            <a:r>
              <a:rPr lang="en-US" sz="1400" b="1" dirty="0">
                <a:solidFill>
                  <a:srgbClr val="58585B"/>
                </a:solidFill>
                <a:latin typeface="Arial Narrow" panose="020B0606020202030204" pitchFamily="34" charset="0"/>
              </a:rPr>
              <a:t>2 KIs</a:t>
            </a:r>
          </a:p>
          <a:p>
            <a:pPr algn="just">
              <a:spcAft>
                <a:spcPts val="300"/>
              </a:spcAft>
            </a:pPr>
            <a:r>
              <a:rPr lang="en-US" sz="1400" b="1" dirty="0">
                <a:solidFill>
                  <a:srgbClr val="58585B"/>
                </a:solidFill>
                <a:latin typeface="Arial Narrow" panose="020B0606020202030204" pitchFamily="34" charset="0"/>
              </a:rPr>
              <a:t>1 KI</a:t>
            </a:r>
            <a:endParaRPr lang="en-US" sz="1400" dirty="0"/>
          </a:p>
        </p:txBody>
      </p:sp>
      <p:pic>
        <p:nvPicPr>
          <p:cNvPr id="32" name="Picture 31"/>
          <p:cNvPicPr>
            <a:picLocks noChangeAspect="1"/>
          </p:cNvPicPr>
          <p:nvPr/>
        </p:nvPicPr>
        <p:blipFill>
          <a:blip r:embed="rId4"/>
          <a:stretch>
            <a:fillRect/>
          </a:stretch>
        </p:blipFill>
        <p:spPr>
          <a:xfrm>
            <a:off x="5255920" y="4159300"/>
            <a:ext cx="493378" cy="988764"/>
          </a:xfrm>
          <a:prstGeom prst="rect">
            <a:avLst/>
          </a:prstGeom>
        </p:spPr>
      </p:pic>
      <p:cxnSp>
        <p:nvCxnSpPr>
          <p:cNvPr id="33" name="Straight Connector 32">
            <a:extLst>
              <a:ext uri="{FF2B5EF4-FFF2-40B4-BE49-F238E27FC236}">
                <a16:creationId xmlns:a16="http://schemas.microsoft.com/office/drawing/2014/main" id="{ADDB7769-4C35-47C3-AC70-64EFC860457A}"/>
              </a:ext>
            </a:extLst>
          </p:cNvPr>
          <p:cNvCxnSpPr>
            <a:cxnSpLocks/>
          </p:cNvCxnSpPr>
          <p:nvPr/>
        </p:nvCxnSpPr>
        <p:spPr>
          <a:xfrm rot="16200000">
            <a:off x="2471774" y="4332419"/>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ADDB7769-4C35-47C3-AC70-64EFC860457A}"/>
              </a:ext>
            </a:extLst>
          </p:cNvPr>
          <p:cNvCxnSpPr>
            <a:cxnSpLocks/>
          </p:cNvCxnSpPr>
          <p:nvPr/>
        </p:nvCxnSpPr>
        <p:spPr>
          <a:xfrm rot="16200000">
            <a:off x="5119531" y="4332420"/>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Rectangle 34"/>
          <p:cNvSpPr/>
          <p:nvPr/>
        </p:nvSpPr>
        <p:spPr>
          <a:xfrm>
            <a:off x="5952989" y="3739986"/>
            <a:ext cx="1632178" cy="338554"/>
          </a:xfrm>
          <a:prstGeom prst="rect">
            <a:avLst/>
          </a:prstGeom>
        </p:spPr>
        <p:txBody>
          <a:bodyPr wrap="none">
            <a:spAutoFit/>
          </a:bodyPr>
          <a:lstStyle/>
          <a:p>
            <a:r>
              <a:rPr lang="en-US" sz="1600" b="1" dirty="0">
                <a:solidFill>
                  <a:srgbClr val="58585B"/>
                </a:solidFill>
                <a:latin typeface="Arial Narrow" panose="020B0606020202030204" pitchFamily="34" charset="0"/>
              </a:rPr>
              <a:t>IDPs </a:t>
            </a:r>
            <a:r>
              <a:rPr lang="en-US" sz="1400" b="1" dirty="0">
                <a:solidFill>
                  <a:srgbClr val="58585B"/>
                </a:solidFill>
                <a:latin typeface="Arial Narrow" panose="020B0606020202030204" pitchFamily="34" charset="0"/>
              </a:rPr>
              <a:t>(out of 19 KIs) </a:t>
            </a:r>
          </a:p>
        </p:txBody>
      </p:sp>
      <p:sp>
        <p:nvSpPr>
          <p:cNvPr id="36" name="Rectangle 35"/>
          <p:cNvSpPr/>
          <p:nvPr/>
        </p:nvSpPr>
        <p:spPr>
          <a:xfrm>
            <a:off x="5946746" y="4129703"/>
            <a:ext cx="1623622" cy="1069524"/>
          </a:xfrm>
          <a:prstGeom prst="rect">
            <a:avLst/>
          </a:prstGeom>
        </p:spPr>
        <p:txBody>
          <a:bodyPr wrap="square">
            <a:spAutoFit/>
          </a:bodyPr>
          <a:lstStyle/>
          <a:p>
            <a:pPr algn="just">
              <a:spcAft>
                <a:spcPts val="300"/>
              </a:spcAft>
            </a:pPr>
            <a:r>
              <a:rPr lang="en-US" sz="1400" dirty="0">
                <a:solidFill>
                  <a:srgbClr val="58585B"/>
                </a:solidFill>
                <a:latin typeface="Arial Narrow" panose="020B0606020202030204" pitchFamily="34" charset="0"/>
              </a:rPr>
              <a:t>Livelihoods  </a:t>
            </a:r>
          </a:p>
          <a:p>
            <a:pPr algn="just">
              <a:spcAft>
                <a:spcPts val="300"/>
              </a:spcAft>
            </a:pPr>
            <a:r>
              <a:rPr lang="en-US" sz="1400" b="1" dirty="0">
                <a:solidFill>
                  <a:srgbClr val="58585B"/>
                </a:solidFill>
                <a:latin typeface="Arial Narrow" panose="020B0606020202030204" pitchFamily="34" charset="0"/>
              </a:rPr>
              <a:t>Healthcare</a:t>
            </a:r>
            <a:r>
              <a:rPr lang="en-US" sz="1400" dirty="0">
                <a:solidFill>
                  <a:srgbClr val="58585B"/>
                </a:solidFill>
                <a:latin typeface="Arial Narrow" panose="020B0606020202030204" pitchFamily="34" charset="0"/>
              </a:rPr>
              <a:t>	</a:t>
            </a:r>
            <a:endParaRPr lang="en-US" sz="1400" b="1" dirty="0">
              <a:solidFill>
                <a:srgbClr val="ED5959"/>
              </a:solidFill>
              <a:latin typeface="Arial Narrow" panose="020B0606020202030204" pitchFamily="34" charset="0"/>
            </a:endParaRPr>
          </a:p>
          <a:p>
            <a:pPr algn="just">
              <a:spcAft>
                <a:spcPts val="300"/>
              </a:spcAft>
            </a:pPr>
            <a:r>
              <a:rPr lang="en-US" sz="1400" dirty="0">
                <a:solidFill>
                  <a:srgbClr val="58585B"/>
                </a:solidFill>
                <a:latin typeface="Arial Narrow" panose="020B0606020202030204" pitchFamily="34" charset="0"/>
              </a:rPr>
              <a:t>House rehabilitation</a:t>
            </a:r>
            <a:endParaRPr lang="en-US" sz="1400" b="1" dirty="0">
              <a:solidFill>
                <a:srgbClr val="ED5959"/>
              </a:solidFill>
              <a:latin typeface="Arial Narrow" panose="020B0606020202030204" pitchFamily="34" charset="0"/>
            </a:endParaRPr>
          </a:p>
          <a:p>
            <a:pPr algn="just">
              <a:spcAft>
                <a:spcPts val="300"/>
              </a:spcAft>
            </a:pPr>
            <a:r>
              <a:rPr lang="en-US" sz="1400" dirty="0">
                <a:solidFill>
                  <a:srgbClr val="58585B"/>
                </a:solidFill>
                <a:latin typeface="Arial Narrow" panose="020B0606020202030204" pitchFamily="34" charset="0"/>
              </a:rPr>
              <a:t>Access to food</a:t>
            </a:r>
            <a:endParaRPr lang="en-US" sz="1400" dirty="0"/>
          </a:p>
        </p:txBody>
      </p:sp>
      <p:sp>
        <p:nvSpPr>
          <p:cNvPr id="37" name="Rectangle 36"/>
          <p:cNvSpPr/>
          <p:nvPr/>
        </p:nvSpPr>
        <p:spPr>
          <a:xfrm>
            <a:off x="7336452" y="4141278"/>
            <a:ext cx="616688" cy="1069524"/>
          </a:xfrm>
          <a:prstGeom prst="rect">
            <a:avLst/>
          </a:prstGeom>
        </p:spPr>
        <p:txBody>
          <a:bodyPr wrap="square">
            <a:spAutoFit/>
          </a:bodyPr>
          <a:lstStyle/>
          <a:p>
            <a:pPr algn="just">
              <a:spcAft>
                <a:spcPts val="300"/>
              </a:spcAft>
            </a:pPr>
            <a:r>
              <a:rPr lang="en-US" sz="1400" b="1" dirty="0">
                <a:solidFill>
                  <a:srgbClr val="58585B"/>
                </a:solidFill>
                <a:latin typeface="Arial Narrow" panose="020B0606020202030204" pitchFamily="34" charset="0"/>
              </a:rPr>
              <a:t>15 KIs</a:t>
            </a:r>
            <a:r>
              <a:rPr lang="en-US" sz="1400" dirty="0">
                <a:solidFill>
                  <a:srgbClr val="58585B"/>
                </a:solidFill>
                <a:latin typeface="Arial Narrow" panose="020B0606020202030204" pitchFamily="34" charset="0"/>
              </a:rPr>
              <a:t>  </a:t>
            </a:r>
          </a:p>
          <a:p>
            <a:pPr algn="just">
              <a:spcAft>
                <a:spcPts val="300"/>
              </a:spcAft>
            </a:pPr>
            <a:r>
              <a:rPr lang="en-US" sz="1400" b="1" dirty="0">
                <a:solidFill>
                  <a:srgbClr val="58585B"/>
                </a:solidFill>
                <a:latin typeface="Arial Narrow" panose="020B0606020202030204" pitchFamily="34" charset="0"/>
              </a:rPr>
              <a:t>14 KIs</a:t>
            </a:r>
          </a:p>
          <a:p>
            <a:pPr algn="just">
              <a:spcAft>
                <a:spcPts val="300"/>
              </a:spcAft>
            </a:pPr>
            <a:r>
              <a:rPr lang="en-US" sz="1400" b="1" dirty="0">
                <a:solidFill>
                  <a:srgbClr val="58585B"/>
                </a:solidFill>
                <a:latin typeface="Arial Narrow" panose="020B0606020202030204" pitchFamily="34" charset="0"/>
              </a:rPr>
              <a:t>11 KIs</a:t>
            </a:r>
          </a:p>
          <a:p>
            <a:pPr algn="just">
              <a:spcAft>
                <a:spcPts val="300"/>
              </a:spcAft>
            </a:pPr>
            <a:r>
              <a:rPr lang="en-US" sz="1400" b="1" dirty="0">
                <a:solidFill>
                  <a:srgbClr val="58585B"/>
                </a:solidFill>
                <a:latin typeface="Arial Narrow" panose="020B0606020202030204" pitchFamily="34" charset="0"/>
              </a:rPr>
              <a:t>  6 KIs</a:t>
            </a:r>
            <a:endParaRPr lang="en-US" sz="1400" dirty="0"/>
          </a:p>
        </p:txBody>
      </p:sp>
      <p:pic>
        <p:nvPicPr>
          <p:cNvPr id="38" name="Picture 37"/>
          <p:cNvPicPr>
            <a:picLocks noChangeAspect="1"/>
          </p:cNvPicPr>
          <p:nvPr/>
        </p:nvPicPr>
        <p:blipFill>
          <a:blip r:embed="rId5"/>
          <a:stretch>
            <a:fillRect/>
          </a:stretch>
        </p:blipFill>
        <p:spPr>
          <a:xfrm>
            <a:off x="7931001" y="4195889"/>
            <a:ext cx="968443" cy="960922"/>
          </a:xfrm>
          <a:prstGeom prst="rect">
            <a:avLst/>
          </a:prstGeom>
        </p:spPr>
      </p:pic>
      <p:sp>
        <p:nvSpPr>
          <p:cNvPr id="39" name="Rectangle 38"/>
          <p:cNvSpPr/>
          <p:nvPr/>
        </p:nvSpPr>
        <p:spPr>
          <a:xfrm>
            <a:off x="386176" y="5368023"/>
            <a:ext cx="8350877" cy="738664"/>
          </a:xfrm>
          <a:prstGeom prst="rect">
            <a:avLst/>
          </a:prstGeom>
        </p:spPr>
        <p:txBody>
          <a:bodyPr wrap="square">
            <a:spAutoFit/>
          </a:bodyPr>
          <a:lstStyle/>
          <a:p>
            <a:pPr algn="just"/>
            <a:r>
              <a:rPr lang="en-US" sz="1400" i="1" dirty="0">
                <a:solidFill>
                  <a:srgbClr val="EE5859"/>
                </a:solidFill>
                <a:latin typeface="Arial Narrow" panose="020B0606020202030204" pitchFamily="34" charset="0"/>
              </a:rPr>
              <a:t>“Infrastructure rehabilitation will provide the services and facilities necessary for the economy to function, thus contributing to the development of the region, supporting society and facilitating the production of basic social goods and services”</a:t>
            </a:r>
          </a:p>
          <a:p>
            <a:pPr algn="r"/>
            <a:r>
              <a:rPr lang="en-US" sz="1400" dirty="0">
                <a:solidFill>
                  <a:srgbClr val="58585B"/>
                </a:solidFill>
                <a:latin typeface="Arial Narrow" panose="020B0606020202030204" pitchFamily="34" charset="0"/>
              </a:rPr>
              <a:t>- Male IDP KI (displaced in the area) -</a:t>
            </a:r>
          </a:p>
        </p:txBody>
      </p:sp>
      <p:sp>
        <p:nvSpPr>
          <p:cNvPr id="40" name="Rectangle 39">
            <a:extLst>
              <a:ext uri="{FF2B5EF4-FFF2-40B4-BE49-F238E27FC236}">
                <a16:creationId xmlns:a16="http://schemas.microsoft.com/office/drawing/2014/main" id="{2350FA6E-FD24-4C05-B603-F92E09DA965E}"/>
              </a:ext>
            </a:extLst>
          </p:cNvPr>
          <p:cNvSpPr/>
          <p:nvPr/>
        </p:nvSpPr>
        <p:spPr>
          <a:xfrm>
            <a:off x="422072" y="4400078"/>
            <a:ext cx="1574452" cy="283175"/>
          </a:xfrm>
          <a:prstGeom prst="rect">
            <a:avLst/>
          </a:prstGeom>
          <a:noFill/>
          <a:ln w="38100">
            <a:solidFill>
              <a:srgbClr val="EE585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1" name="Rectangle 40">
            <a:extLst>
              <a:ext uri="{FF2B5EF4-FFF2-40B4-BE49-F238E27FC236}">
                <a16:creationId xmlns:a16="http://schemas.microsoft.com/office/drawing/2014/main" id="{A370A556-8E05-4FB3-AD27-DD4B90AD799D}"/>
              </a:ext>
            </a:extLst>
          </p:cNvPr>
          <p:cNvSpPr/>
          <p:nvPr/>
        </p:nvSpPr>
        <p:spPr>
          <a:xfrm>
            <a:off x="5956704" y="4402007"/>
            <a:ext cx="1405277" cy="289829"/>
          </a:xfrm>
          <a:prstGeom prst="rect">
            <a:avLst/>
          </a:prstGeom>
          <a:noFill/>
          <a:ln w="38100">
            <a:solidFill>
              <a:srgbClr val="EE585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2" name="Rectangle 41">
            <a:extLst>
              <a:ext uri="{FF2B5EF4-FFF2-40B4-BE49-F238E27FC236}">
                <a16:creationId xmlns:a16="http://schemas.microsoft.com/office/drawing/2014/main" id="{3A22AFEA-41E3-4A80-96AD-40809A1CEAE4}"/>
              </a:ext>
            </a:extLst>
          </p:cNvPr>
          <p:cNvSpPr/>
          <p:nvPr/>
        </p:nvSpPr>
        <p:spPr>
          <a:xfrm>
            <a:off x="3294525" y="4400079"/>
            <a:ext cx="1482039" cy="285100"/>
          </a:xfrm>
          <a:prstGeom prst="rect">
            <a:avLst/>
          </a:prstGeom>
          <a:noFill/>
          <a:ln w="38100">
            <a:solidFill>
              <a:srgbClr val="EE585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B41C8CE9-69AB-4DD9-8A12-B31008B382CB}"/>
              </a:ext>
            </a:extLst>
          </p:cNvPr>
          <p:cNvSpPr/>
          <p:nvPr/>
        </p:nvSpPr>
        <p:spPr>
          <a:xfrm>
            <a:off x="384389" y="1340706"/>
            <a:ext cx="5562357" cy="369332"/>
          </a:xfrm>
          <a:prstGeom prst="rect">
            <a:avLst/>
          </a:prstGeom>
        </p:spPr>
        <p:txBody>
          <a:bodyPr wrap="none">
            <a:spAutoFit/>
          </a:bodyPr>
          <a:lstStyle/>
          <a:p>
            <a:r>
              <a:rPr lang="en-US" b="1" dirty="0">
                <a:solidFill>
                  <a:srgbClr val="EE5859"/>
                </a:solidFill>
                <a:latin typeface="Trade Gothic LT Std Bold" panose="020B0804050502020204" pitchFamily="34" charset="0"/>
              </a:rPr>
              <a:t>Top two reported primary, secondary and tertiary needs </a:t>
            </a:r>
            <a:endParaRPr lang="en-US" b="1" dirty="0">
              <a:solidFill>
                <a:srgbClr val="58585A"/>
              </a:solidFill>
              <a:latin typeface="Trade Gothic LT Std Bold" panose="020B0804050502020204" pitchFamily="34" charset="0"/>
            </a:endParaRPr>
          </a:p>
        </p:txBody>
      </p:sp>
    </p:spTree>
    <p:extLst>
      <p:ext uri="{BB962C8B-B14F-4D97-AF65-F5344CB8AC3E}">
        <p14:creationId xmlns:p14="http://schemas.microsoft.com/office/powerpoint/2010/main" val="115342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9"/>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a:t>
            </a:r>
            <a:r>
              <a:rPr lang="en-GB" dirty="0" err="1"/>
              <a:t>Qairawan</a:t>
            </a:r>
            <a:r>
              <a:rPr lang="en-GB" dirty="0"/>
              <a:t> sub-district</a:t>
            </a:r>
          </a:p>
          <a:p>
            <a:r>
              <a:rPr lang="en-US" sz="3200" baseline="30000" dirty="0"/>
              <a:t>Perceptions on access to services and assistance – data reported by KIs</a:t>
            </a:r>
            <a:endParaRPr lang="en-GB" sz="3200" dirty="0"/>
          </a:p>
        </p:txBody>
      </p:sp>
      <p:sp>
        <p:nvSpPr>
          <p:cNvPr id="4" name="Rectangle 3">
            <a:extLst>
              <a:ext uri="{FF2B5EF4-FFF2-40B4-BE49-F238E27FC236}">
                <a16:creationId xmlns:a16="http://schemas.microsoft.com/office/drawing/2014/main" id="{AF58FC4D-06DE-4FE7-89CD-DAFE60FE6364}"/>
              </a:ext>
            </a:extLst>
          </p:cNvPr>
          <p:cNvSpPr/>
          <p:nvPr/>
        </p:nvSpPr>
        <p:spPr>
          <a:xfrm>
            <a:off x="395336" y="1283311"/>
            <a:ext cx="830670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US" sz="2000" b="1" dirty="0">
                <a:solidFill>
                  <a:srgbClr val="EE5859"/>
                </a:solidFill>
                <a:latin typeface="Trade Gothic LT Std Bold"/>
              </a:rPr>
              <a:t>Access to housing</a:t>
            </a:r>
          </a:p>
        </p:txBody>
      </p:sp>
      <p:sp>
        <p:nvSpPr>
          <p:cNvPr id="2" name="Rectangle 1">
            <a:extLst>
              <a:ext uri="{FF2B5EF4-FFF2-40B4-BE49-F238E27FC236}">
                <a16:creationId xmlns:a16="http://schemas.microsoft.com/office/drawing/2014/main" id="{84742812-FA5A-408C-B492-A2598672527F}"/>
              </a:ext>
            </a:extLst>
          </p:cNvPr>
          <p:cNvSpPr/>
          <p:nvPr/>
        </p:nvSpPr>
        <p:spPr>
          <a:xfrm>
            <a:off x="807982" y="2933950"/>
            <a:ext cx="5366084" cy="1192634"/>
          </a:xfrm>
          <a:prstGeom prst="rect">
            <a:avLst/>
          </a:prstGeom>
        </p:spPr>
        <p:txBody>
          <a:bodyPr wrap="square">
            <a:spAutoFit/>
          </a:bodyPr>
          <a:lstStyle/>
          <a:p>
            <a:pPr algn="just">
              <a:spcAft>
                <a:spcPts val="300"/>
              </a:spcAft>
            </a:pPr>
            <a:r>
              <a:rPr lang="en-GB" sz="1600" dirty="0">
                <a:solidFill>
                  <a:srgbClr val="58585B"/>
                </a:solidFill>
                <a:latin typeface="Arial Narrow" panose="020B0606020202030204" pitchFamily="34" charset="0"/>
              </a:rPr>
              <a:t>Owned tenure			</a:t>
            </a:r>
            <a:r>
              <a:rPr lang="en-GB" sz="1600" b="1" dirty="0">
                <a:solidFill>
                  <a:srgbClr val="95A0A9"/>
                </a:solidFill>
                <a:latin typeface="Arial Narrow" panose="020B0606020202030204" pitchFamily="34" charset="0"/>
              </a:rPr>
              <a:t>19 KIs</a:t>
            </a:r>
            <a:endParaRPr lang="en-GB" sz="1600" b="1" dirty="0">
              <a:solidFill>
                <a:srgbClr val="58585B"/>
              </a:solidFill>
              <a:latin typeface="Arial Narrow" panose="020B0606020202030204" pitchFamily="34" charset="0"/>
            </a:endParaRPr>
          </a:p>
          <a:p>
            <a:pPr algn="just">
              <a:spcAft>
                <a:spcPts val="300"/>
              </a:spcAft>
            </a:pPr>
            <a:r>
              <a:rPr lang="en-US" sz="1600" dirty="0">
                <a:solidFill>
                  <a:srgbClr val="58585B"/>
                </a:solidFill>
                <a:latin typeface="Arial Narrow" panose="020B0606020202030204" pitchFamily="34" charset="0"/>
              </a:rPr>
              <a:t>Hosted by other family			  </a:t>
            </a:r>
            <a:r>
              <a:rPr lang="en-US" sz="1600" b="1" dirty="0">
                <a:solidFill>
                  <a:srgbClr val="EE5859"/>
                </a:solidFill>
                <a:latin typeface="Arial Narrow" panose="020B0606020202030204" pitchFamily="34" charset="0"/>
              </a:rPr>
              <a:t>9 KIs</a:t>
            </a:r>
            <a:endParaRPr lang="en-US" sz="1600" b="1" dirty="0">
              <a:solidFill>
                <a:srgbClr val="94A0A9"/>
              </a:solidFill>
              <a:latin typeface="Arial Narrow" panose="020B0606020202030204" pitchFamily="34" charset="0"/>
            </a:endParaRPr>
          </a:p>
          <a:p>
            <a:pPr algn="just">
              <a:spcAft>
                <a:spcPts val="300"/>
              </a:spcAft>
            </a:pPr>
            <a:r>
              <a:rPr lang="en-US" sz="1600" dirty="0">
                <a:solidFill>
                  <a:srgbClr val="58585B"/>
                </a:solidFill>
                <a:latin typeface="Arial Narrow" panose="020B0606020202030204" pitchFamily="34" charset="0"/>
              </a:rPr>
              <a:t>Verbal rental agreement		 	  </a:t>
            </a:r>
            <a:r>
              <a:rPr lang="en-US" sz="1600" b="1" dirty="0">
                <a:solidFill>
                  <a:srgbClr val="D2CBB8"/>
                </a:solidFill>
                <a:latin typeface="Arial Narrow" panose="020B0606020202030204" pitchFamily="34" charset="0"/>
              </a:rPr>
              <a:t>7 KIs</a:t>
            </a:r>
          </a:p>
          <a:p>
            <a:pPr algn="just">
              <a:spcAft>
                <a:spcPts val="300"/>
              </a:spcAft>
            </a:pPr>
            <a:r>
              <a:rPr lang="en-GB" sz="1600" dirty="0">
                <a:solidFill>
                  <a:srgbClr val="58585B"/>
                </a:solidFill>
                <a:latin typeface="Arial Narrow" panose="020B0606020202030204" pitchFamily="34" charset="0"/>
              </a:rPr>
              <a:t>Illegal tenure/occupation			   </a:t>
            </a:r>
            <a:r>
              <a:rPr lang="en-GB" sz="1600" b="1" dirty="0">
                <a:solidFill>
                  <a:srgbClr val="58585B"/>
                </a:solidFill>
                <a:latin typeface="Arial Narrow" panose="020B0606020202030204" pitchFamily="34" charset="0"/>
              </a:rPr>
              <a:t>1 KI</a:t>
            </a:r>
            <a:endParaRPr lang="en-GB" sz="1600" dirty="0">
              <a:solidFill>
                <a:srgbClr val="58585B"/>
              </a:solidFill>
              <a:latin typeface="Arial Narrow" panose="020B0606020202030204" pitchFamily="34" charset="0"/>
            </a:endParaRPr>
          </a:p>
        </p:txBody>
      </p:sp>
      <p:sp>
        <p:nvSpPr>
          <p:cNvPr id="11" name="Rectangle 10">
            <a:extLst>
              <a:ext uri="{FF2B5EF4-FFF2-40B4-BE49-F238E27FC236}">
                <a16:creationId xmlns:a16="http://schemas.microsoft.com/office/drawing/2014/main" id="{3322A68E-9A25-48F4-808A-03E9F73173B3}"/>
              </a:ext>
            </a:extLst>
          </p:cNvPr>
          <p:cNvSpPr/>
          <p:nvPr/>
        </p:nvSpPr>
        <p:spPr>
          <a:xfrm>
            <a:off x="1447052" y="2011460"/>
            <a:ext cx="7310773" cy="338554"/>
          </a:xfrm>
          <a:prstGeom prst="rect">
            <a:avLst/>
          </a:prstGeom>
        </p:spPr>
        <p:txBody>
          <a:bodyPr wrap="square">
            <a:spAutoFit/>
          </a:bodyPr>
          <a:lstStyle/>
          <a:p>
            <a:pPr algn="just">
              <a:spcAft>
                <a:spcPts val="1800"/>
              </a:spcAft>
              <a:buSzPct val="100000"/>
            </a:pPr>
            <a:r>
              <a:rPr lang="en-US" sz="1600" dirty="0">
                <a:solidFill>
                  <a:srgbClr val="58585A"/>
                </a:solidFill>
                <a:latin typeface="Arial Narrow" panose="020B0606020202030204" pitchFamily="34" charset="0"/>
              </a:rPr>
              <a:t>of </a:t>
            </a:r>
            <a:r>
              <a:rPr lang="en-US" sz="1600" b="1" dirty="0">
                <a:solidFill>
                  <a:srgbClr val="58585A"/>
                </a:solidFill>
                <a:latin typeface="Arial Narrow" panose="020B0606020202030204" pitchFamily="34" charset="0"/>
              </a:rPr>
              <a:t>KIs</a:t>
            </a:r>
            <a:r>
              <a:rPr lang="en-US" sz="1600" dirty="0">
                <a:solidFill>
                  <a:srgbClr val="58585A"/>
                </a:solidFill>
                <a:latin typeface="Arial Narrow" panose="020B0606020202030204" pitchFamily="34" charset="0"/>
              </a:rPr>
              <a:t> (35 out of 36 KIs) reported that the majority of families in the area reside in houses.</a:t>
            </a:r>
          </a:p>
        </p:txBody>
      </p:sp>
      <p:sp>
        <p:nvSpPr>
          <p:cNvPr id="7" name="Rectangle 6">
            <a:extLst>
              <a:ext uri="{FF2B5EF4-FFF2-40B4-BE49-F238E27FC236}">
                <a16:creationId xmlns:a16="http://schemas.microsoft.com/office/drawing/2014/main" id="{5BD2FB52-1F85-44C2-B649-5620BE751E8C}"/>
              </a:ext>
            </a:extLst>
          </p:cNvPr>
          <p:cNvSpPr/>
          <p:nvPr/>
        </p:nvSpPr>
        <p:spPr>
          <a:xfrm>
            <a:off x="462375" y="2643623"/>
            <a:ext cx="4339650" cy="369332"/>
          </a:xfrm>
          <a:prstGeom prst="rect">
            <a:avLst/>
          </a:prstGeom>
        </p:spPr>
        <p:txBody>
          <a:bodyPr wrap="none">
            <a:spAutoFit/>
          </a:bodyPr>
          <a:lstStyle/>
          <a:p>
            <a:r>
              <a:rPr lang="en-US" b="1" dirty="0">
                <a:solidFill>
                  <a:srgbClr val="EE5859"/>
                </a:solidFill>
                <a:latin typeface="Trade Gothic LT Std Bold" panose="020B0804050502020204" pitchFamily="34" charset="0"/>
              </a:rPr>
              <a:t>Reported housing agreement </a:t>
            </a:r>
            <a:r>
              <a:rPr lang="en-US" sz="1600" b="1" dirty="0">
                <a:solidFill>
                  <a:srgbClr val="58585B"/>
                </a:solidFill>
                <a:latin typeface="Trade Gothic LT Std Bold" panose="020B0804050502020204" pitchFamily="34" charset="0"/>
              </a:rPr>
              <a:t>(out of 36 KIs)</a:t>
            </a:r>
          </a:p>
        </p:txBody>
      </p:sp>
      <p:pic>
        <p:nvPicPr>
          <p:cNvPr id="13" name="Picture 12">
            <a:extLst>
              <a:ext uri="{FF2B5EF4-FFF2-40B4-BE49-F238E27FC236}">
                <a16:creationId xmlns:a16="http://schemas.microsoft.com/office/drawing/2014/main" id="{E02D4253-FA67-4DF5-B957-CE046E40C0D6}"/>
              </a:ext>
            </a:extLst>
          </p:cNvPr>
          <p:cNvPicPr>
            <a:picLocks noChangeAspect="1"/>
          </p:cNvPicPr>
          <p:nvPr/>
        </p:nvPicPr>
        <p:blipFill>
          <a:blip r:embed="rId3"/>
          <a:stretch>
            <a:fillRect/>
          </a:stretch>
        </p:blipFill>
        <p:spPr>
          <a:xfrm>
            <a:off x="5354955" y="2749245"/>
            <a:ext cx="1466950" cy="1454827"/>
          </a:xfrm>
          <a:prstGeom prst="rect">
            <a:avLst/>
          </a:prstGeom>
        </p:spPr>
      </p:pic>
      <p:sp>
        <p:nvSpPr>
          <p:cNvPr id="17" name="Rectangle 16">
            <a:extLst>
              <a:ext uri="{FF2B5EF4-FFF2-40B4-BE49-F238E27FC236}">
                <a16:creationId xmlns:a16="http://schemas.microsoft.com/office/drawing/2014/main" id="{DF8F15F4-0D2C-4BE8-B74A-AFED1E5EF945}"/>
              </a:ext>
            </a:extLst>
          </p:cNvPr>
          <p:cNvSpPr/>
          <p:nvPr/>
        </p:nvSpPr>
        <p:spPr>
          <a:xfrm>
            <a:off x="462375" y="4227052"/>
            <a:ext cx="1659429" cy="369332"/>
          </a:xfrm>
          <a:prstGeom prst="rect">
            <a:avLst/>
          </a:prstGeom>
        </p:spPr>
        <p:txBody>
          <a:bodyPr wrap="none">
            <a:spAutoFit/>
          </a:bodyPr>
          <a:lstStyle/>
          <a:p>
            <a:r>
              <a:rPr lang="en-GB" b="1" dirty="0">
                <a:solidFill>
                  <a:srgbClr val="EE5859"/>
                </a:solidFill>
                <a:latin typeface="Trade Gothic LT Std Bold" panose="020B0804050502020204" pitchFamily="34" charset="0"/>
              </a:rPr>
              <a:t>Risk of eviction</a:t>
            </a:r>
          </a:p>
        </p:txBody>
      </p:sp>
      <p:sp>
        <p:nvSpPr>
          <p:cNvPr id="18" name="Rectangle 17">
            <a:extLst>
              <a:ext uri="{FF2B5EF4-FFF2-40B4-BE49-F238E27FC236}">
                <a16:creationId xmlns:a16="http://schemas.microsoft.com/office/drawing/2014/main" id="{B18779CF-7D5C-41BB-85A0-B5BC356F17D0}"/>
              </a:ext>
            </a:extLst>
          </p:cNvPr>
          <p:cNvSpPr/>
          <p:nvPr/>
        </p:nvSpPr>
        <p:spPr>
          <a:xfrm>
            <a:off x="479117" y="4596384"/>
            <a:ext cx="8202508" cy="584775"/>
          </a:xfrm>
          <a:prstGeom prst="rect">
            <a:avLst/>
          </a:prstGeom>
        </p:spPr>
        <p:txBody>
          <a:bodyPr wrap="square">
            <a:spAutoFit/>
          </a:bodyPr>
          <a:lstStyle/>
          <a:p>
            <a:pPr algn="just"/>
            <a:r>
              <a:rPr lang="en-US" sz="1600" dirty="0">
                <a:solidFill>
                  <a:srgbClr val="58585B"/>
                </a:solidFill>
                <a:latin typeface="Arial Narrow" panose="020B0606020202030204" pitchFamily="34" charset="0"/>
              </a:rPr>
              <a:t>All KIs (36 KIs) reported that there are </a:t>
            </a:r>
            <a:r>
              <a:rPr lang="en-US" sz="1600" b="1" dirty="0">
                <a:solidFill>
                  <a:srgbClr val="58585B"/>
                </a:solidFill>
                <a:latin typeface="Arial Narrow" panose="020B0606020202030204" pitchFamily="34" charset="0"/>
              </a:rPr>
              <a:t>no families from the different population groups at immediate risk of eviction</a:t>
            </a:r>
            <a:r>
              <a:rPr lang="en-US" sz="1600" dirty="0">
                <a:solidFill>
                  <a:srgbClr val="58585B"/>
                </a:solidFill>
                <a:latin typeface="Arial Narrow" panose="020B0606020202030204" pitchFamily="34" charset="0"/>
              </a:rPr>
              <a:t> in Al-</a:t>
            </a:r>
            <a:r>
              <a:rPr lang="en-US" sz="1600" dirty="0" err="1">
                <a:solidFill>
                  <a:srgbClr val="58585B"/>
                </a:solidFill>
                <a:latin typeface="Arial Narrow" panose="020B0606020202030204" pitchFamily="34" charset="0"/>
              </a:rPr>
              <a:t>Qairawan</a:t>
            </a:r>
            <a:r>
              <a:rPr lang="en-US" sz="1600" dirty="0">
                <a:solidFill>
                  <a:srgbClr val="58585B"/>
                </a:solidFill>
                <a:latin typeface="Arial Narrow" panose="020B0606020202030204" pitchFamily="34" charset="0"/>
              </a:rPr>
              <a:t>.</a:t>
            </a:r>
          </a:p>
        </p:txBody>
      </p:sp>
      <p:pic>
        <p:nvPicPr>
          <p:cNvPr id="21" name="Picture 20">
            <a:extLst>
              <a:ext uri="{FF2B5EF4-FFF2-40B4-BE49-F238E27FC236}">
                <a16:creationId xmlns:a16="http://schemas.microsoft.com/office/drawing/2014/main" id="{2B0B9A85-DA21-4541-B014-3E7E409342C8}"/>
              </a:ext>
            </a:extLst>
          </p:cNvPr>
          <p:cNvPicPr>
            <a:picLocks noChangeAspect="1"/>
          </p:cNvPicPr>
          <p:nvPr/>
        </p:nvPicPr>
        <p:blipFill>
          <a:blip r:embed="rId4"/>
          <a:stretch>
            <a:fillRect/>
          </a:stretch>
        </p:blipFill>
        <p:spPr>
          <a:xfrm>
            <a:off x="386175" y="1722281"/>
            <a:ext cx="1007363" cy="954805"/>
          </a:xfrm>
          <a:prstGeom prst="rect">
            <a:avLst/>
          </a:prstGeom>
        </p:spPr>
      </p:pic>
      <p:pic>
        <p:nvPicPr>
          <p:cNvPr id="22" name="Picture 21">
            <a:extLst>
              <a:ext uri="{FF2B5EF4-FFF2-40B4-BE49-F238E27FC236}">
                <a16:creationId xmlns:a16="http://schemas.microsoft.com/office/drawing/2014/main" id="{C8F91F9A-A84C-4531-AB37-7D81009108FF}"/>
              </a:ext>
            </a:extLst>
          </p:cNvPr>
          <p:cNvPicPr>
            <a:picLocks noChangeAspect="1"/>
          </p:cNvPicPr>
          <p:nvPr/>
        </p:nvPicPr>
        <p:blipFill>
          <a:blip r:embed="rId5"/>
          <a:stretch>
            <a:fillRect/>
          </a:stretch>
        </p:blipFill>
        <p:spPr>
          <a:xfrm>
            <a:off x="239296" y="5194122"/>
            <a:ext cx="1301119" cy="1077793"/>
          </a:xfrm>
          <a:prstGeom prst="rect">
            <a:avLst/>
          </a:prstGeom>
        </p:spPr>
      </p:pic>
      <p:sp>
        <p:nvSpPr>
          <p:cNvPr id="6" name="Rectangle 5">
            <a:extLst>
              <a:ext uri="{FF2B5EF4-FFF2-40B4-BE49-F238E27FC236}">
                <a16:creationId xmlns:a16="http://schemas.microsoft.com/office/drawing/2014/main" id="{8A63A1FE-4519-4216-A551-CE69EFCFDE21}"/>
              </a:ext>
            </a:extLst>
          </p:cNvPr>
          <p:cNvSpPr/>
          <p:nvPr/>
        </p:nvSpPr>
        <p:spPr>
          <a:xfrm>
            <a:off x="1447052" y="5340681"/>
            <a:ext cx="7131463" cy="830997"/>
          </a:xfrm>
          <a:prstGeom prst="rect">
            <a:avLst/>
          </a:prstGeom>
        </p:spPr>
        <p:txBody>
          <a:bodyPr wrap="square">
            <a:spAutoFit/>
          </a:bodyPr>
          <a:lstStyle/>
          <a:p>
            <a:pPr algn="just"/>
            <a:r>
              <a:rPr lang="en-US" sz="1600" dirty="0">
                <a:solidFill>
                  <a:srgbClr val="58585B"/>
                </a:solidFill>
                <a:latin typeface="Arial Narrow" panose="020B0606020202030204" pitchFamily="34" charset="0"/>
              </a:rPr>
              <a:t>of </a:t>
            </a:r>
            <a:r>
              <a:rPr lang="en-US" sz="1600" b="1" dirty="0">
                <a:solidFill>
                  <a:srgbClr val="58585B"/>
                </a:solidFill>
                <a:latin typeface="Arial Narrow" panose="020B0606020202030204" pitchFamily="34" charset="0"/>
              </a:rPr>
              <a:t>KIs</a:t>
            </a:r>
            <a:r>
              <a:rPr lang="en-US" sz="1600" dirty="0">
                <a:solidFill>
                  <a:srgbClr val="58585B"/>
                </a:solidFill>
                <a:latin typeface="Arial Narrow" panose="020B0606020202030204" pitchFamily="34" charset="0"/>
              </a:rPr>
              <a:t> (16 out of 36 KIs) reported that </a:t>
            </a:r>
            <a:r>
              <a:rPr lang="en-US" sz="1600" b="1" dirty="0">
                <a:solidFill>
                  <a:srgbClr val="58585B"/>
                </a:solidFill>
                <a:latin typeface="Arial Narrow" panose="020B0606020202030204" pitchFamily="34" charset="0"/>
              </a:rPr>
              <a:t>returnees</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IDPs, child-headed households, unaccompanied/separated children </a:t>
            </a:r>
            <a:r>
              <a:rPr lang="en-US" sz="1600" dirty="0">
                <a:solidFill>
                  <a:srgbClr val="58585B"/>
                </a:solidFill>
                <a:latin typeface="Arial Narrow" panose="020B0606020202030204" pitchFamily="34" charset="0"/>
              </a:rPr>
              <a:t>(UASC), </a:t>
            </a:r>
            <a:r>
              <a:rPr lang="en-US" sz="1600" b="1" dirty="0">
                <a:solidFill>
                  <a:srgbClr val="58585B"/>
                </a:solidFill>
                <a:latin typeface="Arial Narrow" panose="020B0606020202030204" pitchFamily="34" charset="0"/>
              </a:rPr>
              <a:t>large families, elderly people </a:t>
            </a:r>
            <a:r>
              <a:rPr lang="en-US" sz="1600" dirty="0">
                <a:solidFill>
                  <a:srgbClr val="58585B"/>
                </a:solidFill>
                <a:latin typeface="Arial Narrow" panose="020B0606020202030204" pitchFamily="34" charset="0"/>
              </a:rPr>
              <a:t>and</a:t>
            </a:r>
            <a:r>
              <a:rPr lang="en-US" sz="1600" b="1" dirty="0">
                <a:solidFill>
                  <a:srgbClr val="58585B"/>
                </a:solidFill>
                <a:latin typeface="Arial Narrow" panose="020B0606020202030204" pitchFamily="34" charset="0"/>
              </a:rPr>
              <a:t> people with disabilities </a:t>
            </a:r>
            <a:r>
              <a:rPr lang="en-US" sz="1600" dirty="0">
                <a:solidFill>
                  <a:srgbClr val="58585B"/>
                </a:solidFill>
                <a:latin typeface="Arial Narrow" panose="020B0606020202030204" pitchFamily="34" charset="0"/>
              </a:rPr>
              <a:t>would be most at risk of eviction since they have less resources.</a:t>
            </a:r>
          </a:p>
        </p:txBody>
      </p:sp>
    </p:spTree>
    <p:extLst>
      <p:ext uri="{BB962C8B-B14F-4D97-AF65-F5344CB8AC3E}">
        <p14:creationId xmlns:p14="http://schemas.microsoft.com/office/powerpoint/2010/main" val="1200316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58FC4D-06DE-4FE7-89CD-DAFE60FE6364}"/>
              </a:ext>
            </a:extLst>
          </p:cNvPr>
          <p:cNvSpPr/>
          <p:nvPr/>
        </p:nvSpPr>
        <p:spPr>
          <a:xfrm>
            <a:off x="395336" y="1283311"/>
            <a:ext cx="830670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US" sz="2000" b="1" dirty="0">
                <a:solidFill>
                  <a:srgbClr val="EE5859"/>
                </a:solidFill>
                <a:latin typeface="Trade Gothic LT Std Bold"/>
              </a:rPr>
              <a:t>Access to housing rehabilitation</a:t>
            </a:r>
            <a:endParaRPr lang="en-US" sz="1400" b="1" dirty="0">
              <a:solidFill>
                <a:srgbClr val="EE5859"/>
              </a:solidFill>
              <a:latin typeface="Trade Gothic LT Std Bold"/>
            </a:endParaRPr>
          </a:p>
        </p:txBody>
      </p:sp>
      <p:sp>
        <p:nvSpPr>
          <p:cNvPr id="14" name="Rectangle 13">
            <a:extLst>
              <a:ext uri="{FF2B5EF4-FFF2-40B4-BE49-F238E27FC236}">
                <a16:creationId xmlns:a16="http://schemas.microsoft.com/office/drawing/2014/main" id="{583338AD-3494-428B-A8C5-47FBD9CA4C5E}"/>
              </a:ext>
            </a:extLst>
          </p:cNvPr>
          <p:cNvSpPr/>
          <p:nvPr/>
        </p:nvSpPr>
        <p:spPr>
          <a:xfrm>
            <a:off x="462375" y="1826554"/>
            <a:ext cx="1281120"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41%-60%</a:t>
            </a:r>
          </a:p>
        </p:txBody>
      </p:sp>
      <p:sp>
        <p:nvSpPr>
          <p:cNvPr id="15" name="Rectangle 14">
            <a:extLst>
              <a:ext uri="{FF2B5EF4-FFF2-40B4-BE49-F238E27FC236}">
                <a16:creationId xmlns:a16="http://schemas.microsoft.com/office/drawing/2014/main" id="{D1E0ADB5-013C-416D-8677-FD30A03273FC}"/>
              </a:ext>
            </a:extLst>
          </p:cNvPr>
          <p:cNvSpPr/>
          <p:nvPr/>
        </p:nvSpPr>
        <p:spPr>
          <a:xfrm>
            <a:off x="1699568" y="1737430"/>
            <a:ext cx="6982057" cy="584775"/>
          </a:xfrm>
          <a:prstGeom prst="rect">
            <a:avLst/>
          </a:prstGeom>
        </p:spPr>
        <p:txBody>
          <a:bodyPr wrap="square">
            <a:spAutoFit/>
          </a:bodyPr>
          <a:lstStyle/>
          <a:p>
            <a:pPr algn="just"/>
            <a:r>
              <a:rPr lang="en-US" sz="1600" b="1" dirty="0">
                <a:solidFill>
                  <a:srgbClr val="58585A"/>
                </a:solidFill>
                <a:latin typeface="Arial Narrow" panose="020B0606020202030204" pitchFamily="34" charset="0"/>
              </a:rPr>
              <a:t>of houses</a:t>
            </a:r>
            <a:r>
              <a:rPr lang="en-US" sz="1600" dirty="0">
                <a:solidFill>
                  <a:srgbClr val="58585A"/>
                </a:solidFill>
                <a:latin typeface="Arial Narrow" panose="020B0606020202030204" pitchFamily="34" charset="0"/>
              </a:rPr>
              <a:t> in Al-</a:t>
            </a:r>
            <a:r>
              <a:rPr lang="en-US" sz="1600" dirty="0" err="1">
                <a:solidFill>
                  <a:srgbClr val="58585A"/>
                </a:solidFill>
                <a:latin typeface="Arial Narrow" panose="020B0606020202030204" pitchFamily="34" charset="0"/>
              </a:rPr>
              <a:t>Qairawan</a:t>
            </a:r>
            <a:r>
              <a:rPr lang="en-US" sz="1600" dirty="0">
                <a:solidFill>
                  <a:srgbClr val="58585A"/>
                </a:solidFill>
                <a:latin typeface="Arial Narrow" panose="020B0606020202030204" pitchFamily="34" charset="0"/>
              </a:rPr>
              <a:t> were reportedly </a:t>
            </a:r>
            <a:r>
              <a:rPr lang="en-US" sz="1600" b="1" dirty="0">
                <a:solidFill>
                  <a:srgbClr val="58585A"/>
                </a:solidFill>
                <a:latin typeface="Arial Narrow" panose="020B0606020202030204" pitchFamily="34" charset="0"/>
              </a:rPr>
              <a:t>damaged</a:t>
            </a:r>
            <a:r>
              <a:rPr lang="en-US" sz="1600" dirty="0">
                <a:solidFill>
                  <a:srgbClr val="58585A"/>
                </a:solidFill>
                <a:latin typeface="Arial Narrow" panose="020B0606020202030204" pitchFamily="34" charset="0"/>
              </a:rPr>
              <a:t> during the events in 2014 due to military operations, as per 20 KIs (out of 36).</a:t>
            </a:r>
          </a:p>
        </p:txBody>
      </p:sp>
      <p:pic>
        <p:nvPicPr>
          <p:cNvPr id="3" name="Picture 2">
            <a:extLst>
              <a:ext uri="{FF2B5EF4-FFF2-40B4-BE49-F238E27FC236}">
                <a16:creationId xmlns:a16="http://schemas.microsoft.com/office/drawing/2014/main" id="{110AA513-87D4-4EBF-87B8-1EE2D6AA1553}"/>
              </a:ext>
            </a:extLst>
          </p:cNvPr>
          <p:cNvPicPr>
            <a:picLocks noChangeAspect="1"/>
          </p:cNvPicPr>
          <p:nvPr/>
        </p:nvPicPr>
        <p:blipFill>
          <a:blip r:embed="rId4"/>
          <a:stretch>
            <a:fillRect/>
          </a:stretch>
        </p:blipFill>
        <p:spPr>
          <a:xfrm>
            <a:off x="546596" y="2264933"/>
            <a:ext cx="1055099" cy="1028722"/>
          </a:xfrm>
          <a:prstGeom prst="rect">
            <a:avLst/>
          </a:prstGeom>
        </p:spPr>
      </p:pic>
      <p:sp>
        <p:nvSpPr>
          <p:cNvPr id="6" name="Rectangle 5">
            <a:extLst>
              <a:ext uri="{FF2B5EF4-FFF2-40B4-BE49-F238E27FC236}">
                <a16:creationId xmlns:a16="http://schemas.microsoft.com/office/drawing/2014/main" id="{4227E565-6395-46A9-A6B8-F66730D52CE5}"/>
              </a:ext>
            </a:extLst>
          </p:cNvPr>
          <p:cNvSpPr/>
          <p:nvPr/>
        </p:nvSpPr>
        <p:spPr>
          <a:xfrm>
            <a:off x="1756611" y="2559165"/>
            <a:ext cx="6945426" cy="338879"/>
          </a:xfrm>
          <a:prstGeom prst="rect">
            <a:avLst/>
          </a:prstGeom>
        </p:spPr>
        <p:txBody>
          <a:bodyPr wrap="square">
            <a:spAutoFit/>
          </a:bodyPr>
          <a:lstStyle/>
          <a:p>
            <a:pPr algn="just"/>
            <a:r>
              <a:rPr lang="en-US" sz="1600" dirty="0">
                <a:solidFill>
                  <a:srgbClr val="58585A"/>
                </a:solidFill>
                <a:latin typeface="Arial Narrow" panose="020B0606020202030204" pitchFamily="34" charset="0"/>
              </a:rPr>
              <a:t>of </a:t>
            </a:r>
            <a:r>
              <a:rPr lang="en-US" sz="1600" b="1" dirty="0">
                <a:solidFill>
                  <a:srgbClr val="58585A"/>
                </a:solidFill>
                <a:latin typeface="Arial Narrow" panose="020B0606020202030204" pitchFamily="34" charset="0"/>
              </a:rPr>
              <a:t>KIs </a:t>
            </a:r>
            <a:r>
              <a:rPr lang="en-US" sz="1600" dirty="0">
                <a:solidFill>
                  <a:srgbClr val="58585A"/>
                </a:solidFill>
                <a:latin typeface="Arial Narrow" panose="020B0606020202030204" pitchFamily="34" charset="0"/>
              </a:rPr>
              <a:t>(18 out of 36 KIs)</a:t>
            </a:r>
            <a:r>
              <a:rPr lang="en-US" sz="1600" b="1" dirty="0">
                <a:solidFill>
                  <a:srgbClr val="58585A"/>
                </a:solidFill>
                <a:latin typeface="Arial Narrow" panose="020B0606020202030204" pitchFamily="34" charset="0"/>
              </a:rPr>
              <a:t> </a:t>
            </a:r>
            <a:r>
              <a:rPr lang="en-US" sz="1600" dirty="0">
                <a:solidFill>
                  <a:srgbClr val="58585A"/>
                </a:solidFill>
                <a:latin typeface="Arial Narrow" panose="020B0606020202030204" pitchFamily="34" charset="0"/>
              </a:rPr>
              <a:t>reported that </a:t>
            </a:r>
            <a:r>
              <a:rPr lang="en-US" sz="1600" b="1" dirty="0">
                <a:solidFill>
                  <a:srgbClr val="58585A"/>
                </a:solidFill>
                <a:latin typeface="Arial Narrow" panose="020B0606020202030204" pitchFamily="34" charset="0"/>
              </a:rPr>
              <a:t>access to housing rehabilitation is unequal</a:t>
            </a:r>
            <a:r>
              <a:rPr lang="en-US" sz="1600" dirty="0">
                <a:solidFill>
                  <a:srgbClr val="58585A"/>
                </a:solidFill>
                <a:latin typeface="Arial Narrow" panose="020B0606020202030204" pitchFamily="34" charset="0"/>
              </a:rPr>
              <a:t>.</a:t>
            </a:r>
          </a:p>
        </p:txBody>
      </p:sp>
      <p:sp>
        <p:nvSpPr>
          <p:cNvPr id="8" name="Rectangle 7">
            <a:extLst>
              <a:ext uri="{FF2B5EF4-FFF2-40B4-BE49-F238E27FC236}">
                <a16:creationId xmlns:a16="http://schemas.microsoft.com/office/drawing/2014/main" id="{9110703B-2D3F-41F8-A15E-696AB7526BCA}"/>
              </a:ext>
            </a:extLst>
          </p:cNvPr>
          <p:cNvSpPr/>
          <p:nvPr/>
        </p:nvSpPr>
        <p:spPr>
          <a:xfrm>
            <a:off x="546595" y="3411865"/>
            <a:ext cx="8135029" cy="369332"/>
          </a:xfrm>
          <a:prstGeom prst="rect">
            <a:avLst/>
          </a:prstGeom>
        </p:spPr>
        <p:txBody>
          <a:bodyPr wrap="square">
            <a:spAutoFit/>
          </a:bodyPr>
          <a:lstStyle/>
          <a:p>
            <a:r>
              <a:rPr lang="en-US" b="1" dirty="0">
                <a:solidFill>
                  <a:srgbClr val="EE5859"/>
                </a:solidFill>
                <a:latin typeface="Trade Gothic LT Std Bold" panose="020B0804050502020204" pitchFamily="34" charset="0"/>
              </a:rPr>
              <a:t>Reported barriers to access assistance for rehabilitation </a:t>
            </a:r>
            <a:r>
              <a:rPr lang="en-US" sz="1600" b="1" dirty="0">
                <a:solidFill>
                  <a:srgbClr val="58585B"/>
                </a:solidFill>
                <a:latin typeface="Trade Gothic LT Std Bold" panose="020B0804050502020204" pitchFamily="34" charset="0"/>
              </a:rPr>
              <a:t>(out of 18 KIs)*</a:t>
            </a:r>
            <a:endParaRPr lang="en-US" dirty="0"/>
          </a:p>
        </p:txBody>
      </p:sp>
      <p:sp>
        <p:nvSpPr>
          <p:cNvPr id="9" name="Rectangle 8">
            <a:extLst>
              <a:ext uri="{FF2B5EF4-FFF2-40B4-BE49-F238E27FC236}">
                <a16:creationId xmlns:a16="http://schemas.microsoft.com/office/drawing/2014/main" id="{EBB3DB0C-EDF9-4D96-A3EB-3F1BF59257B2}"/>
              </a:ext>
            </a:extLst>
          </p:cNvPr>
          <p:cNvSpPr/>
          <p:nvPr/>
        </p:nvSpPr>
        <p:spPr>
          <a:xfrm>
            <a:off x="546595" y="3755023"/>
            <a:ext cx="6576100" cy="1477328"/>
          </a:xfrm>
          <a:prstGeom prst="rect">
            <a:avLst/>
          </a:prstGeom>
        </p:spPr>
        <p:txBody>
          <a:bodyPr wrap="square">
            <a:spAutoFit/>
          </a:bodyPr>
          <a:lstStyle/>
          <a:p>
            <a:pPr algn="just">
              <a:spcAft>
                <a:spcPts val="300"/>
              </a:spcAft>
            </a:pPr>
            <a:r>
              <a:rPr lang="en-US" sz="1600" dirty="0">
                <a:solidFill>
                  <a:srgbClr val="58585B"/>
                </a:solidFill>
                <a:latin typeface="Arial Narrow" panose="020B0606020202030204" pitchFamily="34" charset="0"/>
              </a:rPr>
              <a:t>Less connections (</a:t>
            </a:r>
            <a:r>
              <a:rPr lang="en-US" sz="1600" dirty="0" err="1">
                <a:solidFill>
                  <a:srgbClr val="58585B"/>
                </a:solidFill>
                <a:latin typeface="Arial Narrow" panose="020B0606020202030204" pitchFamily="34" charset="0"/>
              </a:rPr>
              <a:t>wasta</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13 KIs</a:t>
            </a:r>
          </a:p>
          <a:p>
            <a:pPr algn="just">
              <a:spcAft>
                <a:spcPts val="300"/>
              </a:spcAft>
            </a:pPr>
            <a:r>
              <a:rPr lang="en-US" sz="1600" dirty="0">
                <a:solidFill>
                  <a:srgbClr val="58585B"/>
                </a:solidFill>
                <a:latin typeface="Arial Narrow" panose="020B0606020202030204" pitchFamily="34" charset="0"/>
              </a:rPr>
              <a:t>Assistance perceived to target specific </a:t>
            </a:r>
            <a:r>
              <a:rPr lang="en-US" sz="1600" dirty="0" err="1">
                <a:solidFill>
                  <a:srgbClr val="58585B"/>
                </a:solidFill>
                <a:latin typeface="Arial Narrow" panose="020B0606020202030204" pitchFamily="34" charset="0"/>
              </a:rPr>
              <a:t>neighbourhoods</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10 KIs</a:t>
            </a:r>
          </a:p>
          <a:p>
            <a:pPr algn="just">
              <a:spcAft>
                <a:spcPts val="300"/>
              </a:spcAft>
            </a:pPr>
            <a:r>
              <a:rPr lang="en-US" sz="1600" dirty="0">
                <a:solidFill>
                  <a:srgbClr val="58585B"/>
                </a:solidFill>
                <a:latin typeface="Arial Narrow" panose="020B0606020202030204" pitchFamily="34" charset="0"/>
              </a:rPr>
              <a:t>Lack of financial means for rehabilitation		          	</a:t>
            </a:r>
            <a:r>
              <a:rPr lang="en-US" sz="1600" b="1" dirty="0">
                <a:solidFill>
                  <a:srgbClr val="58585B"/>
                </a:solidFill>
                <a:latin typeface="Arial Narrow" panose="020B0606020202030204" pitchFamily="34" charset="0"/>
              </a:rPr>
              <a:t>10 KIs</a:t>
            </a:r>
            <a:endParaRPr lang="en-US" sz="1600" dirty="0">
              <a:solidFill>
                <a:srgbClr val="58585B"/>
              </a:solidFill>
              <a:latin typeface="Arial Narrow" panose="020B0606020202030204" pitchFamily="34" charset="0"/>
            </a:endParaRPr>
          </a:p>
          <a:p>
            <a:pPr algn="just">
              <a:spcAft>
                <a:spcPts val="300"/>
              </a:spcAft>
            </a:pPr>
            <a:r>
              <a:rPr lang="en-US" sz="1600" dirty="0">
                <a:solidFill>
                  <a:srgbClr val="58585B"/>
                </a:solidFill>
                <a:latin typeface="Arial Narrow" panose="020B0606020202030204" pitchFamily="34" charset="0"/>
              </a:rPr>
              <a:t>Criteria of selection for support is perceived to be too specific  	  </a:t>
            </a:r>
            <a:r>
              <a:rPr lang="en-US" sz="1600" b="1" dirty="0">
                <a:solidFill>
                  <a:srgbClr val="58585B"/>
                </a:solidFill>
                <a:latin typeface="Arial Narrow" panose="020B0606020202030204" pitchFamily="34" charset="0"/>
              </a:rPr>
              <a:t>7 KIs</a:t>
            </a:r>
          </a:p>
          <a:p>
            <a:pPr algn="just">
              <a:spcAft>
                <a:spcPts val="300"/>
              </a:spcAft>
            </a:pPr>
            <a:r>
              <a:rPr lang="en-GB" sz="1600" dirty="0">
                <a:solidFill>
                  <a:srgbClr val="58585B"/>
                </a:solidFill>
                <a:latin typeface="Arial Narrow" panose="020B0606020202030204" pitchFamily="34" charset="0"/>
              </a:rPr>
              <a:t>COVID-19 restrictions			                            	  </a:t>
            </a:r>
            <a:r>
              <a:rPr lang="en-GB" sz="1600" b="1" dirty="0">
                <a:solidFill>
                  <a:srgbClr val="58585B"/>
                </a:solidFill>
                <a:latin typeface="Arial Narrow" panose="020B0606020202030204" pitchFamily="34" charset="0"/>
              </a:rPr>
              <a:t>6 KIs</a:t>
            </a:r>
            <a:endParaRPr lang="en-US" sz="1600" dirty="0"/>
          </a:p>
        </p:txBody>
      </p:sp>
      <p:sp>
        <p:nvSpPr>
          <p:cNvPr id="17" name="Rectangle 16">
            <a:extLst>
              <a:ext uri="{FF2B5EF4-FFF2-40B4-BE49-F238E27FC236}">
                <a16:creationId xmlns:a16="http://schemas.microsoft.com/office/drawing/2014/main" id="{42605B79-2D8A-450F-B209-6B96690A2028}"/>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8" name="Rectangle 17">
            <a:extLst>
              <a:ext uri="{FF2B5EF4-FFF2-40B4-BE49-F238E27FC236}">
                <a16:creationId xmlns:a16="http://schemas.microsoft.com/office/drawing/2014/main" id="{876DDCA5-FB1E-4009-854C-D256DA18C751}"/>
              </a:ext>
            </a:extLst>
          </p:cNvPr>
          <p:cNvSpPr/>
          <p:nvPr/>
        </p:nvSpPr>
        <p:spPr>
          <a:xfrm>
            <a:off x="462375" y="5310967"/>
            <a:ext cx="8239662" cy="738664"/>
          </a:xfrm>
          <a:prstGeom prst="rect">
            <a:avLst/>
          </a:prstGeom>
        </p:spPr>
        <p:txBody>
          <a:bodyPr wrap="square">
            <a:spAutoFit/>
          </a:bodyPr>
          <a:lstStyle/>
          <a:p>
            <a:pPr algn="just"/>
            <a:r>
              <a:rPr lang="en-US" sz="1400" i="1" dirty="0">
                <a:solidFill>
                  <a:srgbClr val="EE5859"/>
                </a:solidFill>
                <a:latin typeface="Arial Narrow" panose="020B0606020202030204" pitchFamily="34" charset="0"/>
              </a:rPr>
              <a:t>“One of the most important needs of a family or community is housing, as it protects them from danger and it is a safe place for the family.”</a:t>
            </a:r>
            <a:endParaRPr lang="en-US" sz="1400" dirty="0">
              <a:solidFill>
                <a:srgbClr val="EE5859"/>
              </a:solidFill>
              <a:latin typeface="Arial Narrow" panose="020B0606020202030204" pitchFamily="34" charset="0"/>
            </a:endParaRPr>
          </a:p>
          <a:p>
            <a:pPr algn="r"/>
            <a:r>
              <a:rPr lang="en-US" sz="1400" dirty="0">
                <a:solidFill>
                  <a:srgbClr val="58585B"/>
                </a:solidFill>
                <a:latin typeface="Arial Narrow" panose="020B0606020202030204" pitchFamily="34" charset="0"/>
              </a:rPr>
              <a:t>- Male community leader KI -</a:t>
            </a:r>
          </a:p>
        </p:txBody>
      </p:sp>
      <p:sp>
        <p:nvSpPr>
          <p:cNvPr id="19" name="Title 1">
            <a:extLst>
              <a:ext uri="{FF2B5EF4-FFF2-40B4-BE49-F238E27FC236}">
                <a16:creationId xmlns:a16="http://schemas.microsoft.com/office/drawing/2014/main" id="{5394F66B-E13E-47AA-8608-145FE7DE2871}"/>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a:t>
            </a:r>
            <a:r>
              <a:rPr lang="en-GB" dirty="0" err="1"/>
              <a:t>Qairawan</a:t>
            </a:r>
            <a:r>
              <a:rPr lang="en-GB" dirty="0"/>
              <a:t> sub-district</a:t>
            </a:r>
          </a:p>
          <a:p>
            <a:r>
              <a:rPr lang="en-US" sz="3200" baseline="30000" dirty="0"/>
              <a:t>Perceptions on access to services and assistance – data reported by KIs</a:t>
            </a:r>
            <a:endParaRPr lang="en-GB" sz="3200" dirty="0"/>
          </a:p>
        </p:txBody>
      </p:sp>
      <p:graphicFrame>
        <p:nvGraphicFramePr>
          <p:cNvPr id="2" name="Object 1">
            <a:extLst>
              <a:ext uri="{FF2B5EF4-FFF2-40B4-BE49-F238E27FC236}">
                <a16:creationId xmlns:a16="http://schemas.microsoft.com/office/drawing/2014/main" id="{3BC90857-4A54-47DF-914F-D246BBB09367}"/>
              </a:ext>
            </a:extLst>
          </p:cNvPr>
          <p:cNvGraphicFramePr>
            <a:graphicFrameLocks noChangeAspect="1"/>
          </p:cNvGraphicFramePr>
          <p:nvPr>
            <p:extLst>
              <p:ext uri="{D42A27DB-BD31-4B8C-83A1-F6EECF244321}">
                <p14:modId xmlns:p14="http://schemas.microsoft.com/office/powerpoint/2010/main" val="1629640341"/>
              </p:ext>
            </p:extLst>
          </p:nvPr>
        </p:nvGraphicFramePr>
        <p:xfrm>
          <a:off x="6719426" y="3763808"/>
          <a:ext cx="543439" cy="1429480"/>
        </p:xfrm>
        <a:graphic>
          <a:graphicData uri="http://schemas.openxmlformats.org/presentationml/2006/ole">
            <mc:AlternateContent xmlns:mc="http://schemas.openxmlformats.org/markup-compatibility/2006">
              <mc:Choice xmlns:v="urn:schemas-microsoft-com:vml" Requires="v">
                <p:oleObj spid="_x0000_s1028" r:id="rId5" imgW="1168200" imgH="3072960" progId="">
                  <p:embed/>
                </p:oleObj>
              </mc:Choice>
              <mc:Fallback>
                <p:oleObj r:id="rId5" imgW="1168200" imgH="3072960" progId="">
                  <p:embed/>
                  <p:pic>
                    <p:nvPicPr>
                      <p:cNvPr id="0" name=""/>
                      <p:cNvPicPr/>
                      <p:nvPr/>
                    </p:nvPicPr>
                    <p:blipFill>
                      <a:blip r:embed="rId6"/>
                      <a:stretch>
                        <a:fillRect/>
                      </a:stretch>
                    </p:blipFill>
                    <p:spPr>
                      <a:xfrm>
                        <a:off x="6719426" y="3763808"/>
                        <a:ext cx="543439" cy="1429480"/>
                      </a:xfrm>
                      <a:prstGeom prst="rect">
                        <a:avLst/>
                      </a:prstGeom>
                    </p:spPr>
                  </p:pic>
                </p:oleObj>
              </mc:Fallback>
            </mc:AlternateContent>
          </a:graphicData>
        </a:graphic>
      </p:graphicFrame>
    </p:spTree>
    <p:extLst>
      <p:ext uri="{BB962C8B-B14F-4D97-AF65-F5344CB8AC3E}">
        <p14:creationId xmlns:p14="http://schemas.microsoft.com/office/powerpoint/2010/main" val="934757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6C4BD4-31DB-466A-9BE4-AD0668DDAB39}"/>
              </a:ext>
            </a:extLst>
          </p:cNvPr>
          <p:cNvSpPr/>
          <p:nvPr/>
        </p:nvSpPr>
        <p:spPr>
          <a:xfrm>
            <a:off x="395337" y="1278299"/>
            <a:ext cx="3884397" cy="461665"/>
          </a:xfrm>
          <a:prstGeom prst="rect">
            <a:avLst/>
          </a:prstGeom>
        </p:spPr>
        <p:txBody>
          <a:bodyPr wrap="non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basic public services</a:t>
            </a:r>
          </a:p>
        </p:txBody>
      </p:sp>
      <p:cxnSp>
        <p:nvCxnSpPr>
          <p:cNvPr id="23" name="Straight Connector 22">
            <a:extLst>
              <a:ext uri="{FF2B5EF4-FFF2-40B4-BE49-F238E27FC236}">
                <a16:creationId xmlns:a16="http://schemas.microsoft.com/office/drawing/2014/main" id="{9B729114-1223-48FB-9F85-B782076F4B07}"/>
              </a:ext>
            </a:extLst>
          </p:cNvPr>
          <p:cNvCxnSpPr>
            <a:cxnSpLocks/>
          </p:cNvCxnSpPr>
          <p:nvPr/>
        </p:nvCxnSpPr>
        <p:spPr>
          <a:xfrm>
            <a:off x="2297935" y="4785956"/>
            <a:ext cx="630936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itle 1">
            <a:extLst>
              <a:ext uri="{FF2B5EF4-FFF2-40B4-BE49-F238E27FC236}">
                <a16:creationId xmlns:a16="http://schemas.microsoft.com/office/drawing/2014/main" id="{EF59AC14-F48C-4C80-851C-8BB6E68DB190}"/>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a:t>
            </a:r>
            <a:r>
              <a:rPr lang="en-GB" dirty="0" err="1"/>
              <a:t>Qairawan</a:t>
            </a:r>
            <a:r>
              <a:rPr lang="en-GB" dirty="0"/>
              <a:t> sub-district</a:t>
            </a:r>
          </a:p>
          <a:p>
            <a:r>
              <a:rPr lang="en-US" sz="3200" baseline="30000" dirty="0"/>
              <a:t>Perceptions on access to services and assistance – data reported by KIs</a:t>
            </a:r>
            <a:endParaRPr lang="en-GB" sz="3200" dirty="0"/>
          </a:p>
        </p:txBody>
      </p:sp>
      <p:pic>
        <p:nvPicPr>
          <p:cNvPr id="2" name="Picture 1">
            <a:extLst>
              <a:ext uri="{FF2B5EF4-FFF2-40B4-BE49-F238E27FC236}">
                <a16:creationId xmlns:a16="http://schemas.microsoft.com/office/drawing/2014/main" id="{5B49BE2A-3323-407D-AFB0-47DB652B505D}"/>
              </a:ext>
            </a:extLst>
          </p:cNvPr>
          <p:cNvPicPr>
            <a:picLocks noChangeAspect="1"/>
          </p:cNvPicPr>
          <p:nvPr/>
        </p:nvPicPr>
        <p:blipFill>
          <a:blip r:embed="rId3"/>
          <a:stretch>
            <a:fillRect/>
          </a:stretch>
        </p:blipFill>
        <p:spPr>
          <a:xfrm>
            <a:off x="502919" y="1695591"/>
            <a:ext cx="1181265" cy="1114581"/>
          </a:xfrm>
          <a:prstGeom prst="rect">
            <a:avLst/>
          </a:prstGeom>
        </p:spPr>
      </p:pic>
      <p:sp>
        <p:nvSpPr>
          <p:cNvPr id="4" name="Rectangle 3">
            <a:extLst>
              <a:ext uri="{FF2B5EF4-FFF2-40B4-BE49-F238E27FC236}">
                <a16:creationId xmlns:a16="http://schemas.microsoft.com/office/drawing/2014/main" id="{9F78F469-18F7-4EB3-9635-EDF1C5C83DA4}"/>
              </a:ext>
            </a:extLst>
          </p:cNvPr>
          <p:cNvSpPr/>
          <p:nvPr/>
        </p:nvSpPr>
        <p:spPr>
          <a:xfrm>
            <a:off x="1684184" y="1916593"/>
            <a:ext cx="7040496" cy="338554"/>
          </a:xfrm>
          <a:prstGeom prst="rect">
            <a:avLst/>
          </a:prstGeom>
        </p:spPr>
        <p:txBody>
          <a:bodyPr wrap="square">
            <a:spAutoFit/>
          </a:bodyPr>
          <a:lstStyle/>
          <a:p>
            <a:pPr algn="just"/>
            <a:r>
              <a:rPr lang="en-US" sz="1600" dirty="0">
                <a:solidFill>
                  <a:srgbClr val="58585B"/>
                </a:solidFill>
                <a:latin typeface="Arial Narrow" panose="020B0606020202030204" pitchFamily="34" charset="0"/>
              </a:rPr>
              <a:t>of </a:t>
            </a:r>
            <a:r>
              <a:rPr lang="en-US" sz="1600" b="1" dirty="0">
                <a:solidFill>
                  <a:srgbClr val="58585B"/>
                </a:solidFill>
                <a:latin typeface="Arial Narrow" panose="020B0606020202030204" pitchFamily="34" charset="0"/>
              </a:rPr>
              <a:t>KIs</a:t>
            </a:r>
            <a:r>
              <a:rPr lang="en-US" sz="1600" dirty="0">
                <a:solidFill>
                  <a:srgbClr val="58585B"/>
                </a:solidFill>
                <a:latin typeface="Arial Narrow" panose="020B0606020202030204" pitchFamily="34" charset="0"/>
              </a:rPr>
              <a:t> (15 out of 36 KIs) reported </a:t>
            </a:r>
            <a:r>
              <a:rPr lang="en-US" sz="1600" b="1" dirty="0">
                <a:solidFill>
                  <a:srgbClr val="58585B"/>
                </a:solidFill>
                <a:latin typeface="Arial Narrow" panose="020B0606020202030204" pitchFamily="34" charset="0"/>
              </a:rPr>
              <a:t>unequal</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access to basic public services</a:t>
            </a:r>
            <a:r>
              <a:rPr lang="en-US" sz="1600" dirty="0">
                <a:solidFill>
                  <a:srgbClr val="58585B"/>
                </a:solidFill>
                <a:latin typeface="Arial Narrow" panose="020B0606020202030204" pitchFamily="34" charset="0"/>
              </a:rPr>
              <a:t>.</a:t>
            </a:r>
          </a:p>
        </p:txBody>
      </p:sp>
      <p:sp>
        <p:nvSpPr>
          <p:cNvPr id="6" name="Rectangle 5">
            <a:extLst>
              <a:ext uri="{FF2B5EF4-FFF2-40B4-BE49-F238E27FC236}">
                <a16:creationId xmlns:a16="http://schemas.microsoft.com/office/drawing/2014/main" id="{BB5D4E0F-F2F4-44C1-BA3E-55C75B478005}"/>
              </a:ext>
            </a:extLst>
          </p:cNvPr>
          <p:cNvSpPr/>
          <p:nvPr/>
        </p:nvSpPr>
        <p:spPr>
          <a:xfrm>
            <a:off x="584304" y="2812684"/>
            <a:ext cx="8140375" cy="369332"/>
          </a:xfrm>
          <a:prstGeom prst="rect">
            <a:avLst/>
          </a:prstGeom>
        </p:spPr>
        <p:txBody>
          <a:bodyPr wrap="square">
            <a:spAutoFit/>
          </a:bodyPr>
          <a:lstStyle/>
          <a:p>
            <a:r>
              <a:rPr lang="en-US" b="1" dirty="0">
                <a:solidFill>
                  <a:srgbClr val="EE5859"/>
                </a:solidFill>
                <a:latin typeface="Trade Gothic LT Std Bold" panose="020B0804050502020204" pitchFamily="34" charset="0"/>
              </a:rPr>
              <a:t>Reported barriers to access basic public services </a:t>
            </a:r>
            <a:r>
              <a:rPr lang="en-US" sz="1600" b="1" dirty="0">
                <a:solidFill>
                  <a:srgbClr val="58585B"/>
                </a:solidFill>
                <a:latin typeface="Trade Gothic LT Std Bold" panose="020B0804050502020204" pitchFamily="34" charset="0"/>
              </a:rPr>
              <a:t>(out of 15 KIs)*</a:t>
            </a:r>
            <a:endParaRPr lang="en-US" sz="1600" dirty="0"/>
          </a:p>
        </p:txBody>
      </p:sp>
      <p:sp>
        <p:nvSpPr>
          <p:cNvPr id="16" name="Rectangle 15">
            <a:extLst>
              <a:ext uri="{FF2B5EF4-FFF2-40B4-BE49-F238E27FC236}">
                <a16:creationId xmlns:a16="http://schemas.microsoft.com/office/drawing/2014/main" id="{DE8CA5B0-40D4-492A-B61E-E18863C0D663}"/>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7" name="Rectangle 6">
            <a:extLst>
              <a:ext uri="{FF2B5EF4-FFF2-40B4-BE49-F238E27FC236}">
                <a16:creationId xmlns:a16="http://schemas.microsoft.com/office/drawing/2014/main" id="{7C07F17C-5779-4F1C-A05D-49933B5BA0AF}"/>
              </a:ext>
            </a:extLst>
          </p:cNvPr>
          <p:cNvSpPr/>
          <p:nvPr/>
        </p:nvSpPr>
        <p:spPr>
          <a:xfrm>
            <a:off x="584303" y="3221820"/>
            <a:ext cx="6177443" cy="1192634"/>
          </a:xfrm>
          <a:prstGeom prst="rect">
            <a:avLst/>
          </a:prstGeom>
        </p:spPr>
        <p:txBody>
          <a:bodyPr wrap="square">
            <a:spAutoFit/>
          </a:bodyPr>
          <a:lstStyle/>
          <a:p>
            <a:pPr algn="just">
              <a:spcAft>
                <a:spcPts val="300"/>
              </a:spcAft>
            </a:pPr>
            <a:r>
              <a:rPr lang="en-US" sz="1600" dirty="0">
                <a:solidFill>
                  <a:srgbClr val="58585B"/>
                </a:solidFill>
                <a:latin typeface="Arial Narrow" panose="020B0606020202030204" pitchFamily="34" charset="0"/>
              </a:rPr>
              <a:t>Less connections (</a:t>
            </a:r>
            <a:r>
              <a:rPr lang="en-US" sz="1600" dirty="0" err="1">
                <a:solidFill>
                  <a:srgbClr val="58585B"/>
                </a:solidFill>
                <a:latin typeface="Arial Narrow" panose="020B0606020202030204" pitchFamily="34" charset="0"/>
              </a:rPr>
              <a:t>wasta</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13 KIs</a:t>
            </a:r>
          </a:p>
          <a:p>
            <a:pPr algn="just">
              <a:spcAft>
                <a:spcPts val="300"/>
              </a:spcAft>
            </a:pPr>
            <a:r>
              <a:rPr lang="en-US" sz="1600" dirty="0">
                <a:solidFill>
                  <a:srgbClr val="58585B"/>
                </a:solidFill>
                <a:latin typeface="Arial Narrow" panose="020B0606020202030204" pitchFamily="34" charset="0"/>
              </a:rPr>
              <a:t>Lack of financial means to access the services 	           	           </a:t>
            </a:r>
            <a:r>
              <a:rPr lang="en-US" sz="1600" b="1" dirty="0">
                <a:solidFill>
                  <a:srgbClr val="58585B"/>
                </a:solidFill>
                <a:latin typeface="Arial Narrow" panose="020B0606020202030204" pitchFamily="34" charset="0"/>
              </a:rPr>
              <a:t>12 KIs</a:t>
            </a:r>
          </a:p>
          <a:p>
            <a:pPr algn="just">
              <a:spcAft>
                <a:spcPts val="300"/>
              </a:spcAft>
            </a:pPr>
            <a:r>
              <a:rPr lang="en-GB" sz="1600" dirty="0">
                <a:solidFill>
                  <a:srgbClr val="58585B"/>
                </a:solidFill>
                <a:latin typeface="Arial Narrow" panose="020B0606020202030204" pitchFamily="34" charset="0"/>
              </a:rPr>
              <a:t>COVID-19 restrictions		            		           </a:t>
            </a:r>
            <a:r>
              <a:rPr lang="en-GB" sz="1600" b="1" dirty="0">
                <a:solidFill>
                  <a:srgbClr val="58585B"/>
                </a:solidFill>
                <a:latin typeface="Arial Narrow" panose="020B0606020202030204" pitchFamily="34" charset="0"/>
              </a:rPr>
              <a:t>11 KIs</a:t>
            </a:r>
            <a:endParaRPr lang="en-GB" sz="1600" dirty="0">
              <a:solidFill>
                <a:srgbClr val="58585B"/>
              </a:solidFill>
              <a:latin typeface="Arial Narrow" panose="020B0606020202030204" pitchFamily="34" charset="0"/>
            </a:endParaRPr>
          </a:p>
          <a:p>
            <a:pPr algn="just">
              <a:spcAft>
                <a:spcPts val="300"/>
              </a:spcAft>
            </a:pPr>
            <a:r>
              <a:rPr lang="en-US" sz="1600" dirty="0">
                <a:solidFill>
                  <a:srgbClr val="58585B"/>
                </a:solidFill>
                <a:latin typeface="Arial Narrow" panose="020B0606020202030204" pitchFamily="34" charset="0"/>
              </a:rPr>
              <a:t>Criteria of selection for support is perceived to be too specific               </a:t>
            </a:r>
            <a:r>
              <a:rPr lang="en-US" sz="1600" b="1" dirty="0">
                <a:solidFill>
                  <a:srgbClr val="58585B"/>
                </a:solidFill>
                <a:latin typeface="Arial Narrow" panose="020B0606020202030204" pitchFamily="34" charset="0"/>
              </a:rPr>
              <a:t>3 KIs</a:t>
            </a:r>
            <a:endParaRPr lang="en-US" sz="1600" dirty="0"/>
          </a:p>
        </p:txBody>
      </p:sp>
      <p:pic>
        <p:nvPicPr>
          <p:cNvPr id="10" name="Picture 9">
            <a:extLst>
              <a:ext uri="{FF2B5EF4-FFF2-40B4-BE49-F238E27FC236}">
                <a16:creationId xmlns:a16="http://schemas.microsoft.com/office/drawing/2014/main" id="{1A985FE1-4E63-4CEA-B3F9-4EEB6634DDE1}"/>
              </a:ext>
            </a:extLst>
          </p:cNvPr>
          <p:cNvPicPr>
            <a:picLocks noChangeAspect="1"/>
          </p:cNvPicPr>
          <p:nvPr/>
        </p:nvPicPr>
        <p:blipFill>
          <a:blip r:embed="rId4"/>
          <a:stretch>
            <a:fillRect/>
          </a:stretch>
        </p:blipFill>
        <p:spPr>
          <a:xfrm>
            <a:off x="6324557" y="3238201"/>
            <a:ext cx="894390" cy="1134143"/>
          </a:xfrm>
          <a:prstGeom prst="rect">
            <a:avLst/>
          </a:prstGeom>
        </p:spPr>
      </p:pic>
      <p:sp>
        <p:nvSpPr>
          <p:cNvPr id="17" name="Rectangle 16">
            <a:extLst>
              <a:ext uri="{FF2B5EF4-FFF2-40B4-BE49-F238E27FC236}">
                <a16:creationId xmlns:a16="http://schemas.microsoft.com/office/drawing/2014/main" id="{51B47FA0-C698-474D-869A-938D27CB570B}"/>
              </a:ext>
            </a:extLst>
          </p:cNvPr>
          <p:cNvSpPr/>
          <p:nvPr/>
        </p:nvSpPr>
        <p:spPr>
          <a:xfrm>
            <a:off x="632432" y="4947237"/>
            <a:ext cx="8140374" cy="338554"/>
          </a:xfrm>
          <a:prstGeom prst="rect">
            <a:avLst/>
          </a:prstGeom>
        </p:spPr>
        <p:txBody>
          <a:bodyPr wrap="square">
            <a:spAutoFit/>
          </a:bodyPr>
          <a:lstStyle/>
          <a:p>
            <a:pPr algn="just"/>
            <a:r>
              <a:rPr lang="en-US" sz="1600" dirty="0">
                <a:solidFill>
                  <a:srgbClr val="58585B"/>
                </a:solidFill>
                <a:latin typeface="Arial Narrow" panose="020B0606020202030204" pitchFamily="34" charset="0"/>
              </a:rPr>
              <a:t>All KIs (36 KIs) reported that access to </a:t>
            </a:r>
            <a:r>
              <a:rPr lang="en-US" sz="1600" b="1" dirty="0">
                <a:solidFill>
                  <a:srgbClr val="58585B"/>
                </a:solidFill>
                <a:latin typeface="Arial Narrow" panose="020B0606020202030204" pitchFamily="34" charset="0"/>
              </a:rPr>
              <a:t>public judicial mechanisms is equal</a:t>
            </a:r>
            <a:r>
              <a:rPr lang="en-US" sz="1600" dirty="0">
                <a:solidFill>
                  <a:srgbClr val="58585B"/>
                </a:solidFill>
                <a:latin typeface="Arial Narrow" panose="020B0606020202030204" pitchFamily="34" charset="0"/>
              </a:rPr>
              <a:t> for all population groups.</a:t>
            </a:r>
          </a:p>
        </p:txBody>
      </p:sp>
      <p:sp>
        <p:nvSpPr>
          <p:cNvPr id="24" name="Rectangle 23">
            <a:extLst>
              <a:ext uri="{FF2B5EF4-FFF2-40B4-BE49-F238E27FC236}">
                <a16:creationId xmlns:a16="http://schemas.microsoft.com/office/drawing/2014/main" id="{889FB5CE-346D-4E25-841C-97F44347012D}"/>
              </a:ext>
            </a:extLst>
          </p:cNvPr>
          <p:cNvSpPr/>
          <p:nvPr/>
        </p:nvSpPr>
        <p:spPr>
          <a:xfrm>
            <a:off x="401706" y="4529502"/>
            <a:ext cx="4555305" cy="461665"/>
          </a:xfrm>
          <a:prstGeom prst="rect">
            <a:avLst/>
          </a:prstGeom>
          <a:solidFill>
            <a:schemeClr val="bg1"/>
          </a:solidFill>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public judicial mechanisms</a:t>
            </a:r>
          </a:p>
        </p:txBody>
      </p:sp>
      <p:sp>
        <p:nvSpPr>
          <p:cNvPr id="18" name="Rectangle 17">
            <a:extLst>
              <a:ext uri="{FF2B5EF4-FFF2-40B4-BE49-F238E27FC236}">
                <a16:creationId xmlns:a16="http://schemas.microsoft.com/office/drawing/2014/main" id="{2B7F6035-AAC0-4866-9109-78D512A2D5AC}"/>
              </a:ext>
            </a:extLst>
          </p:cNvPr>
          <p:cNvSpPr/>
          <p:nvPr/>
        </p:nvSpPr>
        <p:spPr>
          <a:xfrm>
            <a:off x="632431" y="5348678"/>
            <a:ext cx="7974863" cy="584775"/>
          </a:xfrm>
          <a:prstGeom prst="rect">
            <a:avLst/>
          </a:prstGeom>
        </p:spPr>
        <p:txBody>
          <a:bodyPr wrap="square">
            <a:spAutoFit/>
          </a:bodyPr>
          <a:lstStyle/>
          <a:p>
            <a:pPr algn="just"/>
            <a:r>
              <a:rPr lang="en-US" sz="1600" dirty="0">
                <a:solidFill>
                  <a:srgbClr val="58585B"/>
                </a:solidFill>
                <a:latin typeface="Arial Narrow" panose="020B0606020202030204" pitchFamily="34" charset="0"/>
              </a:rPr>
              <a:t>The </a:t>
            </a:r>
            <a:r>
              <a:rPr lang="en-US" sz="1600" b="1" dirty="0">
                <a:solidFill>
                  <a:srgbClr val="58585B"/>
                </a:solidFill>
                <a:latin typeface="Arial Narrow" panose="020B0606020202030204" pitchFamily="34" charset="0"/>
              </a:rPr>
              <a:t>civil status department </a:t>
            </a:r>
            <a:r>
              <a:rPr lang="en-US" sz="1600" dirty="0">
                <a:solidFill>
                  <a:srgbClr val="58585B"/>
                </a:solidFill>
                <a:latin typeface="Arial Narrow" panose="020B0606020202030204" pitchFamily="34" charset="0"/>
              </a:rPr>
              <a:t>and the </a:t>
            </a:r>
            <a:r>
              <a:rPr lang="en-US" sz="1600" b="1" dirty="0">
                <a:solidFill>
                  <a:srgbClr val="58585B"/>
                </a:solidFill>
                <a:latin typeface="Arial Narrow" panose="020B0606020202030204" pitchFamily="34" charset="0"/>
              </a:rPr>
              <a:t>Ministry of Displacement and Migration</a:t>
            </a:r>
            <a:r>
              <a:rPr lang="en-US" sz="1600" dirty="0">
                <a:solidFill>
                  <a:srgbClr val="58585B"/>
                </a:solidFill>
                <a:latin typeface="Arial Narrow" panose="020B0606020202030204" pitchFamily="34" charset="0"/>
              </a:rPr>
              <a:t> (</a:t>
            </a:r>
            <a:r>
              <a:rPr lang="en-US" sz="1600" dirty="0" err="1">
                <a:solidFill>
                  <a:srgbClr val="58585B"/>
                </a:solidFill>
                <a:latin typeface="Arial Narrow" panose="020B0606020202030204" pitchFamily="34" charset="0"/>
              </a:rPr>
              <a:t>MoDM</a:t>
            </a:r>
            <a:r>
              <a:rPr lang="en-US" sz="1600" dirty="0">
                <a:solidFill>
                  <a:srgbClr val="58585B"/>
                </a:solidFill>
                <a:latin typeface="Arial Narrow" panose="020B0606020202030204" pitchFamily="34" charset="0"/>
              </a:rPr>
              <a:t>) in Al-</a:t>
            </a:r>
            <a:r>
              <a:rPr lang="en-US" sz="1600" dirty="0" err="1">
                <a:solidFill>
                  <a:srgbClr val="58585B"/>
                </a:solidFill>
                <a:latin typeface="Arial Narrow" panose="020B0606020202030204" pitchFamily="34" charset="0"/>
              </a:rPr>
              <a:t>Qairawan</a:t>
            </a:r>
            <a:r>
              <a:rPr lang="en-US" sz="1600" dirty="0">
                <a:solidFill>
                  <a:srgbClr val="58585B"/>
                </a:solidFill>
                <a:latin typeface="Arial Narrow" panose="020B0606020202030204" pitchFamily="34" charset="0"/>
              </a:rPr>
              <a:t> were reportedly </a:t>
            </a:r>
            <a:r>
              <a:rPr lang="en-US" sz="1600" b="1" dirty="0">
                <a:solidFill>
                  <a:srgbClr val="58585B"/>
                </a:solidFill>
                <a:latin typeface="Arial Narrow" panose="020B0606020202030204" pitchFamily="34" charset="0"/>
              </a:rPr>
              <a:t>closed </a:t>
            </a:r>
            <a:r>
              <a:rPr lang="en-US" sz="1600" dirty="0">
                <a:solidFill>
                  <a:srgbClr val="58585B"/>
                </a:solidFill>
                <a:latin typeface="Arial Narrow" panose="020B0606020202030204" pitchFamily="34" charset="0"/>
              </a:rPr>
              <a:t>at the time of data collection</a:t>
            </a:r>
            <a:r>
              <a:rPr lang="en-US" sz="1600" b="1" dirty="0">
                <a:solidFill>
                  <a:srgbClr val="58585B"/>
                </a:solidFill>
                <a:latin typeface="Arial Narrow" panose="020B0606020202030204" pitchFamily="34" charset="0"/>
              </a:rPr>
              <a:t>.</a:t>
            </a:r>
            <a:endParaRPr lang="en-US" sz="1600" dirty="0">
              <a:solidFill>
                <a:srgbClr val="58585B"/>
              </a:solidFill>
              <a:latin typeface="Arial Narrow" panose="020B0606020202030204" pitchFamily="34" charset="0"/>
            </a:endParaRPr>
          </a:p>
        </p:txBody>
      </p:sp>
    </p:spTree>
    <p:extLst>
      <p:ext uri="{BB962C8B-B14F-4D97-AF65-F5344CB8AC3E}">
        <p14:creationId xmlns:p14="http://schemas.microsoft.com/office/powerpoint/2010/main" val="1276781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79B385-8FAA-444C-8A6E-06F4F68BB3AA}"/>
              </a:ext>
            </a:extLst>
          </p:cNvPr>
          <p:cNvSpPr/>
          <p:nvPr/>
        </p:nvSpPr>
        <p:spPr>
          <a:xfrm>
            <a:off x="508096" y="1275773"/>
            <a:ext cx="3416320" cy="461665"/>
          </a:xfrm>
          <a:prstGeom prst="rect">
            <a:avLst/>
          </a:prstGeom>
        </p:spPr>
        <p:txBody>
          <a:bodyPr wrap="non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humanitarian aid</a:t>
            </a:r>
          </a:p>
        </p:txBody>
      </p:sp>
      <p:pic>
        <p:nvPicPr>
          <p:cNvPr id="3" name="Picture 2">
            <a:extLst>
              <a:ext uri="{FF2B5EF4-FFF2-40B4-BE49-F238E27FC236}">
                <a16:creationId xmlns:a16="http://schemas.microsoft.com/office/drawing/2014/main" id="{4AD26956-5234-4916-BBEE-A78D5090D5BD}"/>
              </a:ext>
            </a:extLst>
          </p:cNvPr>
          <p:cNvPicPr>
            <a:picLocks noChangeAspect="1"/>
          </p:cNvPicPr>
          <p:nvPr/>
        </p:nvPicPr>
        <p:blipFill>
          <a:blip r:embed="rId3"/>
          <a:stretch>
            <a:fillRect/>
          </a:stretch>
        </p:blipFill>
        <p:spPr>
          <a:xfrm>
            <a:off x="502920" y="1703759"/>
            <a:ext cx="1066949" cy="1086002"/>
          </a:xfrm>
          <a:prstGeom prst="rect">
            <a:avLst/>
          </a:prstGeom>
        </p:spPr>
      </p:pic>
      <p:sp>
        <p:nvSpPr>
          <p:cNvPr id="4" name="Rectangle 3">
            <a:extLst>
              <a:ext uri="{FF2B5EF4-FFF2-40B4-BE49-F238E27FC236}">
                <a16:creationId xmlns:a16="http://schemas.microsoft.com/office/drawing/2014/main" id="{D12BAC3C-66FB-4960-B2A1-A1D51FAE2417}"/>
              </a:ext>
            </a:extLst>
          </p:cNvPr>
          <p:cNvSpPr/>
          <p:nvPr/>
        </p:nvSpPr>
        <p:spPr>
          <a:xfrm>
            <a:off x="1638415" y="1929372"/>
            <a:ext cx="7059193" cy="584775"/>
          </a:xfrm>
          <a:prstGeom prst="rect">
            <a:avLst/>
          </a:prstGeom>
        </p:spPr>
        <p:txBody>
          <a:bodyPr wrap="square">
            <a:spAutoFit/>
          </a:bodyPr>
          <a:lstStyle/>
          <a:p>
            <a:r>
              <a:rPr lang="en-US" sz="1600" dirty="0">
                <a:solidFill>
                  <a:srgbClr val="58585B"/>
                </a:solidFill>
                <a:latin typeface="Arial Narrow" panose="020B0606020202030204" pitchFamily="34" charset="0"/>
              </a:rPr>
              <a:t>of</a:t>
            </a:r>
            <a:r>
              <a:rPr lang="en-US" sz="1600" b="1" dirty="0">
                <a:solidFill>
                  <a:srgbClr val="58585B"/>
                </a:solidFill>
                <a:latin typeface="Arial Narrow" panose="020B0606020202030204" pitchFamily="34" charset="0"/>
              </a:rPr>
              <a:t> KIs</a:t>
            </a:r>
            <a:r>
              <a:rPr lang="en-US" sz="1600" dirty="0">
                <a:solidFill>
                  <a:srgbClr val="58585B"/>
                </a:solidFill>
                <a:latin typeface="Arial Narrow" panose="020B0606020202030204" pitchFamily="34" charset="0"/>
              </a:rPr>
              <a:t> (7 KIs out of 36) reported knowledge about presence of non-governmental </a:t>
            </a:r>
            <a:r>
              <a:rPr lang="en-US" sz="1600" dirty="0" err="1">
                <a:solidFill>
                  <a:srgbClr val="58585B"/>
                </a:solidFill>
                <a:latin typeface="Arial Narrow" panose="020B0606020202030204" pitchFamily="34" charset="0"/>
              </a:rPr>
              <a:t>organisations</a:t>
            </a:r>
            <a:r>
              <a:rPr lang="en-US" sz="1600" dirty="0">
                <a:solidFill>
                  <a:srgbClr val="58585B"/>
                </a:solidFill>
                <a:latin typeface="Arial Narrow" panose="020B0606020202030204" pitchFamily="34" charset="0"/>
              </a:rPr>
              <a:t> (NGOs) which are implementing projects or activities in Al-</a:t>
            </a:r>
            <a:r>
              <a:rPr lang="en-US" sz="1600" dirty="0" err="1">
                <a:solidFill>
                  <a:srgbClr val="58585B"/>
                </a:solidFill>
                <a:latin typeface="Arial Narrow" panose="020B0606020202030204" pitchFamily="34" charset="0"/>
              </a:rPr>
              <a:t>Qairawan</a:t>
            </a:r>
            <a:r>
              <a:rPr lang="en-US" sz="1600" dirty="0">
                <a:solidFill>
                  <a:srgbClr val="58585B"/>
                </a:solidFill>
                <a:latin typeface="Arial Narrow" panose="020B0606020202030204" pitchFamily="34" charset="0"/>
              </a:rPr>
              <a:t>.</a:t>
            </a:r>
          </a:p>
        </p:txBody>
      </p:sp>
      <p:sp>
        <p:nvSpPr>
          <p:cNvPr id="6" name="Rectangle 5">
            <a:extLst>
              <a:ext uri="{FF2B5EF4-FFF2-40B4-BE49-F238E27FC236}">
                <a16:creationId xmlns:a16="http://schemas.microsoft.com/office/drawing/2014/main" id="{C12EF0B5-E359-4193-A0EF-6F87A70C2DE2}"/>
              </a:ext>
            </a:extLst>
          </p:cNvPr>
          <p:cNvSpPr/>
          <p:nvPr/>
        </p:nvSpPr>
        <p:spPr>
          <a:xfrm>
            <a:off x="502920" y="2833280"/>
            <a:ext cx="3732196" cy="646331"/>
          </a:xfrm>
          <a:prstGeom prst="rect">
            <a:avLst/>
          </a:prstGeom>
        </p:spPr>
        <p:txBody>
          <a:bodyPr wrap="square">
            <a:spAutoFit/>
          </a:bodyPr>
          <a:lstStyle/>
          <a:p>
            <a:r>
              <a:rPr lang="en-US" b="1" dirty="0">
                <a:solidFill>
                  <a:srgbClr val="EE5859"/>
                </a:solidFill>
                <a:latin typeface="Trade Gothic LT Std Bold" panose="020B0804050502020204" pitchFamily="34" charset="0"/>
              </a:rPr>
              <a:t>Reported activities conducted</a:t>
            </a:r>
          </a:p>
          <a:p>
            <a:r>
              <a:rPr lang="en-US" b="1" dirty="0">
                <a:solidFill>
                  <a:srgbClr val="EE5859"/>
                </a:solidFill>
                <a:latin typeface="Trade Gothic LT Std Bold" panose="020B0804050502020204" pitchFamily="34" charset="0"/>
              </a:rPr>
              <a:t>by NGOs in Al-</a:t>
            </a:r>
            <a:r>
              <a:rPr lang="en-US" b="1" dirty="0" err="1">
                <a:solidFill>
                  <a:srgbClr val="EE5859"/>
                </a:solidFill>
                <a:latin typeface="Trade Gothic LT Std Bold" panose="020B0804050502020204" pitchFamily="34" charset="0"/>
              </a:rPr>
              <a:t>Qairawan</a:t>
            </a:r>
            <a:r>
              <a:rPr lang="en-US" b="1" dirty="0">
                <a:solidFill>
                  <a:srgbClr val="EE5859"/>
                </a:solidFill>
                <a:latin typeface="Trade Gothic LT Std Bold" panose="020B0804050502020204" pitchFamily="34" charset="0"/>
              </a:rPr>
              <a:t> </a:t>
            </a:r>
            <a:r>
              <a:rPr lang="en-US" sz="1600" b="1" dirty="0">
                <a:solidFill>
                  <a:srgbClr val="58595A"/>
                </a:solidFill>
                <a:latin typeface="Trade Gothic LT Std Bold" panose="020B0804050502020204" pitchFamily="34" charset="0"/>
              </a:rPr>
              <a:t>(out of 7 KIs)</a:t>
            </a:r>
            <a:r>
              <a:rPr lang="en-US" b="1" dirty="0">
                <a:solidFill>
                  <a:srgbClr val="58595A"/>
                </a:solidFill>
                <a:latin typeface="Trade Gothic LT Std Bold" panose="020B0804050502020204" pitchFamily="34" charset="0"/>
              </a:rPr>
              <a:t>*</a:t>
            </a:r>
            <a:endParaRPr lang="en-US" dirty="0"/>
          </a:p>
        </p:txBody>
      </p:sp>
      <p:sp>
        <p:nvSpPr>
          <p:cNvPr id="7" name="Rectangle 6">
            <a:extLst>
              <a:ext uri="{FF2B5EF4-FFF2-40B4-BE49-F238E27FC236}">
                <a16:creationId xmlns:a16="http://schemas.microsoft.com/office/drawing/2014/main" id="{F098A704-76B3-4131-B9ED-BAAF8DF5B3EC}"/>
              </a:ext>
            </a:extLst>
          </p:cNvPr>
          <p:cNvSpPr/>
          <p:nvPr/>
        </p:nvSpPr>
        <p:spPr>
          <a:xfrm>
            <a:off x="596011" y="3521382"/>
            <a:ext cx="2123447" cy="1192634"/>
          </a:xfrm>
          <a:prstGeom prst="rect">
            <a:avLst/>
          </a:prstGeom>
        </p:spPr>
        <p:txBody>
          <a:bodyPr wrap="square">
            <a:spAutoFit/>
          </a:bodyPr>
          <a:lstStyle/>
          <a:p>
            <a:pPr algn="just">
              <a:spcAft>
                <a:spcPts val="300"/>
              </a:spcAft>
            </a:pPr>
            <a:r>
              <a:rPr lang="en-US" sz="1600" dirty="0">
                <a:solidFill>
                  <a:srgbClr val="58585B"/>
                </a:solidFill>
                <a:latin typeface="Arial Narrow" panose="020B0606020202030204" pitchFamily="34" charset="0"/>
              </a:rPr>
              <a:t>NFI distribution  </a:t>
            </a:r>
          </a:p>
          <a:p>
            <a:pPr algn="just">
              <a:spcAft>
                <a:spcPts val="300"/>
              </a:spcAft>
            </a:pPr>
            <a:r>
              <a:rPr lang="en-US" sz="1600" b="1" dirty="0">
                <a:solidFill>
                  <a:srgbClr val="58585B"/>
                </a:solidFill>
                <a:latin typeface="Arial Narrow" panose="020B0606020202030204" pitchFamily="34" charset="0"/>
              </a:rPr>
              <a:t>Food security</a:t>
            </a:r>
            <a:endParaRPr lang="en-US" sz="1600" b="1" dirty="0">
              <a:solidFill>
                <a:srgbClr val="ED5959"/>
              </a:solidFill>
              <a:latin typeface="Arial Narrow" panose="020B0606020202030204" pitchFamily="34" charset="0"/>
            </a:endParaRPr>
          </a:p>
          <a:p>
            <a:pPr algn="just">
              <a:spcAft>
                <a:spcPts val="300"/>
              </a:spcAft>
            </a:pPr>
            <a:r>
              <a:rPr lang="en-US" sz="1600" b="1" dirty="0">
                <a:solidFill>
                  <a:srgbClr val="58585B"/>
                </a:solidFill>
                <a:latin typeface="Arial Narrow" panose="020B0606020202030204" pitchFamily="34" charset="0"/>
              </a:rPr>
              <a:t>Social cohesion</a:t>
            </a:r>
            <a:endParaRPr lang="en-US" sz="1600" b="1" dirty="0">
              <a:solidFill>
                <a:srgbClr val="ED5959"/>
              </a:solidFill>
              <a:latin typeface="Arial Narrow" panose="020B0606020202030204" pitchFamily="34" charset="0"/>
            </a:endParaRPr>
          </a:p>
          <a:p>
            <a:pPr algn="just">
              <a:spcAft>
                <a:spcPts val="300"/>
              </a:spcAft>
            </a:pPr>
            <a:r>
              <a:rPr lang="en-US" sz="1600" b="1" dirty="0">
                <a:solidFill>
                  <a:srgbClr val="58585B"/>
                </a:solidFill>
                <a:latin typeface="Arial Narrow" panose="020B0606020202030204" pitchFamily="34" charset="0"/>
              </a:rPr>
              <a:t>Livelihoods</a:t>
            </a:r>
            <a:endParaRPr lang="en-US" sz="1600" b="1" dirty="0"/>
          </a:p>
        </p:txBody>
      </p:sp>
      <p:sp>
        <p:nvSpPr>
          <p:cNvPr id="13" name="Rectangle 12">
            <a:extLst>
              <a:ext uri="{FF2B5EF4-FFF2-40B4-BE49-F238E27FC236}">
                <a16:creationId xmlns:a16="http://schemas.microsoft.com/office/drawing/2014/main" id="{BFD7C5A8-2715-48A2-9130-4CAB5CF19705}"/>
              </a:ext>
            </a:extLst>
          </p:cNvPr>
          <p:cNvSpPr/>
          <p:nvPr/>
        </p:nvSpPr>
        <p:spPr>
          <a:xfrm>
            <a:off x="2128937" y="3509793"/>
            <a:ext cx="745958" cy="1192634"/>
          </a:xfrm>
          <a:prstGeom prst="rect">
            <a:avLst/>
          </a:prstGeom>
        </p:spPr>
        <p:txBody>
          <a:bodyPr wrap="square">
            <a:spAutoFit/>
          </a:bodyPr>
          <a:lstStyle/>
          <a:p>
            <a:pPr algn="just">
              <a:spcAft>
                <a:spcPts val="300"/>
              </a:spcAft>
            </a:pPr>
            <a:r>
              <a:rPr lang="en-US" sz="1600" b="1" dirty="0">
                <a:solidFill>
                  <a:srgbClr val="58585B"/>
                </a:solidFill>
                <a:latin typeface="Arial Narrow" panose="020B0606020202030204" pitchFamily="34" charset="0"/>
              </a:rPr>
              <a:t>5 KIs  </a:t>
            </a:r>
          </a:p>
          <a:p>
            <a:pPr algn="just">
              <a:spcAft>
                <a:spcPts val="300"/>
              </a:spcAft>
            </a:pPr>
            <a:r>
              <a:rPr lang="en-US" sz="1600" b="1" dirty="0">
                <a:solidFill>
                  <a:srgbClr val="58585B"/>
                </a:solidFill>
                <a:latin typeface="Arial Narrow" panose="020B0606020202030204" pitchFamily="34" charset="0"/>
              </a:rPr>
              <a:t>4 KIs</a:t>
            </a:r>
          </a:p>
          <a:p>
            <a:pPr algn="just">
              <a:spcAft>
                <a:spcPts val="300"/>
              </a:spcAft>
            </a:pPr>
            <a:r>
              <a:rPr lang="en-US" sz="1600" b="1" dirty="0">
                <a:solidFill>
                  <a:srgbClr val="58585B"/>
                </a:solidFill>
                <a:latin typeface="Arial Narrow" panose="020B0606020202030204" pitchFamily="34" charset="0"/>
              </a:rPr>
              <a:t>1 KI</a:t>
            </a:r>
          </a:p>
          <a:p>
            <a:pPr algn="just">
              <a:spcAft>
                <a:spcPts val="300"/>
              </a:spcAft>
            </a:pPr>
            <a:r>
              <a:rPr lang="en-US" sz="1600" b="1" dirty="0">
                <a:solidFill>
                  <a:srgbClr val="58585B"/>
                </a:solidFill>
                <a:latin typeface="Arial Narrow" panose="020B0606020202030204" pitchFamily="34" charset="0"/>
              </a:rPr>
              <a:t>1 KI</a:t>
            </a:r>
            <a:endParaRPr lang="en-US" sz="1600" dirty="0"/>
          </a:p>
        </p:txBody>
      </p:sp>
      <p:pic>
        <p:nvPicPr>
          <p:cNvPr id="14" name="Picture 13">
            <a:extLst>
              <a:ext uri="{FF2B5EF4-FFF2-40B4-BE49-F238E27FC236}">
                <a16:creationId xmlns:a16="http://schemas.microsoft.com/office/drawing/2014/main" id="{2837FB40-4976-4BDE-BBEB-08786040EFD1}"/>
              </a:ext>
            </a:extLst>
          </p:cNvPr>
          <p:cNvPicPr>
            <a:picLocks noChangeAspect="1"/>
          </p:cNvPicPr>
          <p:nvPr/>
        </p:nvPicPr>
        <p:blipFill>
          <a:blip r:embed="rId4"/>
          <a:stretch>
            <a:fillRect/>
          </a:stretch>
        </p:blipFill>
        <p:spPr>
          <a:xfrm>
            <a:off x="2719458" y="3497686"/>
            <a:ext cx="1028844" cy="1171739"/>
          </a:xfrm>
          <a:prstGeom prst="rect">
            <a:avLst/>
          </a:prstGeom>
        </p:spPr>
      </p:pic>
      <p:cxnSp>
        <p:nvCxnSpPr>
          <p:cNvPr id="17" name="Straight Connector 16">
            <a:extLst>
              <a:ext uri="{FF2B5EF4-FFF2-40B4-BE49-F238E27FC236}">
                <a16:creationId xmlns:a16="http://schemas.microsoft.com/office/drawing/2014/main" id="{20A3E4B9-5403-46C7-8DDE-F1B9F4D09D38}"/>
              </a:ext>
            </a:extLst>
          </p:cNvPr>
          <p:cNvCxnSpPr>
            <a:cxnSpLocks/>
          </p:cNvCxnSpPr>
          <p:nvPr/>
        </p:nvCxnSpPr>
        <p:spPr>
          <a:xfrm rot="16200000">
            <a:off x="3164793" y="4101541"/>
            <a:ext cx="219456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14">
            <a:extLst>
              <a:ext uri="{FF2B5EF4-FFF2-40B4-BE49-F238E27FC236}">
                <a16:creationId xmlns:a16="http://schemas.microsoft.com/office/drawing/2014/main" id="{ADA9022D-509D-4163-B58B-A50F1E00754B}"/>
              </a:ext>
            </a:extLst>
          </p:cNvPr>
          <p:cNvSpPr/>
          <p:nvPr/>
        </p:nvSpPr>
        <p:spPr>
          <a:xfrm>
            <a:off x="4370782" y="2814369"/>
            <a:ext cx="4326826" cy="646331"/>
          </a:xfrm>
          <a:prstGeom prst="rect">
            <a:avLst/>
          </a:prstGeom>
        </p:spPr>
        <p:txBody>
          <a:bodyPr wrap="none">
            <a:spAutoFit/>
          </a:bodyPr>
          <a:lstStyle/>
          <a:p>
            <a:pPr algn="just"/>
            <a:r>
              <a:rPr lang="en-US" b="1" dirty="0">
                <a:solidFill>
                  <a:srgbClr val="EE5859"/>
                </a:solidFill>
                <a:latin typeface="Trade Gothic LT Std Bold" panose="020B0804050502020204" pitchFamily="34" charset="0"/>
              </a:rPr>
              <a:t>Reported most needed projects or activities</a:t>
            </a:r>
          </a:p>
          <a:p>
            <a:pPr algn="just"/>
            <a:r>
              <a:rPr lang="en-US" b="1" dirty="0">
                <a:solidFill>
                  <a:srgbClr val="EE5859"/>
                </a:solidFill>
                <a:latin typeface="Trade Gothic LT Std Bold" panose="020B0804050502020204" pitchFamily="34" charset="0"/>
              </a:rPr>
              <a:t>in Al-</a:t>
            </a:r>
            <a:r>
              <a:rPr lang="en-US" b="1" dirty="0" err="1">
                <a:solidFill>
                  <a:srgbClr val="EE5859"/>
                </a:solidFill>
                <a:latin typeface="Trade Gothic LT Std Bold" panose="020B0804050502020204" pitchFamily="34" charset="0"/>
              </a:rPr>
              <a:t>Qairawan</a:t>
            </a:r>
            <a:r>
              <a:rPr lang="en-US" b="1" dirty="0">
                <a:solidFill>
                  <a:srgbClr val="EE5859"/>
                </a:solidFill>
                <a:latin typeface="Trade Gothic LT Std Bold" panose="020B0804050502020204" pitchFamily="34" charset="0"/>
              </a:rPr>
              <a:t> </a:t>
            </a:r>
            <a:r>
              <a:rPr lang="en-US" sz="1600" b="1" dirty="0">
                <a:solidFill>
                  <a:srgbClr val="58595A"/>
                </a:solidFill>
                <a:latin typeface="Trade Gothic LT Std Bold" panose="020B0804050502020204" pitchFamily="34" charset="0"/>
              </a:rPr>
              <a:t>(out of 36 KIs)*</a:t>
            </a:r>
            <a:endParaRPr lang="en-GB" sz="1600" b="1" dirty="0">
              <a:solidFill>
                <a:srgbClr val="EE5859"/>
              </a:solidFill>
              <a:latin typeface="Trade Gothic LT Std Bold" panose="020B0804050502020204" pitchFamily="34" charset="0"/>
            </a:endParaRPr>
          </a:p>
        </p:txBody>
      </p:sp>
      <p:sp>
        <p:nvSpPr>
          <p:cNvPr id="18" name="Rectangle 17">
            <a:extLst>
              <a:ext uri="{FF2B5EF4-FFF2-40B4-BE49-F238E27FC236}">
                <a16:creationId xmlns:a16="http://schemas.microsoft.com/office/drawing/2014/main" id="{B7506D5B-E1E8-4FF4-BB9F-81643A084010}"/>
              </a:ext>
            </a:extLst>
          </p:cNvPr>
          <p:cNvSpPr/>
          <p:nvPr/>
        </p:nvSpPr>
        <p:spPr>
          <a:xfrm>
            <a:off x="6261989" y="3381560"/>
            <a:ext cx="1952365" cy="1762021"/>
          </a:xfrm>
          <a:prstGeom prst="rect">
            <a:avLst/>
          </a:prstGeom>
        </p:spPr>
        <p:txBody>
          <a:bodyPr wrap="square">
            <a:spAutoFit/>
          </a:bodyPr>
          <a:lstStyle/>
          <a:p>
            <a:pPr algn="just">
              <a:spcAft>
                <a:spcPts val="300"/>
              </a:spcAft>
            </a:pPr>
            <a:r>
              <a:rPr lang="en-US" sz="1600" b="1" dirty="0">
                <a:solidFill>
                  <a:srgbClr val="58585B"/>
                </a:solidFill>
                <a:latin typeface="Arial Narrow" panose="020B0606020202030204" pitchFamily="34" charset="0"/>
              </a:rPr>
              <a:t>Livelihoods</a:t>
            </a:r>
            <a:endParaRPr lang="en-US" sz="1600" b="1" dirty="0">
              <a:solidFill>
                <a:srgbClr val="94A0A9"/>
              </a:solidFill>
              <a:latin typeface="Arial Narrow" panose="020B0606020202030204" pitchFamily="34" charset="0"/>
            </a:endParaRPr>
          </a:p>
          <a:p>
            <a:pPr algn="just">
              <a:spcAft>
                <a:spcPts val="300"/>
              </a:spcAft>
            </a:pPr>
            <a:r>
              <a:rPr lang="en-US" sz="1600" dirty="0">
                <a:solidFill>
                  <a:srgbClr val="58585B"/>
                </a:solidFill>
                <a:latin typeface="Arial Narrow" panose="020B0606020202030204" pitchFamily="34" charset="0"/>
              </a:rPr>
              <a:t>Housing rehabilitation</a:t>
            </a:r>
            <a:endParaRPr lang="en-US" sz="1600" dirty="0">
              <a:solidFill>
                <a:srgbClr val="ED5959"/>
              </a:solidFill>
              <a:latin typeface="Arial Narrow" panose="020B0606020202030204" pitchFamily="34" charset="0"/>
            </a:endParaRPr>
          </a:p>
          <a:p>
            <a:pPr algn="just">
              <a:spcAft>
                <a:spcPts val="300"/>
              </a:spcAft>
            </a:pPr>
            <a:r>
              <a:rPr lang="en-US" sz="1600" dirty="0">
                <a:solidFill>
                  <a:srgbClr val="58585B"/>
                </a:solidFill>
                <a:latin typeface="Arial Narrow" panose="020B0606020202030204" pitchFamily="34" charset="0"/>
              </a:rPr>
              <a:t>Water and sanitation</a:t>
            </a:r>
            <a:endParaRPr lang="en-US" sz="1600" b="1" dirty="0">
              <a:solidFill>
                <a:srgbClr val="ED5959"/>
              </a:solidFill>
              <a:latin typeface="Arial Narrow" panose="020B0606020202030204" pitchFamily="34" charset="0"/>
            </a:endParaRPr>
          </a:p>
          <a:p>
            <a:pPr algn="just">
              <a:spcAft>
                <a:spcPts val="300"/>
              </a:spcAft>
            </a:pPr>
            <a:r>
              <a:rPr lang="en-US" sz="1600" b="1" dirty="0">
                <a:solidFill>
                  <a:srgbClr val="58585B"/>
                </a:solidFill>
                <a:latin typeface="Arial Narrow" panose="020B0606020202030204" pitchFamily="34" charset="0"/>
              </a:rPr>
              <a:t>Food security</a:t>
            </a:r>
          </a:p>
          <a:p>
            <a:pPr algn="just">
              <a:spcAft>
                <a:spcPts val="300"/>
              </a:spcAft>
            </a:pPr>
            <a:r>
              <a:rPr lang="en-US" sz="1600" b="1" dirty="0">
                <a:solidFill>
                  <a:srgbClr val="58585B"/>
                </a:solidFill>
                <a:latin typeface="Arial Narrow" panose="020B0606020202030204" pitchFamily="34" charset="0"/>
              </a:rPr>
              <a:t>Social cohesion</a:t>
            </a:r>
          </a:p>
          <a:p>
            <a:pPr algn="just">
              <a:spcAft>
                <a:spcPts val="300"/>
              </a:spcAft>
            </a:pPr>
            <a:r>
              <a:rPr lang="en-US" sz="1600" dirty="0">
                <a:solidFill>
                  <a:srgbClr val="58585B"/>
                </a:solidFill>
                <a:latin typeface="Arial Narrow" panose="020B0606020202030204" pitchFamily="34" charset="0"/>
              </a:rPr>
              <a:t>Psycho-social support</a:t>
            </a:r>
            <a:endParaRPr lang="en-US" sz="1600" dirty="0"/>
          </a:p>
        </p:txBody>
      </p:sp>
      <p:sp>
        <p:nvSpPr>
          <p:cNvPr id="19" name="Rectangle 18">
            <a:extLst>
              <a:ext uri="{FF2B5EF4-FFF2-40B4-BE49-F238E27FC236}">
                <a16:creationId xmlns:a16="http://schemas.microsoft.com/office/drawing/2014/main" id="{9745A5D4-8279-4FED-A451-88B3E15D5228}"/>
              </a:ext>
            </a:extLst>
          </p:cNvPr>
          <p:cNvSpPr/>
          <p:nvPr/>
        </p:nvSpPr>
        <p:spPr>
          <a:xfrm>
            <a:off x="7967570" y="3381559"/>
            <a:ext cx="845508" cy="1762021"/>
          </a:xfrm>
          <a:prstGeom prst="rect">
            <a:avLst/>
          </a:prstGeom>
        </p:spPr>
        <p:txBody>
          <a:bodyPr wrap="square">
            <a:spAutoFit/>
          </a:bodyPr>
          <a:lstStyle/>
          <a:p>
            <a:pPr algn="just">
              <a:spcAft>
                <a:spcPts val="300"/>
              </a:spcAft>
            </a:pPr>
            <a:r>
              <a:rPr lang="en-US" sz="1600" b="1" dirty="0">
                <a:solidFill>
                  <a:srgbClr val="58585B"/>
                </a:solidFill>
                <a:latin typeface="Arial Narrow" panose="020B0606020202030204" pitchFamily="34" charset="0"/>
              </a:rPr>
              <a:t>16 KIs</a:t>
            </a:r>
            <a:endParaRPr lang="en-US" sz="1600" dirty="0">
              <a:solidFill>
                <a:srgbClr val="58585B"/>
              </a:solidFill>
              <a:latin typeface="Arial Narrow" panose="020B0606020202030204" pitchFamily="34" charset="0"/>
            </a:endParaRPr>
          </a:p>
          <a:p>
            <a:pPr algn="just">
              <a:spcAft>
                <a:spcPts val="300"/>
              </a:spcAft>
            </a:pPr>
            <a:r>
              <a:rPr lang="en-US" sz="1600" b="1" dirty="0">
                <a:solidFill>
                  <a:srgbClr val="95A0A9"/>
                </a:solidFill>
                <a:latin typeface="Arial Narrow" panose="020B0606020202030204" pitchFamily="34" charset="0"/>
              </a:rPr>
              <a:t>10 KIs</a:t>
            </a:r>
          </a:p>
          <a:p>
            <a:pPr algn="just">
              <a:spcAft>
                <a:spcPts val="300"/>
              </a:spcAft>
            </a:pPr>
            <a:r>
              <a:rPr lang="en-US" sz="1600" b="1" dirty="0">
                <a:solidFill>
                  <a:srgbClr val="EE5859"/>
                </a:solidFill>
                <a:latin typeface="Arial Narrow" panose="020B0606020202030204" pitchFamily="34" charset="0"/>
              </a:rPr>
              <a:t>  </a:t>
            </a:r>
            <a:r>
              <a:rPr lang="en-US" sz="1600" b="1" dirty="0">
                <a:solidFill>
                  <a:srgbClr val="F08C8F"/>
                </a:solidFill>
                <a:latin typeface="Arial Narrow" panose="020B0606020202030204" pitchFamily="34" charset="0"/>
              </a:rPr>
              <a:t>6 KIs</a:t>
            </a:r>
          </a:p>
          <a:p>
            <a:pPr algn="just">
              <a:spcAft>
                <a:spcPts val="300"/>
              </a:spcAft>
            </a:pPr>
            <a:r>
              <a:rPr lang="en-US" sz="1600" b="1" dirty="0">
                <a:solidFill>
                  <a:srgbClr val="EE5859"/>
                </a:solidFill>
                <a:latin typeface="Arial Narrow" panose="020B0606020202030204" pitchFamily="34" charset="0"/>
              </a:rPr>
              <a:t>  </a:t>
            </a:r>
            <a:r>
              <a:rPr lang="en-US" sz="1600" b="1" dirty="0">
                <a:solidFill>
                  <a:srgbClr val="D1D2D4"/>
                </a:solidFill>
                <a:latin typeface="Arial Narrow" panose="020B0606020202030204" pitchFamily="34" charset="0"/>
              </a:rPr>
              <a:t>2 KIs</a:t>
            </a:r>
            <a:endParaRPr lang="en-US" sz="1600" b="1" dirty="0">
              <a:solidFill>
                <a:srgbClr val="EE5859"/>
              </a:solidFill>
              <a:latin typeface="Arial Narrow" panose="020B0606020202030204" pitchFamily="34" charset="0"/>
            </a:endParaRPr>
          </a:p>
          <a:p>
            <a:pPr algn="just">
              <a:spcAft>
                <a:spcPts val="300"/>
              </a:spcAft>
            </a:pPr>
            <a:r>
              <a:rPr lang="en-US" sz="1600" b="1" dirty="0">
                <a:solidFill>
                  <a:srgbClr val="F89E59"/>
                </a:solidFill>
                <a:latin typeface="Arial Narrow" panose="020B0606020202030204" pitchFamily="34" charset="0"/>
              </a:rPr>
              <a:t>  </a:t>
            </a:r>
            <a:r>
              <a:rPr lang="en-US" sz="1600" b="1" dirty="0">
                <a:solidFill>
                  <a:srgbClr val="EE5859"/>
                </a:solidFill>
                <a:latin typeface="Arial Narrow" panose="020B0606020202030204" pitchFamily="34" charset="0"/>
              </a:rPr>
              <a:t>1 KI</a:t>
            </a:r>
          </a:p>
          <a:p>
            <a:pPr algn="just">
              <a:spcAft>
                <a:spcPts val="300"/>
              </a:spcAft>
            </a:pPr>
            <a:r>
              <a:rPr lang="en-US" sz="1600" b="1" dirty="0">
                <a:solidFill>
                  <a:srgbClr val="A5C9A1"/>
                </a:solidFill>
                <a:latin typeface="Arial Narrow" panose="020B0606020202030204" pitchFamily="34" charset="0"/>
              </a:rPr>
              <a:t>  </a:t>
            </a:r>
            <a:r>
              <a:rPr lang="en-US" sz="1600" b="1" dirty="0">
                <a:solidFill>
                  <a:srgbClr val="D2CBB8"/>
                </a:solidFill>
                <a:latin typeface="Arial Narrow" panose="020B0606020202030204" pitchFamily="34" charset="0"/>
              </a:rPr>
              <a:t>1 KI</a:t>
            </a:r>
            <a:endParaRPr lang="en-US" sz="1600" dirty="0"/>
          </a:p>
        </p:txBody>
      </p:sp>
      <p:pic>
        <p:nvPicPr>
          <p:cNvPr id="20" name="Picture 19">
            <a:extLst>
              <a:ext uri="{FF2B5EF4-FFF2-40B4-BE49-F238E27FC236}">
                <a16:creationId xmlns:a16="http://schemas.microsoft.com/office/drawing/2014/main" id="{D02DCC03-2CE6-4327-8A33-25A4106124F0}"/>
              </a:ext>
            </a:extLst>
          </p:cNvPr>
          <p:cNvPicPr>
            <a:picLocks noChangeAspect="1"/>
          </p:cNvPicPr>
          <p:nvPr/>
        </p:nvPicPr>
        <p:blipFill>
          <a:blip r:embed="rId5"/>
          <a:stretch>
            <a:fillRect/>
          </a:stretch>
        </p:blipFill>
        <p:spPr>
          <a:xfrm>
            <a:off x="4398650" y="3688730"/>
            <a:ext cx="1917593" cy="886139"/>
          </a:xfrm>
          <a:prstGeom prst="rect">
            <a:avLst/>
          </a:prstGeom>
        </p:spPr>
      </p:pic>
      <p:sp>
        <p:nvSpPr>
          <p:cNvPr id="21" name="Rectangle 20">
            <a:extLst>
              <a:ext uri="{FF2B5EF4-FFF2-40B4-BE49-F238E27FC236}">
                <a16:creationId xmlns:a16="http://schemas.microsoft.com/office/drawing/2014/main" id="{810708AE-9A52-4FFB-A29D-0448B65FE959}"/>
              </a:ext>
            </a:extLst>
          </p:cNvPr>
          <p:cNvSpPr/>
          <p:nvPr/>
        </p:nvSpPr>
        <p:spPr>
          <a:xfrm>
            <a:off x="433457" y="5340940"/>
            <a:ext cx="8264149" cy="584775"/>
          </a:xfrm>
          <a:prstGeom prst="rect">
            <a:avLst/>
          </a:prstGeom>
        </p:spPr>
        <p:txBody>
          <a:bodyPr wrap="square">
            <a:spAutoFit/>
          </a:bodyPr>
          <a:lstStyle/>
          <a:p>
            <a:pPr algn="just"/>
            <a:r>
              <a:rPr lang="en-US" sz="1600" dirty="0">
                <a:solidFill>
                  <a:srgbClr val="58585B"/>
                </a:solidFill>
                <a:latin typeface="Arial Narrow" panose="020B0606020202030204" pitchFamily="34" charset="0"/>
              </a:rPr>
              <a:t>One KI reported that </a:t>
            </a:r>
            <a:r>
              <a:rPr lang="en-US" sz="1600" b="1" dirty="0">
                <a:solidFill>
                  <a:srgbClr val="58585B"/>
                </a:solidFill>
                <a:latin typeface="Arial Narrow" panose="020B0606020202030204" pitchFamily="34" charset="0"/>
              </a:rPr>
              <a:t>IDPs</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female-headed households</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child-headed households</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UASC </a:t>
            </a:r>
            <a:r>
              <a:rPr lang="en-US" sz="1600" dirty="0">
                <a:solidFill>
                  <a:srgbClr val="58585B"/>
                </a:solidFill>
                <a:latin typeface="Arial Narrow" panose="020B0606020202030204" pitchFamily="34" charset="0"/>
              </a:rPr>
              <a:t>and youth, </a:t>
            </a:r>
            <a:r>
              <a:rPr lang="en-US" sz="1600" b="1" dirty="0">
                <a:solidFill>
                  <a:srgbClr val="58585B"/>
                </a:solidFill>
                <a:latin typeface="Arial Narrow" panose="020B0606020202030204" pitchFamily="34" charset="0"/>
              </a:rPr>
              <a:t>elderly</a:t>
            </a:r>
            <a:r>
              <a:rPr lang="en-US" sz="1600" dirty="0">
                <a:solidFill>
                  <a:srgbClr val="58585B"/>
                </a:solidFill>
                <a:latin typeface="Arial Narrow" panose="020B0606020202030204" pitchFamily="34" charset="0"/>
              </a:rPr>
              <a:t> and </a:t>
            </a:r>
            <a:r>
              <a:rPr lang="en-US" sz="1600" b="1" dirty="0">
                <a:solidFill>
                  <a:srgbClr val="58585B"/>
                </a:solidFill>
                <a:latin typeface="Arial Narrow" panose="020B0606020202030204" pitchFamily="34" charset="0"/>
              </a:rPr>
              <a:t>people with disabilities</a:t>
            </a:r>
            <a:r>
              <a:rPr lang="en-US" sz="1600" dirty="0">
                <a:solidFill>
                  <a:srgbClr val="58585B"/>
                </a:solidFill>
                <a:latin typeface="Arial Narrow" panose="020B0606020202030204" pitchFamily="34" charset="0"/>
              </a:rPr>
              <a:t> are less involved in humanitarian activities or projects.</a:t>
            </a:r>
          </a:p>
        </p:txBody>
      </p:sp>
      <p:sp>
        <p:nvSpPr>
          <p:cNvPr id="22" name="Rectangle 21">
            <a:extLst>
              <a:ext uri="{FF2B5EF4-FFF2-40B4-BE49-F238E27FC236}">
                <a16:creationId xmlns:a16="http://schemas.microsoft.com/office/drawing/2014/main" id="{53480E8A-995C-421B-BF4A-08898D36EE5E}"/>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23" name="Title 1">
            <a:extLst>
              <a:ext uri="{FF2B5EF4-FFF2-40B4-BE49-F238E27FC236}">
                <a16:creationId xmlns:a16="http://schemas.microsoft.com/office/drawing/2014/main" id="{A8C9FBE2-A72B-4376-9C0D-0BEE31757D69}"/>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a:t>
            </a:r>
            <a:r>
              <a:rPr lang="en-GB" dirty="0" err="1"/>
              <a:t>Qairawan</a:t>
            </a:r>
            <a:r>
              <a:rPr lang="en-GB" dirty="0"/>
              <a:t> sub-district</a:t>
            </a:r>
          </a:p>
          <a:p>
            <a:r>
              <a:rPr lang="en-US" sz="3200" baseline="30000" dirty="0"/>
              <a:t>Perceptions on access to services and assistance – data reported by KIs</a:t>
            </a:r>
            <a:endParaRPr lang="en-GB" sz="3200" dirty="0"/>
          </a:p>
        </p:txBody>
      </p:sp>
      <p:sp>
        <p:nvSpPr>
          <p:cNvPr id="2" name="Rectangle 1">
            <a:extLst>
              <a:ext uri="{FF2B5EF4-FFF2-40B4-BE49-F238E27FC236}">
                <a16:creationId xmlns:a16="http://schemas.microsoft.com/office/drawing/2014/main" id="{9BD60330-2C57-49DD-8A07-20CE21052C34}"/>
              </a:ext>
            </a:extLst>
          </p:cNvPr>
          <p:cNvSpPr/>
          <p:nvPr/>
        </p:nvSpPr>
        <p:spPr>
          <a:xfrm>
            <a:off x="445777" y="3798744"/>
            <a:ext cx="1574452" cy="915271"/>
          </a:xfrm>
          <a:prstGeom prst="rect">
            <a:avLst/>
          </a:prstGeom>
          <a:noFill/>
          <a:ln w="38100">
            <a:solidFill>
              <a:srgbClr val="EE585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29DDD0F3-0F9A-4004-9C4D-CB9D6B4E25FA}"/>
              </a:ext>
            </a:extLst>
          </p:cNvPr>
          <p:cNvSpPr/>
          <p:nvPr/>
        </p:nvSpPr>
        <p:spPr>
          <a:xfrm>
            <a:off x="6220787" y="4256380"/>
            <a:ext cx="1574452" cy="584776"/>
          </a:xfrm>
          <a:prstGeom prst="rect">
            <a:avLst/>
          </a:prstGeom>
          <a:noFill/>
          <a:ln w="38100">
            <a:solidFill>
              <a:srgbClr val="EE585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741999E6-041F-42BC-8280-05BDB4B45454}"/>
              </a:ext>
            </a:extLst>
          </p:cNvPr>
          <p:cNvSpPr/>
          <p:nvPr/>
        </p:nvSpPr>
        <p:spPr>
          <a:xfrm>
            <a:off x="6211699" y="3405555"/>
            <a:ext cx="1574452" cy="283175"/>
          </a:xfrm>
          <a:prstGeom prst="rect">
            <a:avLst/>
          </a:prstGeom>
          <a:noFill/>
          <a:ln w="38100">
            <a:solidFill>
              <a:srgbClr val="EE585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2882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3B0426-9940-4F2F-A14A-EE1C5155940A}"/>
              </a:ext>
            </a:extLst>
          </p:cNvPr>
          <p:cNvSpPr/>
          <p:nvPr/>
        </p:nvSpPr>
        <p:spPr>
          <a:xfrm>
            <a:off x="502921" y="1276904"/>
            <a:ext cx="3936732"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livelihoods </a:t>
            </a:r>
          </a:p>
        </p:txBody>
      </p:sp>
      <p:pic>
        <p:nvPicPr>
          <p:cNvPr id="2" name="Picture 1">
            <a:extLst>
              <a:ext uri="{FF2B5EF4-FFF2-40B4-BE49-F238E27FC236}">
                <a16:creationId xmlns:a16="http://schemas.microsoft.com/office/drawing/2014/main" id="{F53297EA-1203-4B8F-97DC-B0E1C05CD360}"/>
              </a:ext>
            </a:extLst>
          </p:cNvPr>
          <p:cNvPicPr>
            <a:picLocks noChangeAspect="1"/>
          </p:cNvPicPr>
          <p:nvPr/>
        </p:nvPicPr>
        <p:blipFill>
          <a:blip r:embed="rId3"/>
          <a:stretch>
            <a:fillRect/>
          </a:stretch>
        </p:blipFill>
        <p:spPr>
          <a:xfrm>
            <a:off x="386176" y="1738569"/>
            <a:ext cx="1209844" cy="1028844"/>
          </a:xfrm>
          <a:prstGeom prst="rect">
            <a:avLst/>
          </a:prstGeom>
        </p:spPr>
      </p:pic>
      <p:sp>
        <p:nvSpPr>
          <p:cNvPr id="8" name="Rectangle 7">
            <a:extLst>
              <a:ext uri="{FF2B5EF4-FFF2-40B4-BE49-F238E27FC236}">
                <a16:creationId xmlns:a16="http://schemas.microsoft.com/office/drawing/2014/main" id="{CB5F7091-BC46-489F-B545-96556B3EECA1}"/>
              </a:ext>
            </a:extLst>
          </p:cNvPr>
          <p:cNvSpPr/>
          <p:nvPr/>
        </p:nvSpPr>
        <p:spPr>
          <a:xfrm>
            <a:off x="1596020" y="2006205"/>
            <a:ext cx="7161804" cy="338554"/>
          </a:xfrm>
          <a:prstGeom prst="rect">
            <a:avLst/>
          </a:prstGeom>
        </p:spPr>
        <p:txBody>
          <a:bodyPr wrap="square">
            <a:spAutoFit/>
          </a:bodyPr>
          <a:lstStyle/>
          <a:p>
            <a:pPr algn="just"/>
            <a:r>
              <a:rPr lang="en-US" sz="1600" dirty="0">
                <a:solidFill>
                  <a:srgbClr val="58585B"/>
                </a:solidFill>
                <a:latin typeface="Arial Narrow" panose="020B0606020202030204" pitchFamily="34" charset="0"/>
              </a:rPr>
              <a:t>of </a:t>
            </a:r>
            <a:r>
              <a:rPr lang="en-US" sz="1600" b="1" dirty="0">
                <a:solidFill>
                  <a:srgbClr val="58585B"/>
                </a:solidFill>
                <a:latin typeface="Arial Narrow" panose="020B0606020202030204" pitchFamily="34" charset="0"/>
              </a:rPr>
              <a:t>KIs</a:t>
            </a:r>
            <a:r>
              <a:rPr lang="en-US" sz="1600" dirty="0">
                <a:solidFill>
                  <a:srgbClr val="58585B"/>
                </a:solidFill>
                <a:latin typeface="Arial Narrow" panose="020B0606020202030204" pitchFamily="34" charset="0"/>
              </a:rPr>
              <a:t> (16 out of 36 KIs) reported </a:t>
            </a:r>
            <a:r>
              <a:rPr lang="en-US" sz="1600" b="1" dirty="0">
                <a:solidFill>
                  <a:srgbClr val="58585B"/>
                </a:solidFill>
                <a:latin typeface="Arial Narrow" panose="020B0606020202030204" pitchFamily="34" charset="0"/>
              </a:rPr>
              <a:t>unequal</a:t>
            </a:r>
            <a:r>
              <a:rPr lang="en-US" sz="1600" dirty="0">
                <a:solidFill>
                  <a:srgbClr val="58585B"/>
                </a:solidFill>
                <a:latin typeface="Arial Narrow" panose="020B0606020202030204" pitchFamily="34" charset="0"/>
              </a:rPr>
              <a:t> access to livelihoods opportunities.</a:t>
            </a:r>
          </a:p>
        </p:txBody>
      </p:sp>
      <p:sp>
        <p:nvSpPr>
          <p:cNvPr id="11" name="Rectangle 10">
            <a:extLst>
              <a:ext uri="{FF2B5EF4-FFF2-40B4-BE49-F238E27FC236}">
                <a16:creationId xmlns:a16="http://schemas.microsoft.com/office/drawing/2014/main" id="{EBC1ED13-EC64-4737-AD61-7170A40F586E}"/>
              </a:ext>
            </a:extLst>
          </p:cNvPr>
          <p:cNvSpPr/>
          <p:nvPr/>
        </p:nvSpPr>
        <p:spPr>
          <a:xfrm>
            <a:off x="502921" y="2937586"/>
            <a:ext cx="5307863" cy="369332"/>
          </a:xfrm>
          <a:prstGeom prst="rect">
            <a:avLst/>
          </a:prstGeom>
        </p:spPr>
        <p:txBody>
          <a:bodyPr wrap="none">
            <a:spAutoFit/>
          </a:bodyPr>
          <a:lstStyle/>
          <a:p>
            <a:r>
              <a:rPr lang="en-US" b="1" dirty="0">
                <a:solidFill>
                  <a:srgbClr val="EE5859"/>
                </a:solidFill>
                <a:latin typeface="Trade Gothic LT Std Bold" panose="020B0804050502020204" pitchFamily="34" charset="0"/>
              </a:rPr>
              <a:t>Reported barriers to access livelihoods </a:t>
            </a:r>
            <a:r>
              <a:rPr lang="en-US" sz="1600" b="1" dirty="0">
                <a:solidFill>
                  <a:srgbClr val="58585B"/>
                </a:solidFill>
                <a:latin typeface="Trade Gothic LT Std Bold" panose="020B0804050502020204" pitchFamily="34" charset="0"/>
              </a:rPr>
              <a:t>(out of 16 KIs)*</a:t>
            </a:r>
          </a:p>
        </p:txBody>
      </p:sp>
      <p:sp>
        <p:nvSpPr>
          <p:cNvPr id="15" name="Rectangle 14">
            <a:extLst>
              <a:ext uri="{FF2B5EF4-FFF2-40B4-BE49-F238E27FC236}">
                <a16:creationId xmlns:a16="http://schemas.microsoft.com/office/drawing/2014/main" id="{A6F8DEE8-BFBF-48AB-9385-A74F4F643303}"/>
              </a:ext>
            </a:extLst>
          </p:cNvPr>
          <p:cNvSpPr/>
          <p:nvPr/>
        </p:nvSpPr>
        <p:spPr>
          <a:xfrm>
            <a:off x="502921" y="3360240"/>
            <a:ext cx="5921942" cy="1762021"/>
          </a:xfrm>
          <a:prstGeom prst="rect">
            <a:avLst/>
          </a:prstGeom>
        </p:spPr>
        <p:txBody>
          <a:bodyPr wrap="square">
            <a:spAutoFit/>
          </a:bodyPr>
          <a:lstStyle/>
          <a:p>
            <a:pPr algn="just">
              <a:spcAft>
                <a:spcPts val="300"/>
              </a:spcAft>
            </a:pPr>
            <a:r>
              <a:rPr lang="en-US" sz="1600" dirty="0">
                <a:solidFill>
                  <a:srgbClr val="58585B"/>
                </a:solidFill>
                <a:latin typeface="Arial Narrow" panose="020B0606020202030204" pitchFamily="34" charset="0"/>
              </a:rPr>
              <a:t>Less connections (</a:t>
            </a:r>
            <a:r>
              <a:rPr lang="en-US" sz="1600" dirty="0" err="1">
                <a:solidFill>
                  <a:srgbClr val="58585B"/>
                </a:solidFill>
                <a:latin typeface="Arial Narrow" panose="020B0606020202030204" pitchFamily="34" charset="0"/>
              </a:rPr>
              <a:t>wasta</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12 KIs</a:t>
            </a:r>
          </a:p>
          <a:p>
            <a:pPr algn="just">
              <a:spcAft>
                <a:spcPts val="300"/>
              </a:spcAft>
            </a:pPr>
            <a:r>
              <a:rPr lang="en-GB" sz="1600" dirty="0">
                <a:solidFill>
                  <a:srgbClr val="58585B"/>
                </a:solidFill>
                <a:latin typeface="Arial Narrow" panose="020B0606020202030204" pitchFamily="34" charset="0"/>
              </a:rPr>
              <a:t>COVID-19 restrictions			       	            </a:t>
            </a:r>
            <a:r>
              <a:rPr lang="en-GB" sz="1600" b="1" dirty="0">
                <a:solidFill>
                  <a:srgbClr val="58585B"/>
                </a:solidFill>
                <a:latin typeface="Arial Narrow" panose="020B0606020202030204" pitchFamily="34" charset="0"/>
              </a:rPr>
              <a:t>8 KIs</a:t>
            </a:r>
            <a:endParaRPr lang="en-GB" sz="1600" dirty="0">
              <a:solidFill>
                <a:srgbClr val="58585B"/>
              </a:solidFill>
              <a:latin typeface="Arial Narrow" panose="020B0606020202030204" pitchFamily="34" charset="0"/>
            </a:endParaRPr>
          </a:p>
          <a:p>
            <a:pPr algn="just">
              <a:spcAft>
                <a:spcPts val="300"/>
              </a:spcAft>
            </a:pPr>
            <a:r>
              <a:rPr lang="en-US" sz="1600" dirty="0">
                <a:solidFill>
                  <a:srgbClr val="58585B"/>
                </a:solidFill>
                <a:latin typeface="Arial Narrow" panose="020B0606020202030204" pitchFamily="34" charset="0"/>
              </a:rPr>
              <a:t>Criteria of selection for support is perceived to be too specific              </a:t>
            </a:r>
            <a:r>
              <a:rPr lang="en-US" sz="1600" b="1" dirty="0">
                <a:solidFill>
                  <a:srgbClr val="58585B"/>
                </a:solidFill>
                <a:latin typeface="Arial Narrow" panose="020B0606020202030204" pitchFamily="34" charset="0"/>
              </a:rPr>
              <a:t>3 KIs</a:t>
            </a:r>
          </a:p>
          <a:p>
            <a:pPr algn="just">
              <a:spcAft>
                <a:spcPts val="300"/>
              </a:spcAft>
            </a:pPr>
            <a:r>
              <a:rPr lang="en-US" sz="1600" dirty="0">
                <a:solidFill>
                  <a:srgbClr val="58585B"/>
                </a:solidFill>
                <a:latin typeface="Arial Narrow" panose="020B0606020202030204" pitchFamily="34" charset="0"/>
              </a:rPr>
              <a:t>Available jobs require certain expertise and competency                      </a:t>
            </a:r>
            <a:r>
              <a:rPr lang="en-US" sz="1600" b="1" dirty="0">
                <a:solidFill>
                  <a:srgbClr val="58585B"/>
                </a:solidFill>
                <a:latin typeface="Arial Narrow" panose="020B0606020202030204" pitchFamily="34" charset="0"/>
              </a:rPr>
              <a:t>2 KIs</a:t>
            </a:r>
            <a:endParaRPr lang="en-US" sz="1600" dirty="0">
              <a:solidFill>
                <a:srgbClr val="58585B"/>
              </a:solidFill>
              <a:latin typeface="Arial Narrow" panose="020B0606020202030204" pitchFamily="34" charset="0"/>
            </a:endParaRPr>
          </a:p>
          <a:p>
            <a:pPr algn="just">
              <a:spcAft>
                <a:spcPts val="300"/>
              </a:spcAft>
            </a:pPr>
            <a:r>
              <a:rPr lang="en-US" sz="1600" dirty="0">
                <a:solidFill>
                  <a:srgbClr val="58585B"/>
                </a:solidFill>
                <a:latin typeface="Arial Narrow" panose="020B0606020202030204" pitchFamily="34" charset="0"/>
              </a:rPr>
              <a:t>Services perceived to target specific </a:t>
            </a:r>
            <a:r>
              <a:rPr lang="en-US" sz="1600" dirty="0" err="1">
                <a:solidFill>
                  <a:srgbClr val="58585B"/>
                </a:solidFill>
                <a:latin typeface="Arial Narrow" panose="020B0606020202030204" pitchFamily="34" charset="0"/>
              </a:rPr>
              <a:t>neighbourhoods</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1 KI</a:t>
            </a:r>
          </a:p>
          <a:p>
            <a:pPr algn="just">
              <a:spcAft>
                <a:spcPts val="300"/>
              </a:spcAft>
            </a:pPr>
            <a:r>
              <a:rPr lang="en-US" sz="1600" dirty="0">
                <a:solidFill>
                  <a:srgbClr val="58585B"/>
                </a:solidFill>
                <a:latin typeface="Arial Narrow" panose="020B0606020202030204" pitchFamily="34" charset="0"/>
              </a:rPr>
              <a:t>Lack of financial means to provide assets	                                 </a:t>
            </a:r>
            <a:r>
              <a:rPr lang="en-US" sz="1600" b="1" dirty="0">
                <a:solidFill>
                  <a:srgbClr val="58585B"/>
                </a:solidFill>
                <a:latin typeface="Arial Narrow" panose="020B0606020202030204" pitchFamily="34" charset="0"/>
              </a:rPr>
              <a:t>1 KI</a:t>
            </a:r>
            <a:endParaRPr lang="en-US" sz="1600" dirty="0"/>
          </a:p>
        </p:txBody>
      </p:sp>
      <p:sp>
        <p:nvSpPr>
          <p:cNvPr id="18" name="Rectangle 17">
            <a:extLst>
              <a:ext uri="{FF2B5EF4-FFF2-40B4-BE49-F238E27FC236}">
                <a16:creationId xmlns:a16="http://schemas.microsoft.com/office/drawing/2014/main" id="{5A76792B-88BE-46F5-90AC-66D5928A4FCB}"/>
              </a:ext>
            </a:extLst>
          </p:cNvPr>
          <p:cNvSpPr/>
          <p:nvPr/>
        </p:nvSpPr>
        <p:spPr>
          <a:xfrm>
            <a:off x="502920" y="5412651"/>
            <a:ext cx="8254903" cy="738664"/>
          </a:xfrm>
          <a:prstGeom prst="rect">
            <a:avLst/>
          </a:prstGeom>
        </p:spPr>
        <p:txBody>
          <a:bodyPr wrap="square">
            <a:spAutoFit/>
          </a:bodyPr>
          <a:lstStyle/>
          <a:p>
            <a:pPr algn="just"/>
            <a:r>
              <a:rPr lang="en-US" sz="1400" i="1" dirty="0">
                <a:solidFill>
                  <a:srgbClr val="EE5859"/>
                </a:solidFill>
                <a:latin typeface="Arial Narrow" panose="020B0606020202030204" pitchFamily="34" charset="0"/>
              </a:rPr>
              <a:t>“Work is the main mean of obtaining cash through undertaking a certain profession. Livelihoods will ensure access to a suitable income, employ a large number of young and reduce the high unemployment rate.”</a:t>
            </a:r>
            <a:endParaRPr lang="en-US" sz="1400" dirty="0">
              <a:solidFill>
                <a:srgbClr val="EE5859"/>
              </a:solidFill>
              <a:latin typeface="Arial Narrow" panose="020B0606020202030204" pitchFamily="34" charset="0"/>
            </a:endParaRPr>
          </a:p>
          <a:p>
            <a:pPr algn="r"/>
            <a:r>
              <a:rPr lang="en-US" sz="1400" dirty="0">
                <a:solidFill>
                  <a:srgbClr val="58585B"/>
                </a:solidFill>
                <a:latin typeface="Arial Narrow" panose="020B0606020202030204" pitchFamily="34" charset="0"/>
              </a:rPr>
              <a:t>- Male community leader KI -</a:t>
            </a:r>
          </a:p>
        </p:txBody>
      </p:sp>
      <p:sp>
        <p:nvSpPr>
          <p:cNvPr id="19" name="Title 1">
            <a:extLst>
              <a:ext uri="{FF2B5EF4-FFF2-40B4-BE49-F238E27FC236}">
                <a16:creationId xmlns:a16="http://schemas.microsoft.com/office/drawing/2014/main" id="{76E5F37B-6D0F-46E6-BA58-D1D8588182D1}"/>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a:t>
            </a:r>
            <a:r>
              <a:rPr lang="en-GB" dirty="0" err="1"/>
              <a:t>Qairawan</a:t>
            </a:r>
            <a:r>
              <a:rPr lang="en-GB" dirty="0"/>
              <a:t> sub-district</a:t>
            </a:r>
          </a:p>
          <a:p>
            <a:r>
              <a:rPr lang="en-US" sz="3200" baseline="30000" dirty="0"/>
              <a:t>Perceptions on access to services and assistance – data reported by KIs</a:t>
            </a:r>
            <a:endParaRPr lang="en-GB" sz="3200" dirty="0"/>
          </a:p>
        </p:txBody>
      </p:sp>
      <p:sp>
        <p:nvSpPr>
          <p:cNvPr id="3" name="Rectangle 2">
            <a:extLst>
              <a:ext uri="{FF2B5EF4-FFF2-40B4-BE49-F238E27FC236}">
                <a16:creationId xmlns:a16="http://schemas.microsoft.com/office/drawing/2014/main" id="{C6D327FA-F07F-4BA6-AB7C-B5ECD05E855F}"/>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5" name="Picture 4">
            <a:extLst>
              <a:ext uri="{FF2B5EF4-FFF2-40B4-BE49-F238E27FC236}">
                <a16:creationId xmlns:a16="http://schemas.microsoft.com/office/drawing/2014/main" id="{8517666A-6F1A-4E6A-9512-2A8C8996770C}"/>
              </a:ext>
            </a:extLst>
          </p:cNvPr>
          <p:cNvPicPr>
            <a:picLocks noChangeAspect="1"/>
          </p:cNvPicPr>
          <p:nvPr/>
        </p:nvPicPr>
        <p:blipFill>
          <a:blip r:embed="rId4"/>
          <a:stretch>
            <a:fillRect/>
          </a:stretch>
        </p:blipFill>
        <p:spPr>
          <a:xfrm>
            <a:off x="6203749" y="3330302"/>
            <a:ext cx="743054" cy="1740425"/>
          </a:xfrm>
          <a:prstGeom prst="rect">
            <a:avLst/>
          </a:prstGeom>
        </p:spPr>
      </p:pic>
    </p:spTree>
    <p:extLst>
      <p:ext uri="{BB962C8B-B14F-4D97-AF65-F5344CB8AC3E}">
        <p14:creationId xmlns:p14="http://schemas.microsoft.com/office/powerpoint/2010/main" val="1992716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8374232"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a:t>
            </a:r>
            <a:r>
              <a:rPr lang="en-GB" dirty="0" err="1"/>
              <a:t>Qairawan</a:t>
            </a:r>
            <a:r>
              <a:rPr lang="en-GB" dirty="0"/>
              <a:t> sub-district</a:t>
            </a:r>
          </a:p>
          <a:p>
            <a:r>
              <a:rPr lang="en-US" sz="3200" baseline="30000" dirty="0"/>
              <a:t>Perceptions of governance and ERW contamination – data reported by KIs</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86176" y="1275359"/>
            <a:ext cx="830062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Governance and influencing bodies </a:t>
            </a:r>
            <a:r>
              <a:rPr lang="en-US" sz="1400" b="1" dirty="0">
                <a:solidFill>
                  <a:srgbClr val="58585B"/>
                </a:solidFill>
                <a:latin typeface="Trade Gothic LT Std Bold" panose="020B0804050502020204" pitchFamily="34" charset="0"/>
              </a:rPr>
              <a:t>tailored to interview community leaders only</a:t>
            </a:r>
            <a:r>
              <a:rPr lang="en-GB" sz="1400" b="1" dirty="0">
                <a:solidFill>
                  <a:srgbClr val="58585B"/>
                </a:solidFill>
                <a:latin typeface="Trade Gothic LT Std Bold" panose="020B0804050502020204" pitchFamily="34" charset="0"/>
              </a:rPr>
              <a:t> </a:t>
            </a:r>
          </a:p>
        </p:txBody>
      </p:sp>
      <p:cxnSp>
        <p:nvCxnSpPr>
          <p:cNvPr id="9" name="Straight Connector 8">
            <a:extLst>
              <a:ext uri="{FF2B5EF4-FFF2-40B4-BE49-F238E27FC236}">
                <a16:creationId xmlns:a16="http://schemas.microsoft.com/office/drawing/2014/main" id="{6C7255E0-2FEA-401E-BC6C-39DBA9A77C3C}"/>
              </a:ext>
            </a:extLst>
          </p:cNvPr>
          <p:cNvCxnSpPr>
            <a:cxnSpLocks/>
          </p:cNvCxnSpPr>
          <p:nvPr/>
        </p:nvCxnSpPr>
        <p:spPr>
          <a:xfrm flipV="1">
            <a:off x="2458408" y="4622940"/>
            <a:ext cx="6228389" cy="1"/>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 name="Picture 3">
            <a:extLst>
              <a:ext uri="{FF2B5EF4-FFF2-40B4-BE49-F238E27FC236}">
                <a16:creationId xmlns:a16="http://schemas.microsoft.com/office/drawing/2014/main" id="{74EFD84E-619A-413C-AF2E-38DD6E5020A9}"/>
              </a:ext>
            </a:extLst>
          </p:cNvPr>
          <p:cNvPicPr>
            <a:picLocks noChangeAspect="1"/>
          </p:cNvPicPr>
          <p:nvPr/>
        </p:nvPicPr>
        <p:blipFill>
          <a:blip r:embed="rId3"/>
          <a:stretch>
            <a:fillRect/>
          </a:stretch>
        </p:blipFill>
        <p:spPr>
          <a:xfrm>
            <a:off x="386174" y="2121827"/>
            <a:ext cx="1162212" cy="1076475"/>
          </a:xfrm>
          <a:prstGeom prst="rect">
            <a:avLst/>
          </a:prstGeom>
        </p:spPr>
      </p:pic>
      <p:sp>
        <p:nvSpPr>
          <p:cNvPr id="6" name="Rectangle 5">
            <a:extLst>
              <a:ext uri="{FF2B5EF4-FFF2-40B4-BE49-F238E27FC236}">
                <a16:creationId xmlns:a16="http://schemas.microsoft.com/office/drawing/2014/main" id="{799C06F8-0294-4D50-8259-5AB322FCE6C8}"/>
              </a:ext>
            </a:extLst>
          </p:cNvPr>
          <p:cNvSpPr/>
          <p:nvPr/>
        </p:nvSpPr>
        <p:spPr>
          <a:xfrm>
            <a:off x="1548386" y="2349859"/>
            <a:ext cx="7138410" cy="584775"/>
          </a:xfrm>
          <a:prstGeom prst="rect">
            <a:avLst/>
          </a:prstGeom>
        </p:spPr>
        <p:txBody>
          <a:bodyPr wrap="square">
            <a:spAutoFit/>
          </a:bodyPr>
          <a:lstStyle/>
          <a:p>
            <a:pPr algn="just"/>
            <a:r>
              <a:rPr lang="en-US" sz="1600" dirty="0">
                <a:solidFill>
                  <a:srgbClr val="58585B"/>
                </a:solidFill>
                <a:latin typeface="Arial Narrow" panose="020B0606020202030204" pitchFamily="34" charset="0"/>
              </a:rPr>
              <a:t>of </a:t>
            </a:r>
            <a:r>
              <a:rPr lang="en-US" sz="1600" b="1" dirty="0">
                <a:solidFill>
                  <a:srgbClr val="58585B"/>
                </a:solidFill>
                <a:latin typeface="Arial Narrow" panose="020B0606020202030204" pitchFamily="34" charset="0"/>
              </a:rPr>
              <a:t>community leaders</a:t>
            </a:r>
            <a:r>
              <a:rPr lang="en-US" sz="1600" dirty="0">
                <a:solidFill>
                  <a:srgbClr val="58585B"/>
                </a:solidFill>
                <a:latin typeface="Arial Narrow" panose="020B0606020202030204" pitchFamily="34" charset="0"/>
              </a:rPr>
              <a:t> (10 out of 11 KIs) reported that the </a:t>
            </a:r>
            <a:r>
              <a:rPr lang="en-US" sz="1600" b="1" dirty="0">
                <a:solidFill>
                  <a:srgbClr val="58585B"/>
                </a:solidFill>
                <a:latin typeface="Arial Narrow" panose="020B0606020202030204" pitchFamily="34" charset="0"/>
              </a:rPr>
              <a:t>main actors influencing laws and rules implementation did not change </a:t>
            </a:r>
            <a:r>
              <a:rPr lang="en-US" sz="1600" dirty="0">
                <a:solidFill>
                  <a:srgbClr val="58585B"/>
                </a:solidFill>
                <a:latin typeface="Arial Narrow" panose="020B0606020202030204" pitchFamily="34" charset="0"/>
              </a:rPr>
              <a:t>in the six months prior to data collection.</a:t>
            </a:r>
          </a:p>
        </p:txBody>
      </p:sp>
      <p:sp>
        <p:nvSpPr>
          <p:cNvPr id="10" name="Rectangle 9">
            <a:extLst>
              <a:ext uri="{FF2B5EF4-FFF2-40B4-BE49-F238E27FC236}">
                <a16:creationId xmlns:a16="http://schemas.microsoft.com/office/drawing/2014/main" id="{C93565C2-3F20-4932-9D55-C02171C87EDF}"/>
              </a:ext>
            </a:extLst>
          </p:cNvPr>
          <p:cNvSpPr/>
          <p:nvPr/>
        </p:nvSpPr>
        <p:spPr>
          <a:xfrm>
            <a:off x="459787" y="1765819"/>
            <a:ext cx="8300621" cy="338554"/>
          </a:xfrm>
          <a:prstGeom prst="rect">
            <a:avLst/>
          </a:prstGeom>
        </p:spPr>
        <p:txBody>
          <a:bodyPr wrap="square">
            <a:spAutoFit/>
          </a:bodyPr>
          <a:lstStyle/>
          <a:p>
            <a:pPr algn="just"/>
            <a:r>
              <a:rPr lang="en-US" sz="1600" b="1" dirty="0">
                <a:solidFill>
                  <a:srgbClr val="58585B"/>
                </a:solidFill>
                <a:latin typeface="Arial Narrow" panose="020B0606020202030204" pitchFamily="34" charset="0"/>
              </a:rPr>
              <a:t>Local authorities are  the most influential body</a:t>
            </a:r>
            <a:r>
              <a:rPr lang="en-US" sz="1600" dirty="0">
                <a:solidFill>
                  <a:srgbClr val="58585B"/>
                </a:solidFill>
                <a:latin typeface="Arial Narrow" panose="020B0606020202030204" pitchFamily="34" charset="0"/>
              </a:rPr>
              <a:t> with regards to governance.</a:t>
            </a:r>
          </a:p>
        </p:txBody>
      </p:sp>
      <p:pic>
        <p:nvPicPr>
          <p:cNvPr id="11" name="Picture 10">
            <a:extLst>
              <a:ext uri="{FF2B5EF4-FFF2-40B4-BE49-F238E27FC236}">
                <a16:creationId xmlns:a16="http://schemas.microsoft.com/office/drawing/2014/main" id="{E53174FB-C7F1-49A2-A9BA-97F4A02BF8F7}"/>
              </a:ext>
            </a:extLst>
          </p:cNvPr>
          <p:cNvPicPr>
            <a:picLocks noChangeAspect="1"/>
          </p:cNvPicPr>
          <p:nvPr/>
        </p:nvPicPr>
        <p:blipFill>
          <a:blip r:embed="rId3"/>
          <a:stretch>
            <a:fillRect/>
          </a:stretch>
        </p:blipFill>
        <p:spPr>
          <a:xfrm>
            <a:off x="386174" y="3215756"/>
            <a:ext cx="1162212" cy="1076475"/>
          </a:xfrm>
          <a:prstGeom prst="rect">
            <a:avLst/>
          </a:prstGeom>
        </p:spPr>
      </p:pic>
      <p:sp>
        <p:nvSpPr>
          <p:cNvPr id="12" name="Rectangle 11">
            <a:extLst>
              <a:ext uri="{FF2B5EF4-FFF2-40B4-BE49-F238E27FC236}">
                <a16:creationId xmlns:a16="http://schemas.microsoft.com/office/drawing/2014/main" id="{98206C1E-B45A-4ED0-851C-7D0736196822}"/>
              </a:ext>
            </a:extLst>
          </p:cNvPr>
          <p:cNvSpPr/>
          <p:nvPr/>
        </p:nvSpPr>
        <p:spPr>
          <a:xfrm>
            <a:off x="1548386" y="3426334"/>
            <a:ext cx="7138410" cy="584775"/>
          </a:xfrm>
          <a:prstGeom prst="rect">
            <a:avLst/>
          </a:prstGeom>
        </p:spPr>
        <p:txBody>
          <a:bodyPr wrap="square">
            <a:spAutoFit/>
          </a:bodyPr>
          <a:lstStyle/>
          <a:p>
            <a:pPr algn="just"/>
            <a:r>
              <a:rPr lang="en-US" sz="1600" dirty="0">
                <a:solidFill>
                  <a:srgbClr val="58585B"/>
                </a:solidFill>
                <a:latin typeface="Arial Narrow" panose="020B0606020202030204" pitchFamily="34" charset="0"/>
              </a:rPr>
              <a:t>of </a:t>
            </a:r>
            <a:r>
              <a:rPr lang="en-US" sz="1600" b="1" dirty="0">
                <a:solidFill>
                  <a:srgbClr val="58585B"/>
                </a:solidFill>
                <a:latin typeface="Arial Narrow" panose="020B0606020202030204" pitchFamily="34" charset="0"/>
              </a:rPr>
              <a:t>community leaders</a:t>
            </a:r>
            <a:r>
              <a:rPr lang="en-US" sz="1600" dirty="0">
                <a:solidFill>
                  <a:srgbClr val="58585B"/>
                </a:solidFill>
                <a:latin typeface="Arial Narrow" panose="020B0606020202030204" pitchFamily="34" charset="0"/>
              </a:rPr>
              <a:t> (10 out of 11 KIs) reported that there has been </a:t>
            </a:r>
            <a:r>
              <a:rPr lang="en-US" sz="1600" b="1" dirty="0">
                <a:solidFill>
                  <a:srgbClr val="58585B"/>
                </a:solidFill>
                <a:latin typeface="Arial Narrow" panose="020B0606020202030204" pitchFamily="34" charset="0"/>
              </a:rPr>
              <a:t>no appointment of new local authorities</a:t>
            </a:r>
            <a:r>
              <a:rPr lang="en-US" sz="1600" dirty="0">
                <a:solidFill>
                  <a:srgbClr val="58585B"/>
                </a:solidFill>
                <a:latin typeface="Arial Narrow" panose="020B0606020202030204" pitchFamily="34" charset="0"/>
              </a:rPr>
              <a:t> in the six months prior to data collection.</a:t>
            </a:r>
          </a:p>
        </p:txBody>
      </p:sp>
      <p:sp>
        <p:nvSpPr>
          <p:cNvPr id="13" name="Rectangle 12">
            <a:extLst>
              <a:ext uri="{FF2B5EF4-FFF2-40B4-BE49-F238E27FC236}">
                <a16:creationId xmlns:a16="http://schemas.microsoft.com/office/drawing/2014/main" id="{2DEB8A74-46BB-429D-88D2-772A3919F095}"/>
              </a:ext>
            </a:extLst>
          </p:cNvPr>
          <p:cNvSpPr/>
          <p:nvPr/>
        </p:nvSpPr>
        <p:spPr>
          <a:xfrm>
            <a:off x="386174" y="4329299"/>
            <a:ext cx="5557932" cy="461665"/>
          </a:xfrm>
          <a:prstGeom prst="rect">
            <a:avLst/>
          </a:prstGeom>
          <a:solidFill>
            <a:schemeClr val="bg1"/>
          </a:solidFill>
        </p:spPr>
        <p:txBody>
          <a:bodyPr wrap="non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Explosive remnant of war (ERW) contamination </a:t>
            </a:r>
          </a:p>
        </p:txBody>
      </p:sp>
      <p:pic>
        <p:nvPicPr>
          <p:cNvPr id="14" name="Picture 13">
            <a:extLst>
              <a:ext uri="{FF2B5EF4-FFF2-40B4-BE49-F238E27FC236}">
                <a16:creationId xmlns:a16="http://schemas.microsoft.com/office/drawing/2014/main" id="{517AFAAD-B457-4074-BF3E-805A2F7B4579}"/>
              </a:ext>
            </a:extLst>
          </p:cNvPr>
          <p:cNvPicPr>
            <a:picLocks noChangeAspect="1"/>
          </p:cNvPicPr>
          <p:nvPr/>
        </p:nvPicPr>
        <p:blipFill>
          <a:blip r:embed="rId4"/>
          <a:stretch>
            <a:fillRect/>
          </a:stretch>
        </p:blipFill>
        <p:spPr>
          <a:xfrm>
            <a:off x="471911" y="4783931"/>
            <a:ext cx="1076475" cy="1066949"/>
          </a:xfrm>
          <a:prstGeom prst="rect">
            <a:avLst/>
          </a:prstGeom>
        </p:spPr>
      </p:pic>
      <p:sp>
        <p:nvSpPr>
          <p:cNvPr id="15" name="Rectangle 14">
            <a:extLst>
              <a:ext uri="{FF2B5EF4-FFF2-40B4-BE49-F238E27FC236}">
                <a16:creationId xmlns:a16="http://schemas.microsoft.com/office/drawing/2014/main" id="{F724AFBE-0F9F-416E-8AAE-BF1D6EE43F6A}"/>
              </a:ext>
            </a:extLst>
          </p:cNvPr>
          <p:cNvSpPr/>
          <p:nvPr/>
        </p:nvSpPr>
        <p:spPr>
          <a:xfrm>
            <a:off x="1548386" y="5164804"/>
            <a:ext cx="7138410" cy="830997"/>
          </a:xfrm>
          <a:prstGeom prst="rect">
            <a:avLst/>
          </a:prstGeom>
        </p:spPr>
        <p:txBody>
          <a:bodyPr wrap="square">
            <a:spAutoFit/>
          </a:bodyPr>
          <a:lstStyle/>
          <a:p>
            <a:pPr algn="just"/>
            <a:r>
              <a:rPr lang="en-US" sz="1600" dirty="0">
                <a:solidFill>
                  <a:srgbClr val="58585B"/>
                </a:solidFill>
                <a:latin typeface="Arial Narrow" panose="020B0606020202030204" pitchFamily="34" charset="0"/>
              </a:rPr>
              <a:t>of</a:t>
            </a:r>
            <a:r>
              <a:rPr lang="en-US" sz="1600" b="1" dirty="0">
                <a:solidFill>
                  <a:srgbClr val="58585B"/>
                </a:solidFill>
                <a:latin typeface="Arial Narrow" panose="020B0606020202030204" pitchFamily="34" charset="0"/>
              </a:rPr>
              <a:t> KIs </a:t>
            </a:r>
            <a:r>
              <a:rPr lang="en-US" sz="1600" dirty="0">
                <a:solidFill>
                  <a:srgbClr val="58585B"/>
                </a:solidFill>
                <a:latin typeface="Arial Narrow" panose="020B0606020202030204" pitchFamily="34" charset="0"/>
              </a:rPr>
              <a:t>(35 out of 36 KIs) reported that there are </a:t>
            </a:r>
            <a:r>
              <a:rPr lang="en-US" sz="1600" b="1" dirty="0">
                <a:solidFill>
                  <a:srgbClr val="58585B"/>
                </a:solidFill>
                <a:latin typeface="Arial Narrow" panose="020B0606020202030204" pitchFamily="34" charset="0"/>
              </a:rPr>
              <a:t>no contaminated lands/fields</a:t>
            </a:r>
            <a:r>
              <a:rPr lang="en-US" sz="1600" dirty="0">
                <a:solidFill>
                  <a:srgbClr val="58585B"/>
                </a:solidFill>
                <a:latin typeface="Arial Narrow" panose="020B0606020202030204" pitchFamily="34" charset="0"/>
              </a:rPr>
              <a:t>. </a:t>
            </a:r>
          </a:p>
          <a:p>
            <a:pPr algn="just"/>
            <a:endParaRPr lang="en-US" sz="1600" dirty="0">
              <a:solidFill>
                <a:srgbClr val="58585B"/>
              </a:solidFill>
              <a:latin typeface="Arial Narrow" panose="020B0606020202030204" pitchFamily="34" charset="0"/>
            </a:endParaRPr>
          </a:p>
          <a:p>
            <a:pPr algn="just"/>
            <a:r>
              <a:rPr lang="en-US" sz="1600" dirty="0">
                <a:solidFill>
                  <a:srgbClr val="58585B"/>
                </a:solidFill>
                <a:latin typeface="Arial Narrow" panose="020B0606020202030204" pitchFamily="34" charset="0"/>
              </a:rPr>
              <a:t>All KIs (36 KIs) reported no incidents due to mines in the six months prior to data collection.</a:t>
            </a:r>
          </a:p>
        </p:txBody>
      </p:sp>
    </p:spTree>
    <p:extLst>
      <p:ext uri="{BB962C8B-B14F-4D97-AF65-F5344CB8AC3E}">
        <p14:creationId xmlns:p14="http://schemas.microsoft.com/office/powerpoint/2010/main" val="175177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43400" y="2430869"/>
            <a:ext cx="4148549" cy="1323439"/>
          </a:xfrm>
          <a:prstGeom prst="rect">
            <a:avLst/>
          </a:prstGeom>
        </p:spPr>
        <p:txBody>
          <a:bodyPr wrap="square">
            <a:spAutoFit/>
          </a:bodyPr>
          <a:lstStyle/>
          <a:p>
            <a:r>
              <a:rPr lang="en-US" sz="4000" b="1" dirty="0">
                <a:solidFill>
                  <a:schemeClr val="bg1"/>
                </a:solidFill>
                <a:latin typeface="Arial Narrow" panose="020B0606020202030204" pitchFamily="34" charset="0"/>
              </a:rPr>
              <a:t>Introduction to </a:t>
            </a:r>
            <a:r>
              <a:rPr lang="en-US" sz="4000" b="1" dirty="0" err="1">
                <a:solidFill>
                  <a:schemeClr val="bg1"/>
                </a:solidFill>
                <a:latin typeface="Arial Narrow" panose="020B0606020202030204" pitchFamily="34" charset="0"/>
              </a:rPr>
              <a:t>ReDS</a:t>
            </a:r>
            <a:endParaRPr lang="en-US" sz="4000" b="1" dirty="0">
              <a:solidFill>
                <a:schemeClr val="bg1"/>
              </a:solidFill>
              <a:latin typeface="Arial Narrow" panose="020B0606020202030204" pitchFamily="34" charset="0"/>
            </a:endParaRP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1</a:t>
            </a:r>
          </a:p>
        </p:txBody>
      </p:sp>
    </p:spTree>
    <p:extLst>
      <p:ext uri="{BB962C8B-B14F-4D97-AF65-F5344CB8AC3E}">
        <p14:creationId xmlns:p14="http://schemas.microsoft.com/office/powerpoint/2010/main" val="3543256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8974392"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a:t>
            </a:r>
            <a:r>
              <a:rPr lang="en-GB" dirty="0" err="1"/>
              <a:t>Qairawan</a:t>
            </a:r>
            <a:r>
              <a:rPr lang="en-GB" dirty="0"/>
              <a:t> sub-district</a:t>
            </a:r>
          </a:p>
          <a:p>
            <a:r>
              <a:rPr lang="en-US" sz="3200" baseline="30000" dirty="0"/>
              <a:t>Perceptions of community disputes, relations and co-existence – reported by KIs</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86176" y="1287383"/>
            <a:ext cx="830062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Community disputes, relations and co-existence</a:t>
            </a:r>
          </a:p>
        </p:txBody>
      </p:sp>
      <p:sp>
        <p:nvSpPr>
          <p:cNvPr id="2" name="Rectangle 1">
            <a:extLst>
              <a:ext uri="{FF2B5EF4-FFF2-40B4-BE49-F238E27FC236}">
                <a16:creationId xmlns:a16="http://schemas.microsoft.com/office/drawing/2014/main" id="{AA81FCBB-8447-484D-942E-9F2A5C9CC30F}"/>
              </a:ext>
            </a:extLst>
          </p:cNvPr>
          <p:cNvSpPr/>
          <p:nvPr/>
        </p:nvSpPr>
        <p:spPr>
          <a:xfrm>
            <a:off x="510599" y="1828910"/>
            <a:ext cx="2403222" cy="400110"/>
          </a:xfrm>
          <a:prstGeom prst="rect">
            <a:avLst/>
          </a:prstGeom>
        </p:spPr>
        <p:txBody>
          <a:bodyPr wrap="none">
            <a:spAutoFit/>
          </a:bodyPr>
          <a:lstStyle/>
          <a:p>
            <a:r>
              <a:rPr lang="en-GB" sz="2000" dirty="0">
                <a:solidFill>
                  <a:srgbClr val="EE5859"/>
                </a:solidFill>
                <a:latin typeface="humanitarian-icons-v02" panose="02000503000000000000" pitchFamily="2" charset="0"/>
              </a:rPr>
              <a:t></a:t>
            </a:r>
            <a:r>
              <a:rPr lang="en-GB" b="1" dirty="0">
                <a:solidFill>
                  <a:srgbClr val="EE5859"/>
                </a:solidFill>
                <a:latin typeface="TradeGothicLTPro-Bold" panose="020B0803040303020004" pitchFamily="34" charset="0"/>
              </a:rPr>
              <a:t> </a:t>
            </a:r>
            <a:r>
              <a:rPr lang="en-GB" b="1" dirty="0">
                <a:solidFill>
                  <a:srgbClr val="EE5859"/>
                </a:solidFill>
                <a:latin typeface="Trade Gothic LT Std Bold" panose="020B0804050502020204" pitchFamily="34" charset="0"/>
              </a:rPr>
              <a:t>Community disputes</a:t>
            </a:r>
          </a:p>
        </p:txBody>
      </p:sp>
      <p:sp>
        <p:nvSpPr>
          <p:cNvPr id="4" name="Rectangle 3">
            <a:extLst>
              <a:ext uri="{FF2B5EF4-FFF2-40B4-BE49-F238E27FC236}">
                <a16:creationId xmlns:a16="http://schemas.microsoft.com/office/drawing/2014/main" id="{4EF6E728-4328-4E22-83EC-CE71CE36281A}"/>
              </a:ext>
            </a:extLst>
          </p:cNvPr>
          <p:cNvSpPr/>
          <p:nvPr/>
        </p:nvSpPr>
        <p:spPr>
          <a:xfrm>
            <a:off x="1237910" y="2229020"/>
            <a:ext cx="7448886" cy="584775"/>
          </a:xfrm>
          <a:prstGeom prst="rect">
            <a:avLst/>
          </a:prstGeom>
        </p:spPr>
        <p:txBody>
          <a:bodyPr wrap="square">
            <a:spAutoFit/>
          </a:bodyPr>
          <a:lstStyle/>
          <a:p>
            <a:pPr algn="just"/>
            <a:r>
              <a:rPr lang="en-GB" sz="1600" dirty="0">
                <a:solidFill>
                  <a:srgbClr val="58585B"/>
                </a:solidFill>
                <a:latin typeface="Arial Narrow" panose="020B0606020202030204" pitchFamily="34" charset="0"/>
              </a:rPr>
              <a:t>of </a:t>
            </a:r>
            <a:r>
              <a:rPr lang="en-GB" sz="1600" b="1" dirty="0">
                <a:solidFill>
                  <a:srgbClr val="58585B"/>
                </a:solidFill>
                <a:latin typeface="Arial Narrow" panose="020B0606020202030204" pitchFamily="34" charset="0"/>
              </a:rPr>
              <a:t>KIs</a:t>
            </a:r>
            <a:r>
              <a:rPr lang="en-GB" sz="1600"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(34 out of 36 KIs) reported that there were </a:t>
            </a:r>
            <a:r>
              <a:rPr lang="en-US" sz="1600" b="1" dirty="0">
                <a:solidFill>
                  <a:srgbClr val="58585B"/>
                </a:solidFill>
                <a:latin typeface="Arial Narrow" panose="020B0606020202030204" pitchFamily="34" charset="0"/>
              </a:rPr>
              <a:t>no disputes within the </a:t>
            </a:r>
            <a:r>
              <a:rPr lang="en-US" sz="1600" b="1" dirty="0" err="1">
                <a:solidFill>
                  <a:srgbClr val="58585B"/>
                </a:solidFill>
                <a:latin typeface="Arial Narrow" panose="020B0606020202030204" pitchFamily="34" charset="0"/>
              </a:rPr>
              <a:t>neighbourhoods</a:t>
            </a:r>
            <a:r>
              <a:rPr lang="en-US" sz="1600" dirty="0">
                <a:solidFill>
                  <a:srgbClr val="58585B"/>
                </a:solidFill>
                <a:latin typeface="Arial Narrow" panose="020B0606020202030204" pitchFamily="34" charset="0"/>
              </a:rPr>
              <a:t> in the six months prior to data collection. The rest of the KIs did not know.</a:t>
            </a:r>
          </a:p>
        </p:txBody>
      </p:sp>
      <p:sp>
        <p:nvSpPr>
          <p:cNvPr id="9" name="Rectangle 8">
            <a:extLst>
              <a:ext uri="{FF2B5EF4-FFF2-40B4-BE49-F238E27FC236}">
                <a16:creationId xmlns:a16="http://schemas.microsoft.com/office/drawing/2014/main" id="{C4220E15-25C0-4BD2-A1A0-81094F8735F8}"/>
              </a:ext>
            </a:extLst>
          </p:cNvPr>
          <p:cNvSpPr/>
          <p:nvPr/>
        </p:nvSpPr>
        <p:spPr>
          <a:xfrm>
            <a:off x="546695" y="2235098"/>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97%</a:t>
            </a:r>
            <a:endParaRPr lang="en-US" sz="3600" dirty="0"/>
          </a:p>
        </p:txBody>
      </p:sp>
      <p:sp>
        <p:nvSpPr>
          <p:cNvPr id="10" name="Rectangle 9">
            <a:extLst>
              <a:ext uri="{FF2B5EF4-FFF2-40B4-BE49-F238E27FC236}">
                <a16:creationId xmlns:a16="http://schemas.microsoft.com/office/drawing/2014/main" id="{0687BC65-7B88-4B7F-8DC0-A74FC9FF1F0A}"/>
              </a:ext>
            </a:extLst>
          </p:cNvPr>
          <p:cNvSpPr/>
          <p:nvPr/>
        </p:nvSpPr>
        <p:spPr>
          <a:xfrm>
            <a:off x="1237909" y="2862752"/>
            <a:ext cx="7448885" cy="584775"/>
          </a:xfrm>
          <a:prstGeom prst="rect">
            <a:avLst/>
          </a:prstGeom>
        </p:spPr>
        <p:txBody>
          <a:bodyPr wrap="square">
            <a:spAutoFit/>
          </a:bodyPr>
          <a:lstStyle/>
          <a:p>
            <a:pPr algn="just"/>
            <a:r>
              <a:rPr lang="en-GB" sz="1600" dirty="0">
                <a:solidFill>
                  <a:srgbClr val="58585B"/>
                </a:solidFill>
                <a:latin typeface="Arial Narrow" panose="020B0606020202030204" pitchFamily="34" charset="0"/>
              </a:rPr>
              <a:t>of </a:t>
            </a:r>
            <a:r>
              <a:rPr lang="en-GB" sz="1600" b="1" dirty="0">
                <a:solidFill>
                  <a:srgbClr val="58585B"/>
                </a:solidFill>
                <a:latin typeface="Arial Narrow" panose="020B0606020202030204" pitchFamily="34" charset="0"/>
              </a:rPr>
              <a:t>KIs</a:t>
            </a:r>
            <a:r>
              <a:rPr lang="en-GB" sz="1600"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(4 out of 36 KIs) reported that there were </a:t>
            </a:r>
            <a:r>
              <a:rPr lang="en-US" sz="1600" b="1" dirty="0">
                <a:solidFill>
                  <a:srgbClr val="58585B"/>
                </a:solidFill>
                <a:latin typeface="Arial Narrow" panose="020B0606020202030204" pitchFamily="34" charset="0"/>
              </a:rPr>
              <a:t>no disputes between villages</a:t>
            </a:r>
            <a:r>
              <a:rPr lang="en-US" sz="1600" dirty="0">
                <a:solidFill>
                  <a:srgbClr val="58585B"/>
                </a:solidFill>
                <a:latin typeface="Arial Narrow" panose="020B0606020202030204" pitchFamily="34" charset="0"/>
              </a:rPr>
              <a:t> in the six months prior to data collection. The rest of the KIs did not know.</a:t>
            </a:r>
          </a:p>
        </p:txBody>
      </p:sp>
      <p:sp>
        <p:nvSpPr>
          <p:cNvPr id="11" name="Rectangle 10">
            <a:extLst>
              <a:ext uri="{FF2B5EF4-FFF2-40B4-BE49-F238E27FC236}">
                <a16:creationId xmlns:a16="http://schemas.microsoft.com/office/drawing/2014/main" id="{D09CFB89-5AE0-4A51-B0E7-C2A043689790}"/>
              </a:ext>
            </a:extLst>
          </p:cNvPr>
          <p:cNvSpPr/>
          <p:nvPr/>
        </p:nvSpPr>
        <p:spPr>
          <a:xfrm>
            <a:off x="566745" y="2868751"/>
            <a:ext cx="6773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11%</a:t>
            </a:r>
            <a:endParaRPr lang="en-US" sz="3600" dirty="0"/>
          </a:p>
        </p:txBody>
      </p:sp>
      <p:sp>
        <p:nvSpPr>
          <p:cNvPr id="12" name="Rectangle 11">
            <a:extLst>
              <a:ext uri="{FF2B5EF4-FFF2-40B4-BE49-F238E27FC236}">
                <a16:creationId xmlns:a16="http://schemas.microsoft.com/office/drawing/2014/main" id="{C6079CA6-1C13-4A81-B098-79B15843169C}"/>
              </a:ext>
            </a:extLst>
          </p:cNvPr>
          <p:cNvSpPr/>
          <p:nvPr/>
        </p:nvSpPr>
        <p:spPr>
          <a:xfrm>
            <a:off x="1237908" y="3525577"/>
            <a:ext cx="7448885" cy="584775"/>
          </a:xfrm>
          <a:prstGeom prst="rect">
            <a:avLst/>
          </a:prstGeom>
        </p:spPr>
        <p:txBody>
          <a:bodyPr wrap="square">
            <a:spAutoFit/>
          </a:bodyPr>
          <a:lstStyle/>
          <a:p>
            <a:pPr algn="just"/>
            <a:r>
              <a:rPr lang="en-GB" sz="1600" dirty="0">
                <a:solidFill>
                  <a:srgbClr val="58585B"/>
                </a:solidFill>
                <a:latin typeface="Arial Narrow" panose="020B0606020202030204" pitchFamily="34" charset="0"/>
              </a:rPr>
              <a:t>of </a:t>
            </a:r>
            <a:r>
              <a:rPr lang="en-GB" sz="1600" b="1" dirty="0">
                <a:solidFill>
                  <a:srgbClr val="58585B"/>
                </a:solidFill>
                <a:latin typeface="Arial Narrow" panose="020B0606020202030204" pitchFamily="34" charset="0"/>
              </a:rPr>
              <a:t>KIs</a:t>
            </a:r>
            <a:r>
              <a:rPr lang="en-GB" sz="1600"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(27 out of 36 KIs) reported that there were </a:t>
            </a:r>
            <a:r>
              <a:rPr lang="en-US" sz="1600" b="1" dirty="0">
                <a:solidFill>
                  <a:srgbClr val="58585B"/>
                </a:solidFill>
                <a:latin typeface="Arial Narrow" panose="020B0606020202030204" pitchFamily="34" charset="0"/>
              </a:rPr>
              <a:t>no retaliation incidents</a:t>
            </a:r>
            <a:r>
              <a:rPr lang="en-US" sz="1600" dirty="0">
                <a:solidFill>
                  <a:srgbClr val="58585B"/>
                </a:solidFill>
                <a:latin typeface="Arial Narrow" panose="020B0606020202030204" pitchFamily="34" charset="0"/>
              </a:rPr>
              <a:t> in the six months prior to data collection. The rest of the KIs did not know.</a:t>
            </a:r>
          </a:p>
        </p:txBody>
      </p:sp>
      <p:sp>
        <p:nvSpPr>
          <p:cNvPr id="13" name="Rectangle 12">
            <a:extLst>
              <a:ext uri="{FF2B5EF4-FFF2-40B4-BE49-F238E27FC236}">
                <a16:creationId xmlns:a16="http://schemas.microsoft.com/office/drawing/2014/main" id="{4C829AC0-1512-49D2-97D2-F6213DBA3037}"/>
              </a:ext>
            </a:extLst>
          </p:cNvPr>
          <p:cNvSpPr/>
          <p:nvPr/>
        </p:nvSpPr>
        <p:spPr>
          <a:xfrm>
            <a:off x="574761" y="3514446"/>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75%</a:t>
            </a:r>
            <a:endParaRPr lang="en-US" sz="3600" dirty="0"/>
          </a:p>
        </p:txBody>
      </p:sp>
      <p:sp>
        <p:nvSpPr>
          <p:cNvPr id="14" name="Rectangle 13">
            <a:extLst>
              <a:ext uri="{FF2B5EF4-FFF2-40B4-BE49-F238E27FC236}">
                <a16:creationId xmlns:a16="http://schemas.microsoft.com/office/drawing/2014/main" id="{00876742-7BB8-40A8-A064-2A85C659970D}"/>
              </a:ext>
            </a:extLst>
          </p:cNvPr>
          <p:cNvSpPr/>
          <p:nvPr/>
        </p:nvSpPr>
        <p:spPr>
          <a:xfrm>
            <a:off x="510599" y="4203632"/>
            <a:ext cx="4118435" cy="400110"/>
          </a:xfrm>
          <a:prstGeom prst="rect">
            <a:avLst/>
          </a:prstGeom>
        </p:spPr>
        <p:txBody>
          <a:bodyPr wrap="none">
            <a:spAutoFit/>
          </a:bodyPr>
          <a:lstStyle/>
          <a:p>
            <a:r>
              <a:rPr lang="en-GB" sz="2000" dirty="0">
                <a:solidFill>
                  <a:srgbClr val="EE5859"/>
                </a:solidFill>
                <a:latin typeface="humanitarian-icons-v02" panose="02000503000000000000" pitchFamily="2" charset="0"/>
              </a:rPr>
              <a:t></a:t>
            </a:r>
            <a:r>
              <a:rPr lang="en-GB" sz="2000" b="1" baseline="30000" dirty="0">
                <a:solidFill>
                  <a:srgbClr val="EE5859"/>
                </a:solidFill>
                <a:latin typeface="TradeGothicLTPro-Bold" panose="020B0803040303020004" pitchFamily="34" charset="0"/>
              </a:rPr>
              <a:t> </a:t>
            </a:r>
            <a:r>
              <a:rPr lang="en-GB" b="1" dirty="0">
                <a:solidFill>
                  <a:srgbClr val="EE5859"/>
                </a:solidFill>
                <a:latin typeface="Trade Gothic LT Std Bold" panose="020B0804050502020204" pitchFamily="34" charset="0"/>
              </a:rPr>
              <a:t>Community relations and co-existence</a:t>
            </a:r>
          </a:p>
        </p:txBody>
      </p:sp>
      <p:sp>
        <p:nvSpPr>
          <p:cNvPr id="15" name="Rectangle 14">
            <a:extLst>
              <a:ext uri="{FF2B5EF4-FFF2-40B4-BE49-F238E27FC236}">
                <a16:creationId xmlns:a16="http://schemas.microsoft.com/office/drawing/2014/main" id="{B06A1B28-A962-452D-A1CF-D727389C43C6}"/>
              </a:ext>
            </a:extLst>
          </p:cNvPr>
          <p:cNvSpPr/>
          <p:nvPr/>
        </p:nvSpPr>
        <p:spPr>
          <a:xfrm>
            <a:off x="1237909" y="4666553"/>
            <a:ext cx="7448884" cy="338554"/>
          </a:xfrm>
          <a:prstGeom prst="rect">
            <a:avLst/>
          </a:prstGeom>
        </p:spPr>
        <p:txBody>
          <a:bodyPr wrap="square">
            <a:spAutoFit/>
          </a:bodyPr>
          <a:lstStyle/>
          <a:p>
            <a:pPr algn="just"/>
            <a:r>
              <a:rPr lang="en-US" sz="1600" dirty="0">
                <a:solidFill>
                  <a:srgbClr val="58585B"/>
                </a:solidFill>
                <a:latin typeface="Arial Narrow" panose="020B0606020202030204" pitchFamily="34" charset="0"/>
              </a:rPr>
              <a:t>of</a:t>
            </a:r>
            <a:r>
              <a:rPr lang="en-US" sz="1600" b="1" dirty="0">
                <a:solidFill>
                  <a:srgbClr val="58585B"/>
                </a:solidFill>
                <a:latin typeface="Arial Narrow" panose="020B0606020202030204" pitchFamily="34" charset="0"/>
              </a:rPr>
              <a:t> KIs </a:t>
            </a:r>
            <a:r>
              <a:rPr lang="en-US" sz="1600" dirty="0">
                <a:solidFill>
                  <a:srgbClr val="58585B"/>
                </a:solidFill>
                <a:latin typeface="Arial Narrow" panose="020B0606020202030204" pitchFamily="34" charset="0"/>
              </a:rPr>
              <a:t>(35 out of 36 KIs) reported that </a:t>
            </a:r>
            <a:r>
              <a:rPr lang="en-US" sz="1600" b="1" dirty="0">
                <a:solidFill>
                  <a:srgbClr val="58585B"/>
                </a:solidFill>
                <a:latin typeface="Arial Narrow" panose="020B0606020202030204" pitchFamily="34" charset="0"/>
              </a:rPr>
              <a:t>community members trust each other</a:t>
            </a:r>
            <a:r>
              <a:rPr lang="en-US" sz="1600" dirty="0">
                <a:solidFill>
                  <a:srgbClr val="58585B"/>
                </a:solidFill>
                <a:latin typeface="Arial Narrow" panose="020B0606020202030204" pitchFamily="34" charset="0"/>
              </a:rPr>
              <a:t>.</a:t>
            </a:r>
          </a:p>
        </p:txBody>
      </p:sp>
      <p:sp>
        <p:nvSpPr>
          <p:cNvPr id="16" name="Rectangle 15">
            <a:extLst>
              <a:ext uri="{FF2B5EF4-FFF2-40B4-BE49-F238E27FC236}">
                <a16:creationId xmlns:a16="http://schemas.microsoft.com/office/drawing/2014/main" id="{CF9CF4D6-077C-48D0-B7DF-05B047630EE9}"/>
              </a:ext>
            </a:extLst>
          </p:cNvPr>
          <p:cNvSpPr/>
          <p:nvPr/>
        </p:nvSpPr>
        <p:spPr>
          <a:xfrm>
            <a:off x="544101" y="4636609"/>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97%</a:t>
            </a:r>
            <a:endParaRPr lang="en-US" sz="3600" dirty="0"/>
          </a:p>
        </p:txBody>
      </p:sp>
      <p:sp>
        <p:nvSpPr>
          <p:cNvPr id="17" name="Rectangle 16">
            <a:extLst>
              <a:ext uri="{FF2B5EF4-FFF2-40B4-BE49-F238E27FC236}">
                <a16:creationId xmlns:a16="http://schemas.microsoft.com/office/drawing/2014/main" id="{729FBECE-8DD1-4725-A8C7-E8BC9C957139}"/>
              </a:ext>
            </a:extLst>
          </p:cNvPr>
          <p:cNvSpPr/>
          <p:nvPr/>
        </p:nvSpPr>
        <p:spPr>
          <a:xfrm>
            <a:off x="610857" y="5645532"/>
            <a:ext cx="8075933" cy="584775"/>
          </a:xfrm>
          <a:prstGeom prst="rect">
            <a:avLst/>
          </a:prstGeom>
        </p:spPr>
        <p:txBody>
          <a:bodyPr wrap="square">
            <a:spAutoFit/>
          </a:bodyPr>
          <a:lstStyle/>
          <a:p>
            <a:pPr algn="just"/>
            <a:r>
              <a:rPr lang="en-GB" sz="1600" dirty="0">
                <a:solidFill>
                  <a:srgbClr val="58585B"/>
                </a:solidFill>
                <a:latin typeface="Arial Narrow" panose="020B0606020202030204" pitchFamily="34" charset="0"/>
              </a:rPr>
              <a:t>All </a:t>
            </a:r>
            <a:r>
              <a:rPr lang="en-US" sz="1600" dirty="0">
                <a:solidFill>
                  <a:srgbClr val="58585B"/>
                </a:solidFill>
                <a:latin typeface="Arial Narrow" panose="020B0606020202030204" pitchFamily="34" charset="0"/>
              </a:rPr>
              <a:t>KIs (36 KIs) reported that there are </a:t>
            </a:r>
            <a:r>
              <a:rPr lang="en-US" sz="1600" b="1" dirty="0">
                <a:solidFill>
                  <a:srgbClr val="58585B"/>
                </a:solidFill>
                <a:latin typeface="Arial Narrow" panose="020B0606020202030204" pitchFamily="34" charset="0"/>
              </a:rPr>
              <a:t>no specific population groups which are not welcome</a:t>
            </a:r>
            <a:r>
              <a:rPr lang="en-US" sz="1600" dirty="0">
                <a:solidFill>
                  <a:srgbClr val="58585B"/>
                </a:solidFill>
                <a:latin typeface="Arial Narrow" panose="020B0606020202030204" pitchFamily="34" charset="0"/>
              </a:rPr>
              <a:t> by the majority of the community in the area.</a:t>
            </a:r>
          </a:p>
        </p:txBody>
      </p:sp>
      <p:sp>
        <p:nvSpPr>
          <p:cNvPr id="18" name="Rectangle 17">
            <a:extLst>
              <a:ext uri="{FF2B5EF4-FFF2-40B4-BE49-F238E27FC236}">
                <a16:creationId xmlns:a16="http://schemas.microsoft.com/office/drawing/2014/main" id="{ADE090C7-468D-4D1F-8D13-EEA6B6B10CF7}"/>
              </a:ext>
            </a:extLst>
          </p:cNvPr>
          <p:cNvSpPr/>
          <p:nvPr/>
        </p:nvSpPr>
        <p:spPr>
          <a:xfrm>
            <a:off x="1237906" y="5075075"/>
            <a:ext cx="7448883" cy="584775"/>
          </a:xfrm>
          <a:prstGeom prst="rect">
            <a:avLst/>
          </a:prstGeom>
        </p:spPr>
        <p:txBody>
          <a:bodyPr wrap="square">
            <a:spAutoFit/>
          </a:bodyPr>
          <a:lstStyle/>
          <a:p>
            <a:pPr algn="just"/>
            <a:r>
              <a:rPr lang="en-US" sz="1600" dirty="0">
                <a:solidFill>
                  <a:srgbClr val="58585B"/>
                </a:solidFill>
                <a:latin typeface="Arial Narrow" panose="020B0606020202030204" pitchFamily="34" charset="0"/>
              </a:rPr>
              <a:t>of </a:t>
            </a:r>
            <a:r>
              <a:rPr lang="en-US" sz="1600" b="1" dirty="0">
                <a:solidFill>
                  <a:srgbClr val="58585B"/>
                </a:solidFill>
                <a:latin typeface="Arial Narrow" panose="020B0606020202030204" pitchFamily="34" charset="0"/>
              </a:rPr>
              <a:t>KIs</a:t>
            </a:r>
            <a:r>
              <a:rPr lang="en-US" sz="1600" dirty="0">
                <a:solidFill>
                  <a:srgbClr val="58585B"/>
                </a:solidFill>
                <a:latin typeface="Arial Narrow" panose="020B0606020202030204" pitchFamily="34" charset="0"/>
              </a:rPr>
              <a:t> (32 out of 36 KIs) reported that </a:t>
            </a:r>
            <a:r>
              <a:rPr lang="en-US" sz="1600" b="1" dirty="0">
                <a:solidFill>
                  <a:srgbClr val="58585B"/>
                </a:solidFill>
                <a:latin typeface="Arial Narrow" panose="020B0606020202030204" pitchFamily="34" charset="0"/>
              </a:rPr>
              <a:t>their community members interact with other groups </a:t>
            </a:r>
            <a:r>
              <a:rPr lang="en-US" sz="1600" dirty="0">
                <a:solidFill>
                  <a:srgbClr val="58585B"/>
                </a:solidFill>
                <a:latin typeface="Arial Narrow" panose="020B0606020202030204" pitchFamily="34" charset="0"/>
              </a:rPr>
              <a:t>in the community.</a:t>
            </a:r>
            <a:endParaRPr lang="en-US" sz="1600" dirty="0"/>
          </a:p>
        </p:txBody>
      </p:sp>
      <p:sp>
        <p:nvSpPr>
          <p:cNvPr id="19" name="Rectangle 18">
            <a:extLst>
              <a:ext uri="{FF2B5EF4-FFF2-40B4-BE49-F238E27FC236}">
                <a16:creationId xmlns:a16="http://schemas.microsoft.com/office/drawing/2014/main" id="{90A4D7D8-C2AC-4F8A-A105-AA37632AB0A8}"/>
              </a:ext>
            </a:extLst>
          </p:cNvPr>
          <p:cNvSpPr/>
          <p:nvPr/>
        </p:nvSpPr>
        <p:spPr>
          <a:xfrm>
            <a:off x="538665" y="5077523"/>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89%</a:t>
            </a:r>
            <a:endParaRPr lang="en-US" sz="3600" dirty="0"/>
          </a:p>
        </p:txBody>
      </p:sp>
    </p:spTree>
    <p:extLst>
      <p:ext uri="{BB962C8B-B14F-4D97-AF65-F5344CB8AC3E}">
        <p14:creationId xmlns:p14="http://schemas.microsoft.com/office/powerpoint/2010/main" val="1258398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Al-</a:t>
            </a:r>
            <a:r>
              <a:rPr lang="en-GB" dirty="0" err="1"/>
              <a:t>Qairawan</a:t>
            </a:r>
            <a:r>
              <a:rPr lang="en-GB" dirty="0"/>
              <a:t> sub-district</a:t>
            </a:r>
          </a:p>
          <a:p>
            <a:r>
              <a:rPr lang="en-US" sz="3200" baseline="30000" dirty="0"/>
              <a:t>Perceptions of safety and security – data reported by KIs</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86176" y="1275351"/>
            <a:ext cx="830062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 </a:t>
            </a:r>
            <a:r>
              <a:rPr lang="en-GB" sz="2000" b="1" dirty="0">
                <a:solidFill>
                  <a:srgbClr val="EE5859"/>
                </a:solidFill>
                <a:latin typeface="Trade Gothic LT Std Bold"/>
              </a:rPr>
              <a:t>Safety and security</a:t>
            </a:r>
          </a:p>
        </p:txBody>
      </p:sp>
      <p:sp>
        <p:nvSpPr>
          <p:cNvPr id="14" name="Rectangle 13">
            <a:extLst>
              <a:ext uri="{FF2B5EF4-FFF2-40B4-BE49-F238E27FC236}">
                <a16:creationId xmlns:a16="http://schemas.microsoft.com/office/drawing/2014/main" id="{00876742-7BB8-40A8-A064-2A85C659970D}"/>
              </a:ext>
            </a:extLst>
          </p:cNvPr>
          <p:cNvSpPr/>
          <p:nvPr/>
        </p:nvSpPr>
        <p:spPr>
          <a:xfrm>
            <a:off x="510599" y="3000474"/>
            <a:ext cx="2310248" cy="369332"/>
          </a:xfrm>
          <a:prstGeom prst="rect">
            <a:avLst/>
          </a:prstGeom>
        </p:spPr>
        <p:txBody>
          <a:bodyPr wrap="none">
            <a:spAutoFit/>
          </a:bodyPr>
          <a:lstStyle/>
          <a:p>
            <a:r>
              <a:rPr lang="en-GB" b="1" dirty="0">
                <a:solidFill>
                  <a:srgbClr val="EE5859"/>
                </a:solidFill>
                <a:latin typeface="Trade Gothic LT Std Bold" panose="020B0804050502020204" pitchFamily="34" charset="0"/>
              </a:rPr>
              <a:t>Freedom of movement</a:t>
            </a:r>
          </a:p>
        </p:txBody>
      </p:sp>
      <p:pic>
        <p:nvPicPr>
          <p:cNvPr id="20" name="Picture 19">
            <a:extLst>
              <a:ext uri="{FF2B5EF4-FFF2-40B4-BE49-F238E27FC236}">
                <a16:creationId xmlns:a16="http://schemas.microsoft.com/office/drawing/2014/main" id="{3DD34083-1C79-4549-888B-84972EF71122}"/>
              </a:ext>
            </a:extLst>
          </p:cNvPr>
          <p:cNvPicPr>
            <a:picLocks noChangeAspect="1"/>
          </p:cNvPicPr>
          <p:nvPr/>
        </p:nvPicPr>
        <p:blipFill>
          <a:blip r:embed="rId3"/>
          <a:stretch>
            <a:fillRect/>
          </a:stretch>
        </p:blipFill>
        <p:spPr>
          <a:xfrm>
            <a:off x="510599" y="1799827"/>
            <a:ext cx="1076475" cy="1066949"/>
          </a:xfrm>
          <a:prstGeom prst="rect">
            <a:avLst/>
          </a:prstGeom>
        </p:spPr>
      </p:pic>
      <p:sp>
        <p:nvSpPr>
          <p:cNvPr id="6" name="Rectangle 5">
            <a:extLst>
              <a:ext uri="{FF2B5EF4-FFF2-40B4-BE49-F238E27FC236}">
                <a16:creationId xmlns:a16="http://schemas.microsoft.com/office/drawing/2014/main" id="{9314E780-15A2-4BDB-A4BD-2389C3C72A65}"/>
              </a:ext>
            </a:extLst>
          </p:cNvPr>
          <p:cNvSpPr/>
          <p:nvPr/>
        </p:nvSpPr>
        <p:spPr>
          <a:xfrm>
            <a:off x="1587073" y="2038096"/>
            <a:ext cx="7099715" cy="584775"/>
          </a:xfrm>
          <a:prstGeom prst="rect">
            <a:avLst/>
          </a:prstGeom>
        </p:spPr>
        <p:txBody>
          <a:bodyPr wrap="square">
            <a:spAutoFit/>
          </a:bodyPr>
          <a:lstStyle/>
          <a:p>
            <a:pPr algn="just"/>
            <a:r>
              <a:rPr lang="en-US" sz="1600" dirty="0">
                <a:solidFill>
                  <a:srgbClr val="58585B"/>
                </a:solidFill>
                <a:latin typeface="Arial Narrow" panose="020B0606020202030204" pitchFamily="34" charset="0"/>
              </a:rPr>
              <a:t>of </a:t>
            </a:r>
            <a:r>
              <a:rPr lang="en-US" sz="1600" b="1" dirty="0">
                <a:solidFill>
                  <a:srgbClr val="58585B"/>
                </a:solidFill>
                <a:latin typeface="Arial Narrow" panose="020B0606020202030204" pitchFamily="34" charset="0"/>
              </a:rPr>
              <a:t>KIs</a:t>
            </a:r>
            <a:r>
              <a:rPr lang="en-US" sz="1600" dirty="0">
                <a:solidFill>
                  <a:srgbClr val="58585B"/>
                </a:solidFill>
                <a:latin typeface="Arial Narrow" panose="020B0606020202030204" pitchFamily="34" charset="0"/>
              </a:rPr>
              <a:t> (35 out of 36 KIs) reported that their community members </a:t>
            </a:r>
            <a:r>
              <a:rPr lang="en-US" sz="1600" b="1" dirty="0">
                <a:solidFill>
                  <a:srgbClr val="58585B"/>
                </a:solidFill>
                <a:latin typeface="Arial Narrow" panose="020B0606020202030204" pitchFamily="34" charset="0"/>
              </a:rPr>
              <a:t>do not avoid any areas</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or </a:t>
            </a:r>
            <a:r>
              <a:rPr lang="en-US" sz="1600" b="1" dirty="0" err="1">
                <a:solidFill>
                  <a:srgbClr val="58585B"/>
                </a:solidFill>
                <a:latin typeface="Arial Narrow" panose="020B0606020202030204" pitchFamily="34" charset="0"/>
              </a:rPr>
              <a:t>neighbourhoods</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in  Al-</a:t>
            </a:r>
            <a:r>
              <a:rPr lang="en-US" sz="1600" dirty="0" err="1">
                <a:solidFill>
                  <a:srgbClr val="58585B"/>
                </a:solidFill>
                <a:latin typeface="Arial Narrow" panose="020B0606020202030204" pitchFamily="34" charset="0"/>
              </a:rPr>
              <a:t>Qairawan</a:t>
            </a:r>
            <a:r>
              <a:rPr lang="en-US" sz="1600" dirty="0">
                <a:solidFill>
                  <a:srgbClr val="58585B"/>
                </a:solidFill>
                <a:latin typeface="Arial Narrow" panose="020B0606020202030204" pitchFamily="34" charset="0"/>
              </a:rPr>
              <a:t>.</a:t>
            </a:r>
          </a:p>
        </p:txBody>
      </p:sp>
      <p:sp>
        <p:nvSpPr>
          <p:cNvPr id="7" name="Rectangle 6">
            <a:extLst>
              <a:ext uri="{FF2B5EF4-FFF2-40B4-BE49-F238E27FC236}">
                <a16:creationId xmlns:a16="http://schemas.microsoft.com/office/drawing/2014/main" id="{E0F85B59-6BFE-4670-9C16-E88A48A21A2C}"/>
              </a:ext>
            </a:extLst>
          </p:cNvPr>
          <p:cNvSpPr/>
          <p:nvPr/>
        </p:nvSpPr>
        <p:spPr>
          <a:xfrm>
            <a:off x="534846" y="3369806"/>
            <a:ext cx="8151941" cy="338554"/>
          </a:xfrm>
          <a:prstGeom prst="rect">
            <a:avLst/>
          </a:prstGeom>
        </p:spPr>
        <p:txBody>
          <a:bodyPr wrap="square">
            <a:spAutoFit/>
          </a:bodyPr>
          <a:lstStyle/>
          <a:p>
            <a:pPr algn="just"/>
            <a:r>
              <a:rPr lang="en-US" sz="1600" dirty="0">
                <a:solidFill>
                  <a:srgbClr val="58585B"/>
                </a:solidFill>
                <a:latin typeface="Arial Narrow" panose="020B0606020202030204" pitchFamily="34" charset="0"/>
              </a:rPr>
              <a:t>All KIs (36 KIs) reported that </a:t>
            </a:r>
            <a:r>
              <a:rPr lang="en-US" sz="1600" b="1" dirty="0">
                <a:solidFill>
                  <a:srgbClr val="58585B"/>
                </a:solidFill>
                <a:latin typeface="Arial Narrow" panose="020B0606020202030204" pitchFamily="34" charset="0"/>
              </a:rPr>
              <a:t>females and males can freely move</a:t>
            </a:r>
            <a:r>
              <a:rPr lang="en-US" sz="1600" dirty="0">
                <a:solidFill>
                  <a:srgbClr val="58585B"/>
                </a:solidFill>
                <a:latin typeface="Arial Narrow" panose="020B0606020202030204" pitchFamily="34" charset="0"/>
              </a:rPr>
              <a:t> in Al-</a:t>
            </a:r>
            <a:r>
              <a:rPr lang="en-US" sz="1600" dirty="0" err="1">
                <a:solidFill>
                  <a:srgbClr val="58585B"/>
                </a:solidFill>
                <a:latin typeface="Arial Narrow" panose="020B0606020202030204" pitchFamily="34" charset="0"/>
              </a:rPr>
              <a:t>Qairawan</a:t>
            </a:r>
            <a:r>
              <a:rPr lang="en-US" sz="1600" dirty="0">
                <a:solidFill>
                  <a:srgbClr val="58585B"/>
                </a:solidFill>
                <a:latin typeface="Arial Narrow" panose="020B0606020202030204" pitchFamily="34" charset="0"/>
              </a:rPr>
              <a:t> at night or during the day. </a:t>
            </a:r>
          </a:p>
        </p:txBody>
      </p:sp>
      <p:sp>
        <p:nvSpPr>
          <p:cNvPr id="8" name="Rectangle 7">
            <a:extLst>
              <a:ext uri="{FF2B5EF4-FFF2-40B4-BE49-F238E27FC236}">
                <a16:creationId xmlns:a16="http://schemas.microsoft.com/office/drawing/2014/main" id="{7813B88A-2C54-426E-8959-2BC049EBB08B}"/>
              </a:ext>
            </a:extLst>
          </p:cNvPr>
          <p:cNvSpPr/>
          <p:nvPr/>
        </p:nvSpPr>
        <p:spPr>
          <a:xfrm>
            <a:off x="534846" y="3879032"/>
            <a:ext cx="4076757" cy="400110"/>
          </a:xfrm>
          <a:prstGeom prst="rect">
            <a:avLst/>
          </a:prstGeom>
        </p:spPr>
        <p:txBody>
          <a:bodyPr wrap="none">
            <a:spAutoFit/>
          </a:bodyPr>
          <a:lstStyle/>
          <a:p>
            <a:r>
              <a:rPr lang="en-US" sz="2000" dirty="0">
                <a:solidFill>
                  <a:srgbClr val="EE5859"/>
                </a:solidFill>
                <a:latin typeface="humanitarian-icons-v02" panose="02000503000000000000" pitchFamily="2" charset="0"/>
              </a:rPr>
              <a:t></a:t>
            </a:r>
            <a:r>
              <a:rPr lang="en-US" b="1" dirty="0">
                <a:solidFill>
                  <a:srgbClr val="EE5859"/>
                </a:solidFill>
                <a:latin typeface="TradeGothicLTPro-Bold" panose="020B0803040303020004" pitchFamily="34" charset="0"/>
              </a:rPr>
              <a:t> </a:t>
            </a:r>
            <a:r>
              <a:rPr lang="en-US" b="1" dirty="0">
                <a:solidFill>
                  <a:srgbClr val="EE5859"/>
                </a:solidFill>
                <a:latin typeface="Trade Gothic LT Std Bold" panose="020B0804050502020204" pitchFamily="34" charset="0"/>
              </a:rPr>
              <a:t>Perceived presence of security forces</a:t>
            </a:r>
          </a:p>
        </p:txBody>
      </p:sp>
      <p:sp>
        <p:nvSpPr>
          <p:cNvPr id="21" name="Rectangle 20">
            <a:extLst>
              <a:ext uri="{FF2B5EF4-FFF2-40B4-BE49-F238E27FC236}">
                <a16:creationId xmlns:a16="http://schemas.microsoft.com/office/drawing/2014/main" id="{FF359A5A-FE02-4E9B-BD60-CCDC0B3365DE}"/>
              </a:ext>
            </a:extLst>
          </p:cNvPr>
          <p:cNvSpPr/>
          <p:nvPr/>
        </p:nvSpPr>
        <p:spPr>
          <a:xfrm>
            <a:off x="606019" y="4233244"/>
            <a:ext cx="8080768" cy="1323439"/>
          </a:xfrm>
          <a:prstGeom prst="rect">
            <a:avLst/>
          </a:prstGeom>
        </p:spPr>
        <p:txBody>
          <a:bodyPr wrap="square">
            <a:spAutoFit/>
          </a:bodyPr>
          <a:lstStyle/>
          <a:p>
            <a:pPr algn="just"/>
            <a:r>
              <a:rPr lang="en-US" sz="1600" dirty="0">
                <a:solidFill>
                  <a:srgbClr val="58585B"/>
                </a:solidFill>
                <a:latin typeface="Arial Narrow" panose="020B0606020202030204" pitchFamily="34" charset="0"/>
              </a:rPr>
              <a:t>All KIs (36 KIs) reported that the </a:t>
            </a:r>
            <a:r>
              <a:rPr lang="en-US" sz="1600" b="1" dirty="0">
                <a:solidFill>
                  <a:srgbClr val="58585B"/>
                </a:solidFill>
                <a:latin typeface="Arial Narrow" panose="020B0606020202030204" pitchFamily="34" charset="0"/>
              </a:rPr>
              <a:t>presence of the security forces </a:t>
            </a:r>
            <a:r>
              <a:rPr lang="en-US" sz="1600" dirty="0">
                <a:solidFill>
                  <a:srgbClr val="58585B"/>
                </a:solidFill>
                <a:latin typeface="Arial Narrow" panose="020B0606020202030204" pitchFamily="34" charset="0"/>
              </a:rPr>
              <a:t>such as the police and the Iraqi armed forces </a:t>
            </a:r>
            <a:r>
              <a:rPr lang="en-US" sz="1600" b="1" dirty="0">
                <a:solidFill>
                  <a:srgbClr val="58585B"/>
                </a:solidFill>
                <a:latin typeface="Arial Narrow" panose="020B0606020202030204" pitchFamily="34" charset="0"/>
              </a:rPr>
              <a:t>contributed positively to a feeling of safety</a:t>
            </a:r>
            <a:r>
              <a:rPr lang="en-US" sz="1600" dirty="0">
                <a:solidFill>
                  <a:srgbClr val="58585B"/>
                </a:solidFill>
                <a:latin typeface="Arial Narrow" panose="020B0606020202030204" pitchFamily="34" charset="0"/>
              </a:rPr>
              <a:t>.</a:t>
            </a:r>
          </a:p>
          <a:p>
            <a:pPr algn="just"/>
            <a:endParaRPr lang="en-US" sz="1600" dirty="0">
              <a:solidFill>
                <a:srgbClr val="58585B"/>
              </a:solidFill>
              <a:latin typeface="Arial Narrow" panose="020B0606020202030204" pitchFamily="34" charset="0"/>
            </a:endParaRPr>
          </a:p>
          <a:p>
            <a:pPr algn="just"/>
            <a:r>
              <a:rPr lang="en-US" sz="1600" dirty="0">
                <a:solidFill>
                  <a:srgbClr val="58585B"/>
                </a:solidFill>
                <a:latin typeface="Arial Narrow" panose="020B0606020202030204" pitchFamily="34" charset="0"/>
              </a:rPr>
              <a:t>In addition, it was generally reported that </a:t>
            </a:r>
            <a:r>
              <a:rPr lang="en-US" sz="1600" b="1" dirty="0">
                <a:solidFill>
                  <a:srgbClr val="58585B"/>
                </a:solidFill>
                <a:latin typeface="Arial Narrow" panose="020B0606020202030204" pitchFamily="34" charset="0"/>
              </a:rPr>
              <a:t>security forces are effective in resolving disputes </a:t>
            </a:r>
            <a:r>
              <a:rPr lang="en-US" sz="1600" dirty="0">
                <a:solidFill>
                  <a:srgbClr val="58585B"/>
                </a:solidFill>
                <a:latin typeface="Arial Narrow" panose="020B0606020202030204" pitchFamily="34" charset="0"/>
              </a:rPr>
              <a:t>within the community and between different villages.</a:t>
            </a:r>
          </a:p>
        </p:txBody>
      </p:sp>
      <p:sp>
        <p:nvSpPr>
          <p:cNvPr id="22" name="Rectangle 21">
            <a:extLst>
              <a:ext uri="{FF2B5EF4-FFF2-40B4-BE49-F238E27FC236}">
                <a16:creationId xmlns:a16="http://schemas.microsoft.com/office/drawing/2014/main" id="{959F08AA-01C0-4010-BD11-18CA1003F925}"/>
              </a:ext>
            </a:extLst>
          </p:cNvPr>
          <p:cNvSpPr/>
          <p:nvPr/>
        </p:nvSpPr>
        <p:spPr>
          <a:xfrm>
            <a:off x="606019" y="5593499"/>
            <a:ext cx="8080768" cy="738664"/>
          </a:xfrm>
          <a:prstGeom prst="rect">
            <a:avLst/>
          </a:prstGeom>
        </p:spPr>
        <p:txBody>
          <a:bodyPr wrap="square">
            <a:spAutoFit/>
          </a:bodyPr>
          <a:lstStyle/>
          <a:p>
            <a:pPr algn="just"/>
            <a:r>
              <a:rPr lang="en-US" sz="1400" i="1" dirty="0">
                <a:solidFill>
                  <a:srgbClr val="EE5859"/>
                </a:solidFill>
                <a:latin typeface="Arial Narrow" panose="020B0606020202030204" pitchFamily="34" charset="0"/>
              </a:rPr>
              <a:t>“So that the citizen can move in full freedom in the area, day and night, without fear of anything, so that the law and the ruling authority will protect him/her” </a:t>
            </a:r>
          </a:p>
          <a:p>
            <a:pPr algn="r"/>
            <a:r>
              <a:rPr lang="en-US" sz="1400" dirty="0">
                <a:solidFill>
                  <a:srgbClr val="58585B"/>
                </a:solidFill>
                <a:latin typeface="Arial Narrow" panose="020B0606020202030204" pitchFamily="34" charset="0"/>
              </a:rPr>
              <a:t>- Male IDP KI (displaced in the area) -</a:t>
            </a:r>
          </a:p>
        </p:txBody>
      </p:sp>
    </p:spTree>
    <p:extLst>
      <p:ext uri="{BB962C8B-B14F-4D97-AF65-F5344CB8AC3E}">
        <p14:creationId xmlns:p14="http://schemas.microsoft.com/office/powerpoint/2010/main" val="28161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31D2-DF6F-4BD7-9A3F-1EA91636DE9A}"/>
              </a:ext>
            </a:extLst>
          </p:cNvPr>
          <p:cNvSpPr/>
          <p:nvPr/>
        </p:nvSpPr>
        <p:spPr>
          <a:xfrm>
            <a:off x="4210848" y="2489506"/>
            <a:ext cx="4679736" cy="1200329"/>
          </a:xfrm>
          <a:prstGeom prst="rect">
            <a:avLst/>
          </a:prstGeom>
        </p:spPr>
        <p:txBody>
          <a:bodyPr wrap="square">
            <a:spAutoFit/>
          </a:bodyPr>
          <a:lstStyle/>
          <a:p>
            <a:r>
              <a:rPr lang="en-US" sz="3600" b="1" dirty="0">
                <a:solidFill>
                  <a:schemeClr val="bg1"/>
                </a:solidFill>
                <a:latin typeface="Arial Narrow" panose="020B0606020202030204" pitchFamily="34" charset="0"/>
              </a:rPr>
              <a:t>Questions from the audience</a:t>
            </a:r>
          </a:p>
        </p:txBody>
      </p:sp>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7</a:t>
            </a:r>
          </a:p>
        </p:txBody>
      </p:sp>
    </p:spTree>
    <p:extLst>
      <p:ext uri="{BB962C8B-B14F-4D97-AF65-F5344CB8AC3E}">
        <p14:creationId xmlns:p14="http://schemas.microsoft.com/office/powerpoint/2010/main" val="65808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8</a:t>
            </a:r>
          </a:p>
        </p:txBody>
      </p:sp>
      <p:sp>
        <p:nvSpPr>
          <p:cNvPr id="5" name="Rectangle 4">
            <a:extLst>
              <a:ext uri="{FF2B5EF4-FFF2-40B4-BE49-F238E27FC236}">
                <a16:creationId xmlns:a16="http://schemas.microsoft.com/office/drawing/2014/main" id="{5491CF58-5F1D-4486-A300-BBE8A28E51AD}"/>
              </a:ext>
            </a:extLst>
          </p:cNvPr>
          <p:cNvSpPr/>
          <p:nvPr/>
        </p:nvSpPr>
        <p:spPr>
          <a:xfrm>
            <a:off x="4343400" y="2226206"/>
            <a:ext cx="4679736" cy="1938992"/>
          </a:xfrm>
          <a:prstGeom prst="rect">
            <a:avLst/>
          </a:prstGeom>
        </p:spPr>
        <p:txBody>
          <a:bodyPr wrap="square">
            <a:spAutoFit/>
          </a:bodyPr>
          <a:lstStyle/>
          <a:p>
            <a:r>
              <a:rPr lang="en-US" sz="3600" b="1" dirty="0">
                <a:solidFill>
                  <a:schemeClr val="bg1"/>
                </a:solidFill>
                <a:latin typeface="Arial Narrow" panose="020B0606020202030204" pitchFamily="34" charset="0"/>
              </a:rPr>
              <a:t>Discussion</a:t>
            </a:r>
          </a:p>
          <a:p>
            <a:endParaRPr lang="en-US" sz="3600" b="1" dirty="0">
              <a:solidFill>
                <a:schemeClr val="bg1"/>
              </a:solidFill>
              <a:latin typeface="Arial Narrow" panose="020B0606020202030204" pitchFamily="34" charset="0"/>
            </a:endParaRPr>
          </a:p>
          <a:p>
            <a:r>
              <a:rPr lang="en-US" sz="2400" dirty="0">
                <a:solidFill>
                  <a:schemeClr val="bg1"/>
                </a:solidFill>
                <a:latin typeface="Arial Narrow" panose="020B0606020202030204" pitchFamily="34" charset="0"/>
              </a:rPr>
              <a:t>Any feedback or comments from those operational in these areas?</a:t>
            </a:r>
            <a:endParaRPr lang="en-US" sz="2400" b="1" dirty="0">
              <a:solidFill>
                <a:schemeClr val="bg1"/>
              </a:solidFill>
              <a:latin typeface="Arial Narrow" panose="020B0606020202030204" pitchFamily="34" charset="0"/>
            </a:endParaRPr>
          </a:p>
        </p:txBody>
      </p:sp>
      <p:sp>
        <p:nvSpPr>
          <p:cNvPr id="7" name="Rectangle 6">
            <a:extLst>
              <a:ext uri="{FF2B5EF4-FFF2-40B4-BE49-F238E27FC236}">
                <a16:creationId xmlns:a16="http://schemas.microsoft.com/office/drawing/2014/main" id="{41286327-61A4-4E9E-A277-FCD480E4A53E}"/>
              </a:ext>
            </a:extLst>
          </p:cNvPr>
          <p:cNvSpPr/>
          <p:nvPr/>
        </p:nvSpPr>
        <p:spPr>
          <a:xfrm rot="20482906">
            <a:off x="419101" y="1121121"/>
            <a:ext cx="4572000" cy="830997"/>
          </a:xfrm>
          <a:prstGeom prst="rect">
            <a:avLst/>
          </a:prstGeom>
        </p:spPr>
        <p:txBody>
          <a:bodyPr>
            <a:spAutoFit/>
          </a:bodyPr>
          <a:lstStyle/>
          <a:p>
            <a:r>
              <a:rPr lang="en-US" sz="2400" dirty="0">
                <a:solidFill>
                  <a:schemeClr val="bg1"/>
                </a:solidFill>
                <a:latin typeface="Arial Narrow" panose="020B0606020202030204" pitchFamily="34" charset="0"/>
              </a:rPr>
              <a:t>Any key locations that should be prioritized for future assessments?</a:t>
            </a:r>
            <a:endParaRPr lang="en-US" sz="2400" dirty="0"/>
          </a:p>
        </p:txBody>
      </p:sp>
      <p:sp>
        <p:nvSpPr>
          <p:cNvPr id="8" name="Rectangle 7">
            <a:extLst>
              <a:ext uri="{FF2B5EF4-FFF2-40B4-BE49-F238E27FC236}">
                <a16:creationId xmlns:a16="http://schemas.microsoft.com/office/drawing/2014/main" id="{D4161082-4BFD-4DA7-9B75-080224633F32}"/>
              </a:ext>
            </a:extLst>
          </p:cNvPr>
          <p:cNvSpPr/>
          <p:nvPr/>
        </p:nvSpPr>
        <p:spPr>
          <a:xfrm rot="1729537">
            <a:off x="445264" y="4164443"/>
            <a:ext cx="4572000" cy="830997"/>
          </a:xfrm>
          <a:prstGeom prst="rect">
            <a:avLst/>
          </a:prstGeom>
        </p:spPr>
        <p:txBody>
          <a:bodyPr>
            <a:spAutoFit/>
          </a:bodyPr>
          <a:lstStyle/>
          <a:p>
            <a:r>
              <a:rPr lang="en-US" sz="2400" dirty="0">
                <a:solidFill>
                  <a:schemeClr val="bg1"/>
                </a:solidFill>
                <a:latin typeface="Arial Narrow" panose="020B0606020202030204" pitchFamily="34" charset="0"/>
              </a:rPr>
              <a:t>Additional themes it would be useful to explore in the assessment?</a:t>
            </a:r>
          </a:p>
        </p:txBody>
      </p:sp>
    </p:spTree>
    <p:extLst>
      <p:ext uri="{BB962C8B-B14F-4D97-AF65-F5344CB8AC3E}">
        <p14:creationId xmlns:p14="http://schemas.microsoft.com/office/powerpoint/2010/main" val="2114066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B9D27C-7A86-42FC-94B5-AC228A8667E9}"/>
              </a:ext>
            </a:extLst>
          </p:cNvPr>
          <p:cNvSpPr>
            <a:spLocks noGrp="1"/>
          </p:cNvSpPr>
          <p:nvPr>
            <p:ph type="body" sz="quarter" idx="16"/>
          </p:nvPr>
        </p:nvSpPr>
        <p:spPr>
          <a:xfrm>
            <a:off x="5727075" y="3832846"/>
            <a:ext cx="907641" cy="692061"/>
          </a:xfrm>
        </p:spPr>
        <p:txBody>
          <a:bodyPr/>
          <a:lstStyle/>
          <a:p>
            <a:r>
              <a:rPr lang="en-US" sz="1050" dirty="0"/>
              <a:t>Upon request</a:t>
            </a:r>
          </a:p>
          <a:p>
            <a:r>
              <a:rPr lang="ar-LB" sz="1050" dirty="0">
                <a:latin typeface="Arial Unicode MS" panose="020B0604020202020204" pitchFamily="34" charset="-128"/>
                <a:ea typeface="Arial Unicode MS" panose="020B0604020202020204" pitchFamily="34" charset="-128"/>
                <a:cs typeface="Arial Unicode MS" panose="020B0604020202020204" pitchFamily="34" charset="-128"/>
              </a:rPr>
              <a:t>حسب الطلب</a:t>
            </a:r>
            <a:endParaRPr lang="en-US" sz="105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7" y="4544555"/>
            <a:ext cx="3069499" cy="213900"/>
          </a:xfrm>
        </p:spPr>
        <p:txBody>
          <a:bodyPr/>
          <a:lstStyle/>
          <a:p>
            <a:r>
              <a:rPr lang="en-US" sz="1050" dirty="0"/>
              <a:t>http://www.reachresourcecentre.info/</a:t>
            </a:r>
          </a:p>
        </p:txBody>
      </p:sp>
      <p:sp>
        <p:nvSpPr>
          <p:cNvPr id="8" name="Text Placeholder 7">
            <a:extLst>
              <a:ext uri="{FF2B5EF4-FFF2-40B4-BE49-F238E27FC236}">
                <a16:creationId xmlns:a16="http://schemas.microsoft.com/office/drawing/2014/main" id="{6E99854B-8609-4593-812C-689A4C6176C3}"/>
              </a:ext>
            </a:extLst>
          </p:cNvPr>
          <p:cNvSpPr>
            <a:spLocks noGrp="1"/>
          </p:cNvSpPr>
          <p:nvPr>
            <p:ph type="body" sz="quarter" idx="19"/>
          </p:nvPr>
        </p:nvSpPr>
        <p:spPr>
          <a:xfrm>
            <a:off x="5727075" y="5009420"/>
            <a:ext cx="3069499" cy="213900"/>
          </a:xfrm>
        </p:spPr>
        <p:txBody>
          <a:bodyPr/>
          <a:lstStyle/>
          <a:p>
            <a:r>
              <a:rPr lang="en-US" sz="1050" dirty="0"/>
              <a:t>@</a:t>
            </a:r>
            <a:r>
              <a:rPr lang="en-US" sz="1050" dirty="0" err="1"/>
              <a:t>REACH_info</a:t>
            </a:r>
            <a:endParaRPr lang="en-US" sz="1050" dirty="0"/>
          </a:p>
        </p:txBody>
      </p:sp>
      <p:sp>
        <p:nvSpPr>
          <p:cNvPr id="10"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5" y="4778102"/>
            <a:ext cx="3069499" cy="213900"/>
          </a:xfrm>
        </p:spPr>
        <p:txBody>
          <a:bodyPr/>
          <a:lstStyle/>
          <a:p>
            <a:r>
              <a:rPr lang="en-US" sz="1050" dirty="0"/>
              <a:t>IMPACT Initiatives</a:t>
            </a:r>
          </a:p>
        </p:txBody>
      </p:sp>
      <p:sp>
        <p:nvSpPr>
          <p:cNvPr id="7" name="TextBox 6">
            <a:extLst>
              <a:ext uri="{FF2B5EF4-FFF2-40B4-BE49-F238E27FC236}">
                <a16:creationId xmlns:a16="http://schemas.microsoft.com/office/drawing/2014/main" id="{254BE806-18A1-4D56-96AA-C376E7921A2B}"/>
              </a:ext>
            </a:extLst>
          </p:cNvPr>
          <p:cNvSpPr txBox="1"/>
          <p:nvPr/>
        </p:nvSpPr>
        <p:spPr>
          <a:xfrm>
            <a:off x="365166" y="5794698"/>
            <a:ext cx="8431408" cy="307777"/>
          </a:xfrm>
          <a:prstGeom prst="rect">
            <a:avLst/>
          </a:prstGeom>
          <a:noFill/>
        </p:spPr>
        <p:txBody>
          <a:bodyPr wrap="square">
            <a:spAutoFit/>
          </a:bodyPr>
          <a:lstStyle/>
          <a:p>
            <a:r>
              <a:rPr lang="en-US" sz="1400" u="sng"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https://www.impact-repository.org/document/reach/fc3a6ace/IRQ_ReDS_RA_Factsheet_Qairawan_Final_October2020.pdf</a:t>
            </a:r>
            <a:endParaRPr lang="en-US" sz="1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57381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1DE942-89F9-4983-8228-92968F71C9A5}"/>
              </a:ext>
            </a:extLst>
          </p:cNvPr>
          <p:cNvSpPr>
            <a:spLocks noGrp="1"/>
          </p:cNvSpPr>
          <p:nvPr>
            <p:ph type="body" sz="quarter" idx="13"/>
          </p:nvPr>
        </p:nvSpPr>
        <p:spPr bwMode="auto">
          <a:xfrm>
            <a:off x="3768408" y="619759"/>
            <a:ext cx="4983007" cy="5225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spcBef>
                <a:spcPts val="0"/>
              </a:spcBef>
              <a:spcAft>
                <a:spcPts val="1800"/>
              </a:spcAft>
            </a:pPr>
            <a:r>
              <a:rPr lang="en-US" sz="2000" dirty="0"/>
              <a:t>In light of recent movement trends related to returns, displacement and/or secondary displacement, there is a need for more immediate and in-depth profiling of affected areas to understand the needs and community inter-relations between </a:t>
            </a:r>
            <a:r>
              <a:rPr lang="en-US" sz="2000" dirty="0" err="1"/>
              <a:t>remainee</a:t>
            </a:r>
            <a:r>
              <a:rPr lang="en-US" sz="2000" dirty="0"/>
              <a:t>, host, returnee, and/or IDP populations.</a:t>
            </a:r>
          </a:p>
          <a:p>
            <a:pPr>
              <a:lnSpc>
                <a:spcPct val="100000"/>
              </a:lnSpc>
              <a:spcBef>
                <a:spcPts val="0"/>
              </a:spcBef>
              <a:spcAft>
                <a:spcPts val="1800"/>
              </a:spcAft>
            </a:pPr>
            <a:endParaRPr lang="en-US" sz="2000" dirty="0"/>
          </a:p>
          <a:p>
            <a:pPr>
              <a:lnSpc>
                <a:spcPct val="100000"/>
              </a:lnSpc>
              <a:spcBef>
                <a:spcPts val="0"/>
              </a:spcBef>
              <a:spcAft>
                <a:spcPts val="1800"/>
              </a:spcAft>
            </a:pPr>
            <a:r>
              <a:rPr lang="en-US" sz="2000" dirty="0"/>
              <a:t>The assessment aimed to provide </a:t>
            </a:r>
            <a:r>
              <a:rPr lang="en-US" sz="2000" b="1" dirty="0"/>
              <a:t>rapid</a:t>
            </a:r>
            <a:r>
              <a:rPr lang="en-US" sz="2000" dirty="0"/>
              <a:t> </a:t>
            </a:r>
            <a:r>
              <a:rPr lang="en-US" sz="2000" b="1" dirty="0"/>
              <a:t>evidence-based overview of the assessed areas </a:t>
            </a:r>
            <a:r>
              <a:rPr lang="en-US" sz="2000" dirty="0"/>
              <a:t>to support humanitarian and development actors to promote durable solutions for returnees and IDPs in situations of protracted displacement on multiple levels at the local and national level.</a:t>
            </a:r>
            <a:endParaRPr lang="en-US" altLang="en-US" sz="2000" dirty="0"/>
          </a:p>
          <a:p>
            <a:pPr eaLnBrk="1" hangingPunct="1">
              <a:lnSpc>
                <a:spcPct val="100000"/>
              </a:lnSpc>
              <a:spcBef>
                <a:spcPts val="0"/>
              </a:spcBef>
              <a:spcAft>
                <a:spcPts val="1800"/>
              </a:spcAft>
            </a:pPr>
            <a:endParaRPr lang="es-ES" altLang="en-US" sz="2000" dirty="0"/>
          </a:p>
        </p:txBody>
      </p:sp>
      <p:sp>
        <p:nvSpPr>
          <p:cNvPr id="5" name="Rectangle 4">
            <a:extLst>
              <a:ext uri="{FF2B5EF4-FFF2-40B4-BE49-F238E27FC236}">
                <a16:creationId xmlns:a16="http://schemas.microsoft.com/office/drawing/2014/main" id="{946B362D-3787-4D1A-93A5-D59224C51C10}"/>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background</a:t>
            </a:r>
            <a:endParaRPr lang="en-US" sz="4000" b="1" dirty="0">
              <a:latin typeface="Arial Narrow" panose="020B0606020202030204" pitchFamily="34" charset="0"/>
            </a:endParaRPr>
          </a:p>
        </p:txBody>
      </p:sp>
    </p:spTree>
    <p:extLst>
      <p:ext uri="{BB962C8B-B14F-4D97-AF65-F5344CB8AC3E}">
        <p14:creationId xmlns:p14="http://schemas.microsoft.com/office/powerpoint/2010/main" val="22024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36FE4DB-08F0-4BF3-BC9E-0D33803B1F7F}"/>
              </a:ext>
            </a:extLst>
          </p:cNvPr>
          <p:cNvSpPr>
            <a:spLocks noGrp="1"/>
          </p:cNvSpPr>
          <p:nvPr>
            <p:ph type="body" sz="quarter" idx="13"/>
          </p:nvPr>
        </p:nvSpPr>
        <p:spPr bwMode="auto">
          <a:xfrm>
            <a:off x="3768408" y="388265"/>
            <a:ext cx="4983007" cy="5225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algn="just">
              <a:lnSpc>
                <a:spcPct val="115000"/>
              </a:lnSpc>
              <a:spcBef>
                <a:spcPts val="0"/>
              </a:spcBef>
              <a:spcAft>
                <a:spcPts val="600"/>
              </a:spcAft>
            </a:pPr>
            <a:r>
              <a:rPr lang="en-GB" sz="2000" b="1" dirty="0" err="1">
                <a:effectLst/>
                <a:ea typeface="Calibri" panose="020F0502020204030204" pitchFamily="34" charset="0"/>
                <a:cs typeface="Arial" panose="020B0604020202020204" pitchFamily="34" charset="0"/>
              </a:rPr>
              <a:t>ReDS</a:t>
            </a:r>
            <a:r>
              <a:rPr lang="en-GB" sz="2000" b="1" dirty="0">
                <a:effectLst/>
                <a:ea typeface="Calibri" panose="020F0502020204030204" pitchFamily="34" charset="0"/>
                <a:cs typeface="Arial" panose="020B0604020202020204" pitchFamily="34" charset="0"/>
              </a:rPr>
              <a:t> Specific Objectives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Provide an understanding about the </a:t>
            </a:r>
            <a:r>
              <a:rPr lang="en-GB" sz="1800" b="1" dirty="0">
                <a:effectLst/>
                <a:ea typeface="Calibri" panose="020F0502020204030204" pitchFamily="34" charset="0"/>
                <a:cs typeface="Arial" panose="020B0604020202020204" pitchFamily="34" charset="0"/>
              </a:rPr>
              <a:t>effects of recent movement trends</a:t>
            </a:r>
            <a:r>
              <a:rPr lang="en-GB" sz="1800" b="1" dirty="0">
                <a:ea typeface="Calibri" panose="020F0502020204030204" pitchFamily="34" charset="0"/>
                <a:cs typeface="Arial" panose="020B0604020202020204" pitchFamily="34" charset="0"/>
              </a:rPr>
              <a:t>;</a:t>
            </a: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Assess </a:t>
            </a:r>
            <a:r>
              <a:rPr lang="en-GB" sz="1800" b="1" dirty="0">
                <a:effectLst/>
                <a:ea typeface="Calibri" panose="020F0502020204030204" pitchFamily="34" charset="0"/>
                <a:cs typeface="Arial" panose="020B0604020202020204" pitchFamily="34" charset="0"/>
              </a:rPr>
              <a:t>perceived intentions to move </a:t>
            </a:r>
            <a:r>
              <a:rPr lang="en-GB" sz="1800" dirty="0">
                <a:effectLst/>
                <a:ea typeface="Calibri" panose="020F0502020204030204" pitchFamily="34" charset="0"/>
                <a:cs typeface="Arial" panose="020B0604020202020204" pitchFamily="34" charset="0"/>
              </a:rPr>
              <a:t>among all relevant communities to </a:t>
            </a:r>
            <a:r>
              <a:rPr lang="en-GB" sz="1800" b="1" dirty="0">
                <a:effectLst/>
                <a:ea typeface="Calibri" panose="020F0502020204030204" pitchFamily="34" charset="0"/>
                <a:cs typeface="Arial" panose="020B0604020202020204" pitchFamily="34" charset="0"/>
              </a:rPr>
              <a:t>identify potential risk </a:t>
            </a:r>
            <a:r>
              <a:rPr lang="en-GB" sz="1800" dirty="0">
                <a:effectLst/>
                <a:ea typeface="Calibri" panose="020F0502020204030204" pitchFamily="34" charset="0"/>
                <a:cs typeface="Arial" panose="020B0604020202020204" pitchFamily="34" charset="0"/>
              </a:rPr>
              <a:t>of further instability;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Assess </a:t>
            </a:r>
            <a:r>
              <a:rPr lang="en-GB" sz="1800" b="1" dirty="0">
                <a:effectLst/>
                <a:ea typeface="Calibri" panose="020F0502020204030204" pitchFamily="34" charset="0"/>
                <a:cs typeface="Arial" panose="020B0604020202020204" pitchFamily="34" charset="0"/>
              </a:rPr>
              <a:t>how conditions in areas affected </a:t>
            </a:r>
            <a:r>
              <a:rPr lang="en-GB" sz="1800" dirty="0">
                <a:effectLst/>
                <a:ea typeface="Calibri" panose="020F0502020204030204" pitchFamily="34" charset="0"/>
                <a:cs typeface="Arial" panose="020B0604020202020204" pitchFamily="34" charset="0"/>
              </a:rPr>
              <a:t>by recent movements</a:t>
            </a:r>
            <a:r>
              <a:rPr lang="en-GB" sz="1800" b="1" dirty="0">
                <a:effectLst/>
                <a:ea typeface="Calibri" panose="020F0502020204030204" pitchFamily="34" charset="0"/>
                <a:cs typeface="Arial" panose="020B0604020202020204" pitchFamily="34" charset="0"/>
              </a:rPr>
              <a:t> may impact the sustainability of durable solutions</a:t>
            </a:r>
            <a:r>
              <a:rPr lang="en-GB" sz="1800" dirty="0">
                <a:effectLst/>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Identify any consequent </a:t>
            </a:r>
            <a:r>
              <a:rPr lang="en-GB" sz="1800" b="1" dirty="0">
                <a:effectLst/>
                <a:ea typeface="Calibri" panose="020F0502020204030204" pitchFamily="34" charset="0"/>
                <a:cs typeface="Arial" panose="020B0604020202020204" pitchFamily="34" charset="0"/>
              </a:rPr>
              <a:t>shift in local social dynamics and power structures;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Explore conditions in the area in terms of </a:t>
            </a:r>
            <a:r>
              <a:rPr lang="en-GB" sz="1800" b="1" dirty="0">
                <a:effectLst/>
                <a:ea typeface="Calibri" panose="020F0502020204030204" pitchFamily="34" charset="0"/>
                <a:cs typeface="Arial" panose="020B0604020202020204" pitchFamily="34" charset="0"/>
              </a:rPr>
              <a:t>community needs and inter-relations; and the viability of safe and dignified (re)integration.</a:t>
            </a:r>
          </a:p>
          <a:p>
            <a:pPr algn="just" eaLnBrk="1" hangingPunct="1">
              <a:lnSpc>
                <a:spcPct val="100000"/>
              </a:lnSpc>
              <a:spcBef>
                <a:spcPts val="0"/>
              </a:spcBef>
              <a:spcAft>
                <a:spcPts val="1800"/>
              </a:spcAft>
            </a:pPr>
            <a:endParaRPr lang="es-ES" altLang="en-US" sz="1800" dirty="0"/>
          </a:p>
        </p:txBody>
      </p:sp>
      <p:sp>
        <p:nvSpPr>
          <p:cNvPr id="9" name="Rectangle 8">
            <a:extLst>
              <a:ext uri="{FF2B5EF4-FFF2-40B4-BE49-F238E27FC236}">
                <a16:creationId xmlns:a16="http://schemas.microsoft.com/office/drawing/2014/main" id="{49F2CB43-5083-4438-8F8D-D668D9574933}"/>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objectives</a:t>
            </a:r>
            <a:endParaRPr lang="en-US" sz="4000" b="1" dirty="0">
              <a:latin typeface="Arial Narrow" panose="020B0606020202030204" pitchFamily="34" charset="0"/>
            </a:endParaRPr>
          </a:p>
        </p:txBody>
      </p:sp>
    </p:spTree>
    <p:extLst>
      <p:ext uri="{BB962C8B-B14F-4D97-AF65-F5344CB8AC3E}">
        <p14:creationId xmlns:p14="http://schemas.microsoft.com/office/powerpoint/2010/main" val="320692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43400" y="2430869"/>
            <a:ext cx="4148549" cy="707886"/>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methodology</a:t>
            </a: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2</a:t>
            </a:r>
          </a:p>
        </p:txBody>
      </p:sp>
    </p:spTree>
    <p:extLst>
      <p:ext uri="{BB962C8B-B14F-4D97-AF65-F5344CB8AC3E}">
        <p14:creationId xmlns:p14="http://schemas.microsoft.com/office/powerpoint/2010/main" val="398227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C07CB-54B7-4F29-ADA7-6DCEBC0B6383}"/>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Methodology</a:t>
            </a:r>
          </a:p>
        </p:txBody>
      </p:sp>
      <p:sp>
        <p:nvSpPr>
          <p:cNvPr id="5" name="Rectangle 4">
            <a:extLst>
              <a:ext uri="{FF2B5EF4-FFF2-40B4-BE49-F238E27FC236}">
                <a16:creationId xmlns:a16="http://schemas.microsoft.com/office/drawing/2014/main" id="{1A162AFF-D431-4471-B6A6-A27B63D33B1F}"/>
              </a:ext>
            </a:extLst>
          </p:cNvPr>
          <p:cNvSpPr/>
          <p:nvPr/>
        </p:nvSpPr>
        <p:spPr>
          <a:xfrm>
            <a:off x="274320" y="1398839"/>
            <a:ext cx="8412480" cy="2954655"/>
          </a:xfrm>
          <a:prstGeom prst="rect">
            <a:avLst/>
          </a:prstGeom>
        </p:spPr>
        <p:txBody>
          <a:bodyPr wrap="square">
            <a:spAutoFit/>
          </a:bodyPr>
          <a:lstStyle/>
          <a:p>
            <a:pPr marL="457200" indent="-457200" algn="just">
              <a:spcAft>
                <a:spcPts val="3600"/>
              </a:spcAft>
              <a:buSzPct val="80000"/>
              <a:buFont typeface="Wingdings" panose="05000000000000000000" pitchFamily="2" charset="2"/>
              <a:buChar char="Ø"/>
            </a:pPr>
            <a:r>
              <a:rPr lang="en-US" sz="1600" dirty="0">
                <a:solidFill>
                  <a:srgbClr val="58585A"/>
                </a:solidFill>
                <a:latin typeface="Arial Narrow" panose="020B0606020202030204" pitchFamily="34" charset="0"/>
              </a:rPr>
              <a:t>The assessment tool combined </a:t>
            </a:r>
            <a:r>
              <a:rPr lang="en-US" sz="1600" b="1" dirty="0">
                <a:solidFill>
                  <a:srgbClr val="58585A"/>
                </a:solidFill>
                <a:latin typeface="Arial Narrow" panose="020B0606020202030204" pitchFamily="34" charset="0"/>
              </a:rPr>
              <a:t>qualitative and quantitative </a:t>
            </a:r>
            <a:r>
              <a:rPr lang="en-US" sz="1600" dirty="0">
                <a:solidFill>
                  <a:srgbClr val="58585A"/>
                </a:solidFill>
                <a:latin typeface="Arial Narrow" panose="020B0606020202030204" pitchFamily="34" charset="0"/>
              </a:rPr>
              <a:t>data.</a:t>
            </a:r>
          </a:p>
          <a:p>
            <a:pPr marL="457200" indent="-457200" algn="just">
              <a:spcAft>
                <a:spcPts val="3600"/>
              </a:spcAft>
              <a:buSzPct val="80000"/>
              <a:buFont typeface="Wingdings" panose="05000000000000000000" pitchFamily="2" charset="2"/>
              <a:buChar char="Ø"/>
            </a:pPr>
            <a:r>
              <a:rPr lang="en-US" sz="1600" dirty="0">
                <a:solidFill>
                  <a:srgbClr val="58585A"/>
                </a:solidFill>
                <a:latin typeface="Arial Narrow" panose="020B0606020202030204" pitchFamily="34" charset="0"/>
              </a:rPr>
              <a:t>Data collection was done </a:t>
            </a:r>
            <a:r>
              <a:rPr lang="en-US" sz="1600" b="1" dirty="0">
                <a:solidFill>
                  <a:srgbClr val="58585A"/>
                </a:solidFill>
                <a:latin typeface="Arial Narrow" panose="020B0606020202030204" pitchFamily="34" charset="0"/>
              </a:rPr>
              <a:t>remotely over the phone </a:t>
            </a:r>
            <a:r>
              <a:rPr lang="en-US" sz="1600" dirty="0">
                <a:solidFill>
                  <a:srgbClr val="58585A"/>
                </a:solidFill>
                <a:latin typeface="Arial Narrow" panose="020B0606020202030204" pitchFamily="34" charset="0"/>
              </a:rPr>
              <a:t>between</a:t>
            </a:r>
            <a:r>
              <a:rPr lang="en-US" sz="1600" b="1" dirty="0">
                <a:solidFill>
                  <a:srgbClr val="58585A"/>
                </a:solidFill>
                <a:latin typeface="Arial Narrow" panose="020B0606020202030204" pitchFamily="34" charset="0"/>
              </a:rPr>
              <a:t> </a:t>
            </a:r>
            <a:r>
              <a:rPr lang="en-US" sz="1600" dirty="0">
                <a:solidFill>
                  <a:srgbClr val="58585A"/>
                </a:solidFill>
                <a:latin typeface="Arial Narrow" panose="020B0606020202030204" pitchFamily="34" charset="0"/>
              </a:rPr>
              <a:t>19 and 23 August 2020, adapted to the context of the COVID-19 pandemic and local restrictions associated pandemic measures.</a:t>
            </a:r>
          </a:p>
          <a:p>
            <a:pPr marL="457200" indent="-457200" algn="just">
              <a:spcAft>
                <a:spcPts val="3600"/>
              </a:spcAft>
              <a:buSzPct val="80000"/>
              <a:buFont typeface="Wingdings" panose="05000000000000000000" pitchFamily="2" charset="2"/>
              <a:buChar char="Ø"/>
            </a:pPr>
            <a:r>
              <a:rPr lang="en-US" sz="1600" b="1" dirty="0">
                <a:solidFill>
                  <a:srgbClr val="58585A"/>
                </a:solidFill>
                <a:latin typeface="Arial Narrow" panose="020B0606020202030204" pitchFamily="34" charset="0"/>
              </a:rPr>
              <a:t>Purposive</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sampling</a:t>
            </a:r>
            <a:r>
              <a:rPr lang="en-US" sz="1600" dirty="0">
                <a:solidFill>
                  <a:srgbClr val="58585A"/>
                </a:solidFill>
                <a:latin typeface="Arial Narrow" panose="020B0606020202030204" pitchFamily="34" charset="0"/>
              </a:rPr>
              <a:t> methods were employed to identify KIs. Findings should therefore be considered as </a:t>
            </a:r>
            <a:r>
              <a:rPr lang="en-US" sz="1600" b="1" dirty="0">
                <a:solidFill>
                  <a:srgbClr val="58585A"/>
                </a:solidFill>
                <a:latin typeface="Arial Narrow" panose="020B0606020202030204" pitchFamily="34" charset="0"/>
              </a:rPr>
              <a:t>indicative</a:t>
            </a:r>
            <a:r>
              <a:rPr lang="en-US" sz="1600" dirty="0">
                <a:solidFill>
                  <a:srgbClr val="58585A"/>
                </a:solidFill>
                <a:latin typeface="Arial Narrow" panose="020B0606020202030204" pitchFamily="34" charset="0"/>
              </a:rPr>
              <a:t>.</a:t>
            </a:r>
          </a:p>
          <a:p>
            <a:pPr marL="457200" indent="-457200" algn="just">
              <a:spcAft>
                <a:spcPts val="3600"/>
              </a:spcAft>
              <a:buSzPct val="80000"/>
              <a:buFont typeface="Wingdings" panose="05000000000000000000" pitchFamily="2" charset="2"/>
              <a:buChar char="Ø"/>
            </a:pPr>
            <a:r>
              <a:rPr lang="en-US" sz="1600" dirty="0">
                <a:solidFill>
                  <a:srgbClr val="58585A"/>
                </a:solidFill>
                <a:latin typeface="Arial Narrow" panose="020B0606020202030204" pitchFamily="34" charset="0"/>
              </a:rPr>
              <a:t>Methodology based on </a:t>
            </a:r>
            <a:r>
              <a:rPr lang="en-US" sz="1600" b="1" dirty="0">
                <a:solidFill>
                  <a:srgbClr val="58585A"/>
                </a:solidFill>
                <a:latin typeface="Arial Narrow" panose="020B0606020202030204" pitchFamily="34" charset="0"/>
              </a:rPr>
              <a:t>key informant interviews </a:t>
            </a:r>
            <a:r>
              <a:rPr lang="en-US" sz="1600" dirty="0">
                <a:solidFill>
                  <a:srgbClr val="58585A"/>
                </a:solidFill>
                <a:latin typeface="Arial Narrow" panose="020B0606020202030204" pitchFamily="34" charset="0"/>
              </a:rPr>
              <a:t>(KIIs).</a:t>
            </a:r>
          </a:p>
        </p:txBody>
      </p:sp>
      <p:sp>
        <p:nvSpPr>
          <p:cNvPr id="6" name="Rectangle 5">
            <a:extLst>
              <a:ext uri="{FF2B5EF4-FFF2-40B4-BE49-F238E27FC236}">
                <a16:creationId xmlns:a16="http://schemas.microsoft.com/office/drawing/2014/main" id="{5C9392D1-2178-4580-9832-42941861D439}"/>
              </a:ext>
            </a:extLst>
          </p:cNvPr>
          <p:cNvSpPr/>
          <p:nvPr/>
        </p:nvSpPr>
        <p:spPr>
          <a:xfrm>
            <a:off x="1040083" y="4843526"/>
            <a:ext cx="7742410" cy="1077218"/>
          </a:xfrm>
          <a:prstGeom prst="rect">
            <a:avLst/>
          </a:prstGeom>
        </p:spPr>
        <p:txBody>
          <a:bodyPr wrap="square">
            <a:spAutoFit/>
          </a:bodyPr>
          <a:lstStyle/>
          <a:p>
            <a:pPr marR="26970"/>
            <a:r>
              <a:rPr lang="en-GB" sz="1600" dirty="0">
                <a:solidFill>
                  <a:srgbClr val="58585B"/>
                </a:solidFill>
                <a:latin typeface="Arial Narrow" panose="020B0606020202030204" pitchFamily="34" charset="0"/>
              </a:rPr>
              <a:t>Community leaders		                    11 KIs</a:t>
            </a:r>
          </a:p>
          <a:p>
            <a:pPr marR="26970"/>
            <a:r>
              <a:rPr lang="en-US" sz="1600" dirty="0">
                <a:solidFill>
                  <a:srgbClr val="58585B"/>
                </a:solidFill>
                <a:latin typeface="Arial Narrow" panose="020B0606020202030204" pitchFamily="34" charset="0"/>
              </a:rPr>
              <a:t>IDPs (displaced from the area)		16 KIs</a:t>
            </a:r>
          </a:p>
          <a:p>
            <a:pPr marR="26970"/>
            <a:r>
              <a:rPr lang="en-US" sz="1600" dirty="0">
                <a:solidFill>
                  <a:srgbClr val="58585B"/>
                </a:solidFill>
                <a:latin typeface="Arial Narrow" panose="020B0606020202030204" pitchFamily="34" charset="0"/>
              </a:rPr>
              <a:t>Returnees (more than 3 months ago) 	  4 KIs</a:t>
            </a:r>
          </a:p>
          <a:p>
            <a:pPr marR="26970"/>
            <a:r>
              <a:rPr lang="en-US" sz="1600" dirty="0">
                <a:solidFill>
                  <a:srgbClr val="58585B"/>
                </a:solidFill>
                <a:latin typeface="Arial Narrow" panose="020B0606020202030204" pitchFamily="34" charset="0"/>
              </a:rPr>
              <a:t>IDPs (displaced in the area) 		  5 KIs</a:t>
            </a:r>
          </a:p>
        </p:txBody>
      </p:sp>
      <p:sp>
        <p:nvSpPr>
          <p:cNvPr id="9" name="Rectangle 8">
            <a:extLst>
              <a:ext uri="{FF2B5EF4-FFF2-40B4-BE49-F238E27FC236}">
                <a16:creationId xmlns:a16="http://schemas.microsoft.com/office/drawing/2014/main" id="{525E28B9-B21E-4049-B734-598875EA3F0F}"/>
              </a:ext>
            </a:extLst>
          </p:cNvPr>
          <p:cNvSpPr/>
          <p:nvPr/>
        </p:nvSpPr>
        <p:spPr>
          <a:xfrm>
            <a:off x="5603033" y="4862331"/>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36 KIs</a:t>
            </a:r>
            <a:endParaRPr lang="en-US" sz="3600" dirty="0"/>
          </a:p>
        </p:txBody>
      </p:sp>
      <p:sp>
        <p:nvSpPr>
          <p:cNvPr id="11" name="Rectangle 10">
            <a:extLst>
              <a:ext uri="{FF2B5EF4-FFF2-40B4-BE49-F238E27FC236}">
                <a16:creationId xmlns:a16="http://schemas.microsoft.com/office/drawing/2014/main" id="{B19BA3D2-E94E-4752-98ED-8F1DBEDE3EE6}"/>
              </a:ext>
            </a:extLst>
          </p:cNvPr>
          <p:cNvSpPr/>
          <p:nvPr/>
        </p:nvSpPr>
        <p:spPr>
          <a:xfrm>
            <a:off x="243595" y="6453163"/>
            <a:ext cx="4572000" cy="276999"/>
          </a:xfrm>
          <a:prstGeom prst="rect">
            <a:avLst/>
          </a:prstGeom>
        </p:spPr>
        <p:txBody>
          <a:bodyPr>
            <a:spAutoFit/>
          </a:bodyPr>
          <a:lstStyle/>
          <a:p>
            <a:pPr defTabSz="966155">
              <a:defRPr/>
            </a:pPr>
            <a:r>
              <a:rPr lang="en-US" sz="1200" dirty="0">
                <a:solidFill>
                  <a:schemeClr val="bg1"/>
                </a:solidFill>
                <a:latin typeface="Arial Narrow" panose="020B0606020202030204" pitchFamily="34" charset="0"/>
              </a:rPr>
              <a:t>IOM DTM Link: </a:t>
            </a:r>
            <a:r>
              <a:rPr lang="en-US" sz="1200" dirty="0">
                <a:solidFill>
                  <a:schemeClr val="bg1"/>
                </a:solidFill>
                <a:latin typeface="Arial Narrow" panose="020B0606020202030204" pitchFamily="34" charset="0"/>
                <a:hlinkClick r:id="rId3">
                  <a:extLst>
                    <a:ext uri="{A12FA001-AC4F-418D-AE19-62706E023703}">
                      <ahyp:hlinkClr xmlns:ahyp="http://schemas.microsoft.com/office/drawing/2018/hyperlinkcolor" val="tx"/>
                    </a:ext>
                  </a:extLst>
                </a:hlinkClick>
              </a:rPr>
              <a:t>http://iraqdtm.iom.int/ReturnIndex</a:t>
            </a:r>
            <a:endParaRPr lang="en-US" sz="1200" dirty="0">
              <a:solidFill>
                <a:schemeClr val="bg1"/>
              </a:solidFill>
              <a:latin typeface="Arial Narrow" panose="020B0606020202030204" pitchFamily="34" charset="0"/>
            </a:endParaRPr>
          </a:p>
        </p:txBody>
      </p:sp>
      <p:sp>
        <p:nvSpPr>
          <p:cNvPr id="13" name="TextBox 12">
            <a:extLst>
              <a:ext uri="{FF2B5EF4-FFF2-40B4-BE49-F238E27FC236}">
                <a16:creationId xmlns:a16="http://schemas.microsoft.com/office/drawing/2014/main" id="{1FDA5F3A-47A1-4206-9D8C-B6A3C06EC528}"/>
              </a:ext>
            </a:extLst>
          </p:cNvPr>
          <p:cNvSpPr txBox="1"/>
          <p:nvPr/>
        </p:nvSpPr>
        <p:spPr>
          <a:xfrm>
            <a:off x="691116" y="4400666"/>
            <a:ext cx="4572000" cy="461665"/>
          </a:xfrm>
          <a:prstGeom prst="rect">
            <a:avLst/>
          </a:prstGeom>
          <a:noFill/>
        </p:spPr>
        <p:txBody>
          <a:bodyPr wrap="square">
            <a:spAutoFit/>
          </a:bodyPr>
          <a:lstStyle/>
          <a:p>
            <a:pPr marR="0" algn="l" rtl="0"/>
            <a:r>
              <a:rPr lang="en-US" sz="2400" b="0" i="0" u="none" strike="noStrike" dirty="0">
                <a:solidFill>
                  <a:srgbClr val="EE5859"/>
                </a:solidFill>
                <a:latin typeface="humanitarian-icons-v02" panose="02000503000000000000" pitchFamily="2" charset="0"/>
              </a:rPr>
              <a:t></a:t>
            </a:r>
            <a:r>
              <a:rPr lang="en-US" sz="1600" b="1" i="0" u="none" strike="noStrike" dirty="0">
                <a:solidFill>
                  <a:srgbClr val="EE5859"/>
                </a:solidFill>
                <a:latin typeface="TradeGothicLTPro-Bold" panose="020B0803040303020004" pitchFamily="34" charset="0"/>
              </a:rPr>
              <a:t> </a:t>
            </a:r>
            <a:r>
              <a:rPr lang="en-GB" sz="2000" b="1" i="0" u="none" strike="noStrike" dirty="0">
                <a:solidFill>
                  <a:srgbClr val="EE5859"/>
                </a:solidFill>
                <a:latin typeface="Trade Gothic LT Std Bold" panose="020B0804050502020204" pitchFamily="34" charset="0"/>
              </a:rPr>
              <a:t>KI Profile in Al-</a:t>
            </a:r>
            <a:r>
              <a:rPr lang="en-GB" sz="2000" b="1" i="0" u="none" strike="noStrike" dirty="0" err="1">
                <a:solidFill>
                  <a:srgbClr val="EE5859"/>
                </a:solidFill>
                <a:latin typeface="Trade Gothic LT Std Bold" panose="020B0804050502020204" pitchFamily="34" charset="0"/>
              </a:rPr>
              <a:t>Qairawan</a:t>
            </a:r>
            <a:endParaRPr lang="en-GB" sz="2000" b="1" i="0" u="none" strike="noStrike" dirty="0">
              <a:solidFill>
                <a:srgbClr val="EE5859"/>
              </a:solidFill>
              <a:latin typeface="Trade Gothic LT Std Bold" panose="020B0804050502020204" pitchFamily="34" charset="0"/>
            </a:endParaRPr>
          </a:p>
        </p:txBody>
      </p:sp>
    </p:spTree>
    <p:extLst>
      <p:ext uri="{BB962C8B-B14F-4D97-AF65-F5344CB8AC3E}">
        <p14:creationId xmlns:p14="http://schemas.microsoft.com/office/powerpoint/2010/main" val="113482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43400" y="2430869"/>
            <a:ext cx="4148549" cy="1323439"/>
          </a:xfrm>
          <a:prstGeom prst="rect">
            <a:avLst/>
          </a:prstGeom>
        </p:spPr>
        <p:txBody>
          <a:bodyPr wrap="square">
            <a:spAutoFit/>
          </a:bodyPr>
          <a:lstStyle/>
          <a:p>
            <a:r>
              <a:rPr lang="en-US" sz="4000" b="1" dirty="0">
                <a:solidFill>
                  <a:schemeClr val="bg1"/>
                </a:solidFill>
                <a:latin typeface="Arial Narrow" panose="020B0606020202030204" pitchFamily="34" charset="0"/>
              </a:rPr>
              <a:t>Assessment limitations</a:t>
            </a: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3</a:t>
            </a:r>
          </a:p>
        </p:txBody>
      </p:sp>
    </p:spTree>
    <p:extLst>
      <p:ext uri="{BB962C8B-B14F-4D97-AF65-F5344CB8AC3E}">
        <p14:creationId xmlns:p14="http://schemas.microsoft.com/office/powerpoint/2010/main" val="801990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a:extLst>
              <a:ext uri="{FF2B5EF4-FFF2-40B4-BE49-F238E27FC236}">
                <a16:creationId xmlns:a16="http://schemas.microsoft.com/office/drawing/2014/main" id="{784E2B3F-A4C1-4606-8C90-92C3A43A6B7E}"/>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Limitations</a:t>
            </a:r>
          </a:p>
        </p:txBody>
      </p:sp>
      <p:sp>
        <p:nvSpPr>
          <p:cNvPr id="2" name="Rectangle 1">
            <a:extLst>
              <a:ext uri="{FF2B5EF4-FFF2-40B4-BE49-F238E27FC236}">
                <a16:creationId xmlns:a16="http://schemas.microsoft.com/office/drawing/2014/main" id="{5DF8A732-EB82-4342-BDD3-4AA7CDC7C283}"/>
              </a:ext>
            </a:extLst>
          </p:cNvPr>
          <p:cNvSpPr/>
          <p:nvPr/>
        </p:nvSpPr>
        <p:spPr>
          <a:xfrm>
            <a:off x="423006" y="1643896"/>
            <a:ext cx="8412480" cy="2246769"/>
          </a:xfrm>
          <a:prstGeom prst="rect">
            <a:avLst/>
          </a:prstGeom>
        </p:spPr>
        <p:txBody>
          <a:bodyPr wrap="square">
            <a:spAutoFit/>
          </a:bodyPr>
          <a:lstStyle/>
          <a:p>
            <a:pPr marL="285750" indent="-285750" algn="just">
              <a:spcAft>
                <a:spcPts val="2400"/>
              </a:spcAft>
              <a:buFont typeface="Wingdings" panose="05000000000000000000" pitchFamily="2" charset="2"/>
              <a:buChar char="Ø"/>
            </a:pPr>
            <a:r>
              <a:rPr lang="en-US" sz="2000" b="1" dirty="0">
                <a:solidFill>
                  <a:srgbClr val="58585A"/>
                </a:solidFill>
                <a:latin typeface="Arial Narrow" panose="020B0606020202030204" pitchFamily="34" charset="0"/>
              </a:rPr>
              <a:t>Considering the findings as indicative</a:t>
            </a:r>
          </a:p>
          <a:p>
            <a:pPr marL="285750" indent="-285750" algn="just">
              <a:spcAft>
                <a:spcPts val="2400"/>
              </a:spcAft>
              <a:buFont typeface="Wingdings" panose="05000000000000000000" pitchFamily="2" charset="2"/>
              <a:buChar char="Ø"/>
            </a:pPr>
            <a:r>
              <a:rPr lang="en-GB" sz="2000" b="1" dirty="0">
                <a:solidFill>
                  <a:srgbClr val="58585A"/>
                </a:solidFill>
                <a:latin typeface="Arial Narrow" panose="020B0606020202030204" pitchFamily="34" charset="0"/>
              </a:rPr>
              <a:t>KIs gender balance</a:t>
            </a:r>
            <a:endParaRPr lang="en-US" sz="2000" dirty="0">
              <a:solidFill>
                <a:srgbClr val="58585A"/>
              </a:solidFill>
              <a:latin typeface="Arial Narrow" panose="020B0606020202030204" pitchFamily="34" charset="0"/>
            </a:endParaRPr>
          </a:p>
          <a:p>
            <a:pPr marL="285750" indent="-285750" algn="just">
              <a:spcAft>
                <a:spcPts val="2400"/>
              </a:spcAft>
              <a:buFont typeface="Wingdings" panose="05000000000000000000" pitchFamily="2" charset="2"/>
              <a:buChar char="Ø"/>
            </a:pPr>
            <a:r>
              <a:rPr lang="en-GB" sz="2000" b="1" dirty="0">
                <a:solidFill>
                  <a:srgbClr val="58585A"/>
                </a:solidFill>
                <a:latin typeface="Arial Narrow" panose="020B0606020202030204" pitchFamily="34" charset="0"/>
              </a:rPr>
              <a:t>Contextualization at sub-district level</a:t>
            </a:r>
          </a:p>
          <a:p>
            <a:pPr marL="285750" indent="-285750" algn="just">
              <a:spcAft>
                <a:spcPts val="2400"/>
              </a:spcAft>
              <a:buFont typeface="Wingdings" panose="05000000000000000000" pitchFamily="2" charset="2"/>
              <a:buChar char="Ø"/>
            </a:pPr>
            <a:r>
              <a:rPr lang="en-US" sz="2000" b="1" dirty="0">
                <a:solidFill>
                  <a:srgbClr val="58585A"/>
                </a:solidFill>
                <a:latin typeface="Arial Narrow" panose="020B0606020202030204" pitchFamily="34" charset="0"/>
              </a:rPr>
              <a:t>Remote data collection</a:t>
            </a:r>
            <a:endParaRPr lang="en-US" sz="2000"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1679467699"/>
      </p:ext>
    </p:extLst>
  </p:cSld>
  <p:clrMapOvr>
    <a:masterClrMapping/>
  </p:clrMapOvr>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A2F9A4ED-6511-4D7E-81A1-4B3957CF501B}"/>
    </a:ext>
  </a:extLst>
</a:theme>
</file>

<file path=ppt/theme/theme11.xml><?xml version="1.0" encoding="utf-8"?>
<a:theme xmlns:a="http://schemas.openxmlformats.org/drawingml/2006/main" name="1_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12.xml><?xml version="1.0" encoding="utf-8"?>
<a:theme xmlns:a="http://schemas.openxmlformats.org/drawingml/2006/main" name="1_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13.xml><?xml version="1.0" encoding="utf-8"?>
<a:theme xmlns:a="http://schemas.openxmlformats.org/drawingml/2006/main" name="1_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0DBE3C3B-BA58-4D0B-A74F-8EB8CAF0D933}"/>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7FCFAA94-833B-4986-BFC6-5CBFBBE9FB6C}"/>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236424E4-8A5F-44C9-B89E-0D208F8548AE}"/>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46AADFFE-6B42-4FB5-8517-D11B767734A7}"/>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5E5D0638-EE5A-4630-A5C1-09F05BB390AF}"/>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61DED95D-B74C-4703-815A-5B611EDA71A6}"/>
    </a:ext>
  </a:extLst>
</a:theme>
</file>

<file path=docProps/app.xml><?xml version="1.0" encoding="utf-8"?>
<Properties xmlns="http://schemas.openxmlformats.org/officeDocument/2006/extended-properties" xmlns:vt="http://schemas.openxmlformats.org/officeDocument/2006/docPropsVTypes">
  <TotalTime>6628</TotalTime>
  <Words>6282</Words>
  <Application>Microsoft Office PowerPoint</Application>
  <PresentationFormat>On-screen Show (4:3)</PresentationFormat>
  <Paragraphs>469</Paragraphs>
  <Slides>34</Slides>
  <Notes>28</Notes>
  <HiddenSlides>0</HiddenSlides>
  <MMClips>0</MMClips>
  <ScaleCrop>false</ScaleCrop>
  <HeadingPairs>
    <vt:vector size="8" baseType="variant">
      <vt:variant>
        <vt:lpstr>Fonts Used</vt:lpstr>
      </vt:variant>
      <vt:variant>
        <vt:i4>9</vt:i4>
      </vt:variant>
      <vt:variant>
        <vt:lpstr>Theme</vt:lpstr>
      </vt:variant>
      <vt:variant>
        <vt:i4>13</vt:i4>
      </vt:variant>
      <vt:variant>
        <vt:lpstr>Embedded OLE Servers</vt:lpstr>
      </vt:variant>
      <vt:variant>
        <vt:i4>0</vt:i4>
      </vt:variant>
      <vt:variant>
        <vt:lpstr>Slide Titles</vt:lpstr>
      </vt:variant>
      <vt:variant>
        <vt:i4>34</vt:i4>
      </vt:variant>
    </vt:vector>
  </HeadingPairs>
  <TitlesOfParts>
    <vt:vector size="56" baseType="lpstr">
      <vt:lpstr>Arial Unicode MS</vt:lpstr>
      <vt:lpstr>Arial</vt:lpstr>
      <vt:lpstr>Arial Narrow</vt:lpstr>
      <vt:lpstr>Calibri</vt:lpstr>
      <vt:lpstr>Courier New</vt:lpstr>
      <vt:lpstr>humanitarian-icons-v02</vt:lpstr>
      <vt:lpstr>Trade Gothic LT Std Bold</vt:lpstr>
      <vt:lpstr>TradeGothicLTPro-Bold</vt:lpstr>
      <vt:lpstr>Wingdings</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1_Op1 Left banner</vt:lpstr>
      <vt:lpstr>1_Op1 Top banner</vt:lpstr>
      <vt:lpstr>1_Op1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Al-Qairawan sub-district overview</vt:lpstr>
      <vt:lpstr>PowerPoint Presentation</vt:lpstr>
      <vt:lpstr>Key findings</vt:lpstr>
      <vt:lpstr>Key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dc:creator>
  <cp:lastModifiedBy>Canon Co</cp:lastModifiedBy>
  <cp:revision>360</cp:revision>
  <dcterms:created xsi:type="dcterms:W3CDTF">2020-08-09T11:48:21Z</dcterms:created>
  <dcterms:modified xsi:type="dcterms:W3CDTF">2020-10-26T13:01:08Z</dcterms:modified>
</cp:coreProperties>
</file>