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68" r:id="rId2"/>
    <p:sldId id="319" r:id="rId3"/>
    <p:sldId id="279" r:id="rId4"/>
    <p:sldId id="280" r:id="rId5"/>
    <p:sldId id="310" r:id="rId6"/>
    <p:sldId id="285" r:id="rId7"/>
    <p:sldId id="311" r:id="rId8"/>
    <p:sldId id="294" r:id="rId9"/>
    <p:sldId id="293" r:id="rId10"/>
    <p:sldId id="314" r:id="rId11"/>
    <p:sldId id="297" r:id="rId12"/>
    <p:sldId id="312" r:id="rId13"/>
    <p:sldId id="315" r:id="rId14"/>
    <p:sldId id="317" r:id="rId15"/>
    <p:sldId id="302" r:id="rId16"/>
    <p:sldId id="313" r:id="rId17"/>
    <p:sldId id="299" r:id="rId18"/>
    <p:sldId id="300" r:id="rId19"/>
    <p:sldId id="308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5C0"/>
    <a:srgbClr val="FCDBD4"/>
    <a:srgbClr val="9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6176" autoAdjust="0"/>
  </p:normalViewPr>
  <p:slideViewPr>
    <p:cSldViewPr snapToGrid="0" showGuides="1">
      <p:cViewPr varScale="1">
        <p:scale>
          <a:sx n="64" d="100"/>
          <a:sy n="64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0EF1-926A-443E-8E55-D6ABFF9937E1}" type="datetimeFigureOut">
              <a:rPr lang="en-US" smtClean="0"/>
              <a:t>01-Oct-16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77688-EC74-4612-9A2A-0239D37B34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1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5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2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6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5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77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20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86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4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2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7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3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1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3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6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1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5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65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6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0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04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31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1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9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9687" y="5601816"/>
            <a:ext cx="1922439" cy="3732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203" y="392716"/>
            <a:ext cx="7665538" cy="64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2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0" y="427269"/>
            <a:ext cx="4572000" cy="1070453"/>
          </a:xfrm>
          <a:custGeom>
            <a:avLst/>
            <a:gdLst/>
            <a:ahLst/>
            <a:cxnLst/>
            <a:rect l="l" t="t" r="r" b="b"/>
            <a:pathLst>
              <a:path w="3444240" h="641985">
                <a:moveTo>
                  <a:pt x="0" y="641400"/>
                </a:moveTo>
                <a:lnTo>
                  <a:pt x="3443998" y="641400"/>
                </a:lnTo>
                <a:lnTo>
                  <a:pt x="3443998" y="0"/>
                </a:lnTo>
                <a:lnTo>
                  <a:pt x="0" y="0"/>
                </a:lnTo>
                <a:lnTo>
                  <a:pt x="0" y="641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/>
          <p:cNvSpPr txBox="1">
            <a:spLocks/>
          </p:cNvSpPr>
          <p:nvPr/>
        </p:nvSpPr>
        <p:spPr>
          <a:xfrm>
            <a:off x="175420" y="557799"/>
            <a:ext cx="3380580" cy="63094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4100" b="1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IM</a:t>
            </a:r>
            <a:r>
              <a:rPr lang="en-GB" sz="4100" b="1" spc="-155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P</a:t>
            </a:r>
            <a:r>
              <a:rPr lang="en-GB" sz="4100" b="1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ACT</a:t>
            </a:r>
            <a:endParaRPr lang="en-GB" sz="4100" dirty="0">
              <a:latin typeface="Trade Gothic LT Std Bold"/>
              <a:cs typeface="Trade Gothic LT Std Bold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925128" y="500811"/>
            <a:ext cx="12617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00"/>
              </a:lnSpc>
            </a:pPr>
            <a:r>
              <a:rPr sz="1200" b="1" dirty="0">
                <a:solidFill>
                  <a:srgbClr val="FFFFFF"/>
                </a:solidFill>
                <a:latin typeface="Trade Gothic LT Std Bold"/>
                <a:cs typeface="Trade Gothic LT Std Bold"/>
              </a:rPr>
              <a:t>Shaping practices </a:t>
            </a:r>
            <a:r>
              <a:rPr sz="1200" b="1" spc="-10" dirty="0">
                <a:solidFill>
                  <a:srgbClr val="FFFFFF"/>
                </a:solidFill>
                <a:latin typeface="Trade Gothic LT Std Bold"/>
                <a:cs typeface="Trade Gothic LT Std Bold"/>
              </a:rPr>
              <a:t>Influencing policies Impacting lives</a:t>
            </a:r>
            <a:endParaRPr sz="1200" dirty="0">
              <a:latin typeface="Trade Gothic LT Std Bold"/>
              <a:cs typeface="Trade Gothic LT Std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723"/>
            <a:ext cx="9144000" cy="5360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2827" y="47988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800" dirty="0" smtClean="0"/>
              <a:t>مقابلة مزود المعلومات </a:t>
            </a:r>
            <a:r>
              <a:rPr lang="en-US" sz="2800" dirty="0"/>
              <a:t>(</a:t>
            </a:r>
            <a:r>
              <a:rPr lang="en-US" sz="2800" dirty="0" err="1"/>
              <a:t>kII</a:t>
            </a:r>
            <a:r>
              <a:rPr lang="en-US" sz="2800" dirty="0"/>
              <a:t>)</a:t>
            </a:r>
            <a:r>
              <a:rPr lang="ar-SY" sz="2800" dirty="0" smtClean="0"/>
              <a:t> </a:t>
            </a:r>
            <a:r>
              <a:rPr lang="en-US" sz="2800" dirty="0" smtClean="0"/>
              <a:t> </a:t>
            </a:r>
            <a:r>
              <a:rPr lang="ar-SY" sz="2800" dirty="0" smtClean="0"/>
              <a:t>  </a:t>
            </a:r>
            <a:endParaRPr lang="en-US" sz="2800" dirty="0" smtClean="0"/>
          </a:p>
          <a:p>
            <a:pPr algn="r" rtl="1"/>
            <a:r>
              <a:rPr lang="ar-SY" sz="2800" dirty="0" smtClean="0"/>
              <a:t>التدريب وأفضل التجارب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0786" y="1610409"/>
            <a:ext cx="3734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800" dirty="0" smtClean="0">
                <a:solidFill>
                  <a:schemeClr val="bg1"/>
                </a:solidFill>
              </a:rPr>
              <a:t>الأدوات التدريبية </a:t>
            </a:r>
          </a:p>
          <a:p>
            <a:pPr algn="r" rtl="1"/>
            <a:r>
              <a:rPr lang="ar-SY" sz="2800" dirty="0" smtClean="0">
                <a:solidFill>
                  <a:schemeClr val="bg1"/>
                </a:solidFill>
              </a:rPr>
              <a:t>تشرين الاول 2016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631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إنهاء مقابلة مزود المعلومات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51" y="1492456"/>
            <a:ext cx="725898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b="1" dirty="0" smtClean="0">
                <a:latin typeface="Arial Narrow" panose="020B0606020202030204" pitchFamily="34" charset="0"/>
              </a:rPr>
              <a:t>المراقب </a:t>
            </a:r>
            <a:r>
              <a:rPr lang="ar-SY" sz="2600" b="1" dirty="0">
                <a:latin typeface="Arial Narrow" panose="020B0606020202030204" pitchFamily="34" charset="0"/>
              </a:rPr>
              <a:t>مسؤول عن إغلاق جلسة المناقشة بشكل لائق. </a:t>
            </a:r>
          </a:p>
          <a:p>
            <a:pPr algn="r" rtl="1"/>
            <a:r>
              <a:rPr lang="ar-SY" sz="2600" b="1" dirty="0">
                <a:latin typeface="Arial Narrow" panose="020B0606020202030204" pitchFamily="34" charset="0"/>
              </a:rPr>
              <a:t>هذا يتتضمن:  </a:t>
            </a:r>
            <a:endParaRPr lang="en-US" sz="2600" b="1" dirty="0">
              <a:latin typeface="Arial Narrow" panose="020B0606020202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>
                <a:latin typeface="Arial Narrow" panose="020B0606020202030204" pitchFamily="34" charset="0"/>
              </a:rPr>
              <a:t>شكر </a:t>
            </a:r>
            <a:r>
              <a:rPr lang="ar-SY" sz="2600" dirty="0" smtClean="0">
                <a:latin typeface="Arial Narrow" panose="020B0606020202030204" pitchFamily="34" charset="0"/>
              </a:rPr>
              <a:t>المشاركين على مشاركتهم التطوعية. 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>
                <a:latin typeface="Arial Narrow" panose="020B0606020202030204" pitchFamily="34" charset="0"/>
              </a:rPr>
              <a:t>تقديرالعمل الذي تم إنجازه وأن آراء المشاركين سوف تكون </a:t>
            </a:r>
            <a:r>
              <a:rPr lang="ar-SY" sz="2600" dirty="0" smtClean="0">
                <a:latin typeface="Arial Narrow" panose="020B0606020202030204" pitchFamily="34" charset="0"/>
              </a:rPr>
              <a:t>قيمة جدا  </a:t>
            </a:r>
            <a:r>
              <a:rPr lang="ar-SY" sz="2600" dirty="0">
                <a:latin typeface="Arial Narrow" panose="020B0606020202030204" pitchFamily="34" charset="0"/>
              </a:rPr>
              <a:t>لعملية المراقبة. 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>
                <a:latin typeface="Arial Narrow" panose="020B0606020202030204" pitchFamily="34" charset="0"/>
              </a:rPr>
              <a:t>اسأل </a:t>
            </a:r>
            <a:r>
              <a:rPr lang="ar-SY" sz="2600" dirty="0" smtClean="0">
                <a:latin typeface="Arial Narrow" panose="020B0606020202030204" pitchFamily="34" charset="0"/>
              </a:rPr>
              <a:t>المشارك/ة </a:t>
            </a:r>
            <a:r>
              <a:rPr lang="ar-SY" sz="2600" dirty="0">
                <a:latin typeface="Arial Narrow" panose="020B0606020202030204" pitchFamily="34" charset="0"/>
              </a:rPr>
              <a:t>عن </a:t>
            </a:r>
            <a:r>
              <a:rPr lang="ar-SY" sz="2600" dirty="0" smtClean="0">
                <a:latin typeface="Arial Narrow" panose="020B0606020202030204" pitchFamily="34" charset="0"/>
              </a:rPr>
              <a:t>التعلقيات </a:t>
            </a:r>
            <a:r>
              <a:rPr lang="ar-SY" sz="2600" dirty="0">
                <a:latin typeface="Arial Narrow" panose="020B0606020202030204" pitchFamily="34" charset="0"/>
              </a:rPr>
              <a:t>حول عملية </a:t>
            </a:r>
            <a:r>
              <a:rPr lang="ar-SY" sz="2600" dirty="0" smtClean="0">
                <a:latin typeface="Arial Narrow" panose="020B0606020202030204" pitchFamily="34" charset="0"/>
              </a:rPr>
              <a:t>مقابلة </a:t>
            </a:r>
            <a:r>
              <a:rPr lang="ar-SY" sz="2600" dirty="0" smtClean="0">
                <a:latin typeface="Arial Narrow" panose="020B0606020202030204" pitchFamily="34" charset="0"/>
              </a:rPr>
              <a:t>مزود المعلومات</a:t>
            </a:r>
            <a:endParaRPr lang="ar-SY" sz="26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>
                <a:latin typeface="Arial Narrow" panose="020B0606020202030204" pitchFamily="34" charset="0"/>
              </a:rPr>
              <a:t>التواصل مع منظمة إمباكت عبر حساب سكايب : </a:t>
            </a:r>
          </a:p>
          <a:p>
            <a:pPr algn="r" rtl="1">
              <a:spcAft>
                <a:spcPts val="600"/>
              </a:spcAft>
            </a:pPr>
            <a:r>
              <a:rPr lang="en-US" sz="2800" dirty="0" err="1"/>
              <a:t>evaluation.management.team</a:t>
            </a:r>
            <a:r>
              <a:rPr lang="en-US" sz="2800" dirty="0"/>
              <a:t> </a:t>
            </a:r>
            <a:endParaRPr lang="tr-TR" sz="2800" dirty="0"/>
          </a:p>
          <a:p>
            <a:pPr algn="r" rtl="1">
              <a:spcAft>
                <a:spcPts val="600"/>
              </a:spcAft>
            </a:pPr>
            <a:r>
              <a:rPr lang="ar-SY" sz="2600" dirty="0" smtClean="0">
                <a:latin typeface="Arial Narrow" panose="020B0606020202030204" pitchFamily="34" charset="0"/>
              </a:rPr>
              <a:t> </a:t>
            </a:r>
            <a:r>
              <a:rPr lang="ar-SY" sz="2600" dirty="0">
                <a:latin typeface="Arial Narrow" panose="020B0606020202030204" pitchFamily="34" charset="0"/>
              </a:rPr>
              <a:t>الذي يمكن </a:t>
            </a:r>
            <a:r>
              <a:rPr lang="ar-SY" sz="2600" dirty="0" smtClean="0">
                <a:latin typeface="Arial Narrow" panose="020B0606020202030204" pitchFamily="34" charset="0"/>
              </a:rPr>
              <a:t>لمزودي المعلومات  </a:t>
            </a:r>
            <a:r>
              <a:rPr lang="ar-SY" sz="2600" dirty="0" smtClean="0">
                <a:latin typeface="Arial Narrow" panose="020B0606020202030204" pitchFamily="34" charset="0"/>
              </a:rPr>
              <a:t>من إبداء </a:t>
            </a:r>
            <a:r>
              <a:rPr lang="ar-SY" sz="2600" dirty="0" smtClean="0">
                <a:latin typeface="Arial Narrow" panose="020B0606020202030204" pitchFamily="34" charset="0"/>
              </a:rPr>
              <a:t>ردود </a:t>
            </a:r>
            <a:r>
              <a:rPr lang="ar-SY" sz="2600" dirty="0">
                <a:latin typeface="Arial Narrow" panose="020B0606020202030204" pitchFamily="34" charset="0"/>
              </a:rPr>
              <a:t>الفعل على </a:t>
            </a:r>
            <a:r>
              <a:rPr lang="ar-SY" sz="2600" dirty="0" smtClean="0">
                <a:latin typeface="Arial Narrow" panose="020B0606020202030204" pitchFamily="34" charset="0"/>
              </a:rPr>
              <a:t>المقابلة</a:t>
            </a:r>
            <a:endParaRPr lang="ar-SY" sz="2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6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Recap for the monitor</a:t>
            </a:r>
            <a:endParaRPr lang="en-GB" sz="26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813" y="1410355"/>
            <a:ext cx="37025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800" b="1" dirty="0" smtClean="0"/>
              <a:t>المراقب </a:t>
            </a:r>
            <a:r>
              <a:rPr lang="ar-SY" sz="2800" b="1" dirty="0"/>
              <a:t>الجيد يحاول ألا..  </a:t>
            </a:r>
            <a:endParaRPr lang="en-US" sz="2800" b="1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800" dirty="0"/>
              <a:t>فرض </a:t>
            </a:r>
            <a:r>
              <a:rPr lang="ar-SY" sz="2800" dirty="0" smtClean="0"/>
              <a:t>مسارالمقابلة </a:t>
            </a:r>
            <a:endParaRPr lang="en-US" sz="2800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800" dirty="0"/>
              <a:t>فقدان السيطرة </a:t>
            </a:r>
            <a:r>
              <a:rPr lang="ar-SY" sz="2800" dirty="0" smtClean="0"/>
              <a:t>على المقابلة </a:t>
            </a:r>
            <a:endParaRPr lang="en-US" sz="2800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800" dirty="0"/>
              <a:t>أن يكون كالحاكم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800" dirty="0"/>
              <a:t>أن يحاول ليكون الخبير </a:t>
            </a:r>
            <a:r>
              <a:rPr lang="en-US" sz="2800" dirty="0"/>
              <a:t>”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800" dirty="0"/>
              <a:t>نصح </a:t>
            </a:r>
            <a:r>
              <a:rPr lang="ar-SY" sz="2800" dirty="0" smtClean="0"/>
              <a:t>مزود المعلومات </a:t>
            </a:r>
            <a:endParaRPr lang="ar-SY" sz="2800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800" dirty="0"/>
              <a:t>يسال الأسئلة التوجيهية </a:t>
            </a:r>
            <a:endParaRPr lang="en-US" sz="2800" dirty="0"/>
          </a:p>
          <a:p>
            <a:r>
              <a:rPr lang="en-US" sz="2600" b="1" dirty="0" smtClean="0">
                <a:latin typeface="Arial Narrow" panose="020B0606020202030204" pitchFamily="34" charset="0"/>
              </a:rPr>
              <a:t>.</a:t>
            </a:r>
          </a:p>
          <a:p>
            <a:endParaRPr lang="en-US" sz="3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32167" y="1410355"/>
            <a:ext cx="4444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800" b="1" dirty="0" smtClean="0">
                <a:latin typeface="Arial Narrow" panose="020B0606020202030204" pitchFamily="34" charset="0"/>
              </a:rPr>
              <a:t>المراقب </a:t>
            </a:r>
            <a:r>
              <a:rPr lang="ar-SY" sz="2800" b="1" dirty="0">
                <a:latin typeface="Arial Narrow" panose="020B0606020202030204" pitchFamily="34" charset="0"/>
              </a:rPr>
              <a:t>الجيد ... </a:t>
            </a:r>
            <a:endParaRPr lang="en-US" sz="2800" b="1" dirty="0">
              <a:latin typeface="Arial Narrow" panose="020B0606020202030204" pitchFamily="34" charset="0"/>
            </a:endParaRPr>
          </a:p>
          <a:p>
            <a:pPr algn="r" rtl="1"/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800" dirty="0">
                <a:latin typeface="Arial Narrow" panose="020B0606020202030204" pitchFamily="34" charset="0"/>
              </a:rPr>
              <a:t>يظهر المرونة 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800" dirty="0">
                <a:latin typeface="Arial Narrow" panose="020B0606020202030204" pitchFamily="34" charset="0"/>
              </a:rPr>
              <a:t>يظهر الحساسية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800" dirty="0">
                <a:latin typeface="Arial Narrow" panose="020B0606020202030204" pitchFamily="34" charset="0"/>
              </a:rPr>
              <a:t>لديه حس الفكاهة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800" dirty="0" smtClean="0">
                <a:latin typeface="Arial Narrow" panose="020B0606020202030204" pitchFamily="34" charset="0"/>
              </a:rPr>
              <a:t>طرح الأسئلة التوضيحية 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800" dirty="0" smtClean="0">
                <a:latin typeface="Arial Narrow" panose="020B0606020202030204" pitchFamily="34" charset="0"/>
              </a:rPr>
              <a:t>حث مزود المعلومات على أن يكون محددا قدر الإمكان </a:t>
            </a:r>
          </a:p>
          <a:p>
            <a:pPr algn="r" rtl="1"/>
            <a:endParaRPr lang="ar-SY" sz="2800" dirty="0">
              <a:latin typeface="Arial Narrow" panose="020B0606020202030204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05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مقابلة مزود المعلومات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 rtl="1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تسجيل الملاحظات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6318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مسجل الملاحظات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22" y="1204319"/>
            <a:ext cx="7772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Y" sz="2400" dirty="0">
                <a:latin typeface="Arial Narrow" panose="020B0606020202030204" pitchFamily="34" charset="0"/>
              </a:rPr>
              <a:t>الناتج الرئيسي </a:t>
            </a:r>
            <a:r>
              <a:rPr lang="ar-SY" sz="2400" dirty="0" smtClean="0">
                <a:latin typeface="Arial Narrow" panose="020B0606020202030204" pitchFamily="34" charset="0"/>
              </a:rPr>
              <a:t>لمقابلة مزود المعلومات  </a:t>
            </a:r>
            <a:r>
              <a:rPr lang="ar-SY" sz="2400" dirty="0">
                <a:latin typeface="Arial Narrow" panose="020B0606020202030204" pitchFamily="34" charset="0"/>
              </a:rPr>
              <a:t>هو </a:t>
            </a:r>
            <a:r>
              <a:rPr lang="ar-SY" sz="2400" dirty="0" smtClean="0">
                <a:latin typeface="Arial Narrow" panose="020B0606020202030204" pitchFamily="34" charset="0"/>
              </a:rPr>
              <a:t>ملاحظات المقابلة . </a:t>
            </a:r>
            <a:endParaRPr lang="ar-SY" sz="2400" dirty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SY" sz="2400" b="1" dirty="0">
                <a:latin typeface="Arial Narrow" panose="020B0606020202030204" pitchFamily="34" charset="0"/>
              </a:rPr>
              <a:t>هذا هو السبب في أن دور مسجل الملاحظات أمر ضروري لنجاح </a:t>
            </a:r>
            <a:r>
              <a:rPr lang="ar-SY" sz="2400" b="1" dirty="0" smtClean="0">
                <a:latin typeface="Arial Narrow" panose="020B0606020202030204" pitchFamily="34" charset="0"/>
              </a:rPr>
              <a:t>مقابلة مزود المعلومات</a:t>
            </a:r>
            <a:r>
              <a:rPr lang="ar-SY" sz="2400" dirty="0" smtClean="0">
                <a:latin typeface="Arial Narrow" panose="020B0606020202030204" pitchFamily="34" charset="0"/>
              </a:rPr>
              <a:t>.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ar-SY" sz="2400" dirty="0" smtClean="0">
                <a:latin typeface="Arial Narrow" panose="020B0606020202030204" pitchFamily="34" charset="0"/>
              </a:rPr>
              <a:t>وخلال المقابلة فأن المراقب </a:t>
            </a:r>
            <a:r>
              <a:rPr lang="ar-SY" sz="2400" dirty="0" smtClean="0">
                <a:latin typeface="Arial Narrow" panose="020B0606020202030204" pitchFamily="34" charset="0"/>
              </a:rPr>
              <a:t>مسؤول عن : </a:t>
            </a:r>
            <a:endParaRPr lang="ar-SY" sz="24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تسجيل وكتابة </a:t>
            </a:r>
            <a:r>
              <a:rPr lang="ar-SY" sz="2400" dirty="0" smtClean="0">
                <a:latin typeface="Arial Narrow" panose="020B0606020202030204" pitchFamily="34" charset="0"/>
              </a:rPr>
              <a:t>أجوبة  الأسئلة المغلقة بالتفصيل بوضع علامة على </a:t>
            </a:r>
            <a:r>
              <a:rPr lang="ar-SY" sz="2400" dirty="0" smtClean="0">
                <a:latin typeface="Arial Narrow" panose="020B0606020202030204" pitchFamily="34" charset="0"/>
              </a:rPr>
              <a:t>الحالة </a:t>
            </a:r>
            <a:r>
              <a:rPr lang="ar-SY" sz="2400" dirty="0" smtClean="0">
                <a:latin typeface="Arial Narrow" panose="020B0606020202030204" pitchFamily="34" charset="0"/>
              </a:rPr>
              <a:t>االصحيحة.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تسجيل وكتابة الملاحظات المفصلة لأجوبة مزود المعلومات على الأسئلة المفتوحة. حيث أن كل ما يقال يجب أن يتم تسجيله. 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b="1" dirty="0" smtClean="0">
                <a:latin typeface="Arial Narrow" panose="020B0606020202030204" pitchFamily="34" charset="0"/>
              </a:rPr>
              <a:t>استخدام </a:t>
            </a:r>
            <a:r>
              <a:rPr lang="ar-SY" sz="2400" b="1" dirty="0">
                <a:latin typeface="Arial Narrow" panose="020B0606020202030204" pitchFamily="34" charset="0"/>
              </a:rPr>
              <a:t>المساحة الفارغة </a:t>
            </a:r>
            <a:r>
              <a:rPr lang="ar-SY" sz="2400" dirty="0">
                <a:latin typeface="Arial Narrow" panose="020B0606020202030204" pitchFamily="34" charset="0"/>
              </a:rPr>
              <a:t>تحت كل سؤال - حتى يتمكن المترجم من </a:t>
            </a:r>
            <a:r>
              <a:rPr lang="ar-SY" sz="2400" dirty="0" smtClean="0">
                <a:latin typeface="Arial Narrow" panose="020B0606020202030204" pitchFamily="34" charset="0"/>
              </a:rPr>
              <a:t>معرفة </a:t>
            </a:r>
            <a:r>
              <a:rPr lang="ar-SY" sz="2400" dirty="0">
                <a:latin typeface="Arial Narrow" panose="020B0606020202030204" pitchFamily="34" charset="0"/>
              </a:rPr>
              <a:t>الملاحظات  التي تعود </a:t>
            </a:r>
            <a:r>
              <a:rPr lang="ar-SY" sz="2400" dirty="0">
                <a:latin typeface="Arial Narrow" panose="020B0606020202030204" pitchFamily="34" charset="0"/>
              </a:rPr>
              <a:t>إ</a:t>
            </a:r>
            <a:r>
              <a:rPr lang="ar-SY" sz="2400" dirty="0" smtClean="0">
                <a:latin typeface="Arial Narrow" panose="020B0606020202030204" pitchFamily="34" charset="0"/>
              </a:rPr>
              <a:t>لى أي سؤال.</a:t>
            </a:r>
            <a:endParaRPr lang="ar-SY" sz="24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تسجيل الملاحظات المباشرة حول كامل عملية </a:t>
            </a:r>
            <a:r>
              <a:rPr lang="ar-SY" sz="2400" dirty="0" smtClean="0">
                <a:latin typeface="Arial Narrow" panose="020B0606020202030204" pitchFamily="34" charset="0"/>
              </a:rPr>
              <a:t>مقابلة مزود المعلومات </a:t>
            </a:r>
            <a:endParaRPr lang="ar-SY" sz="2400" dirty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SY" sz="2400" b="1" dirty="0">
                <a:latin typeface="Arial Narrow" panose="020B0606020202030204" pitchFamily="34" charset="0"/>
              </a:rPr>
              <a:t>التفاصيل هي العامل الحاسم </a:t>
            </a:r>
            <a:r>
              <a:rPr lang="ar-SY" sz="2400" b="1" dirty="0" smtClean="0">
                <a:latin typeface="Arial Narrow" panose="020B0606020202030204" pitchFamily="34" charset="0"/>
              </a:rPr>
              <a:t>لأنها </a:t>
            </a:r>
            <a:r>
              <a:rPr lang="ar-SY" sz="2400" b="1" dirty="0">
                <a:latin typeface="Arial Narrow" panose="020B0606020202030204" pitchFamily="34" charset="0"/>
              </a:rPr>
              <a:t>قد تسبب تغييرات كبيرة في عملية تحليل البيانات.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</a:t>
            </a:r>
            <a:r>
              <a:rPr lang="ar-SY" sz="3000" b="1" dirty="0">
                <a:solidFill>
                  <a:schemeClr val="bg1"/>
                </a:solidFill>
                <a:latin typeface="Trade Gothic LT Std" panose="00000500000000000000" pitchFamily="50" charset="0"/>
              </a:rPr>
              <a:t>تسجيل البيانات التعريفية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096" y="1237088"/>
            <a:ext cx="7772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Y" sz="2400" dirty="0">
                <a:latin typeface="Arial Narrow" panose="020B0606020202030204" pitchFamily="34" charset="0"/>
              </a:rPr>
              <a:t>البيانات التعريفية هي البيانات التي تقدم المعلومات (الوقت, المكان,إلخ) حول البيانات المجموعة خلال المناقشة </a:t>
            </a:r>
            <a:r>
              <a:rPr lang="ar-SY" sz="2400" dirty="0" smtClean="0">
                <a:latin typeface="Arial Narrow" panose="020B0606020202030204" pitchFamily="34" charset="0"/>
              </a:rPr>
              <a:t>الجماعية.</a:t>
            </a:r>
            <a:r>
              <a:rPr lang="ar-SY" sz="2400" b="1" dirty="0" smtClean="0">
                <a:latin typeface="Arial Narrow" panose="020B0606020202030204" pitchFamily="34" charset="0"/>
              </a:rPr>
              <a:t>المراقب مسؤول عن تسجيل هذا النوع من البيانات,بما في ذلك:</a:t>
            </a:r>
            <a:endParaRPr lang="en-US" sz="2400" dirty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SY" sz="2400" dirty="0" smtClean="0">
                <a:latin typeface="Arial Narrow" panose="020B0606020202030204" pitchFamily="34" charset="0"/>
              </a:rPr>
              <a:t>: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تسجيل التاريخ,بداية ونهاية وقت جلسة الناقشة الجماعية.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إتمام تسجيل قسم المعلومات الأولية بما في ذلك الموقع الجغرافي حيث تعقد </a:t>
            </a:r>
            <a:r>
              <a:rPr lang="ar-SY" sz="2400" dirty="0" smtClean="0">
                <a:latin typeface="Arial Narrow" panose="020B0606020202030204" pitchFamily="34" charset="0"/>
              </a:rPr>
              <a:t>مقابلة مزود المعلومات.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الاندماج مع مزود المعلومات </a:t>
            </a:r>
            <a:r>
              <a:rPr lang="ar-SY" sz="2400" dirty="0">
                <a:latin typeface="Arial Narrow" panose="020B0606020202030204" pitchFamily="34" charset="0"/>
              </a:rPr>
              <a:t>لتسجيل </a:t>
            </a:r>
            <a:r>
              <a:rPr lang="ar-SY" sz="2400" dirty="0" smtClean="0">
                <a:latin typeface="Arial Narrow" panose="020B0606020202030204" pitchFamily="34" charset="0"/>
              </a:rPr>
              <a:t>بياناته/ها الشخصية.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/>
              <a:t>ملاحظة: لا تكتب أسماء مزودي المعلومات، ولكن استخدام قائمة الرموز المقدمة من قائد الفريق الخاص بك!.</a:t>
            </a:r>
            <a:endParaRPr lang="en-GB" sz="2400" dirty="0" smtClean="0"/>
          </a:p>
          <a:p>
            <a:pPr>
              <a:spcAft>
                <a:spcPts val="600"/>
              </a:spcAft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5560"/>
            <a:ext cx="766433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ar-SY" sz="32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تلخيص </a:t>
            </a:r>
            <a:r>
              <a:rPr lang="ar-SY" sz="3200" b="1" dirty="0">
                <a:solidFill>
                  <a:schemeClr val="bg1"/>
                </a:solidFill>
                <a:latin typeface="Trade Gothic LT Std" panose="00000500000000000000" pitchFamily="50" charset="0"/>
              </a:rPr>
              <a:t>المعلومات مع المنسقين الميدانيين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35" y="1161730"/>
            <a:ext cx="78519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dirty="0">
                <a:latin typeface="Arial Narrow" panose="020B0606020202030204" pitchFamily="34" charset="0"/>
              </a:rPr>
              <a:t>في اليوم التالي </a:t>
            </a:r>
            <a:r>
              <a:rPr lang="ar-SY" sz="2600" dirty="0" smtClean="0">
                <a:latin typeface="Arial Narrow" panose="020B0606020202030204" pitchFamily="34" charset="0"/>
              </a:rPr>
              <a:t>لمقابلة مزود المعلومات يحتاج المراقب للقيام بمهمة </a:t>
            </a:r>
            <a:r>
              <a:rPr lang="ar-SY" sz="2600" dirty="0">
                <a:latin typeface="Arial Narrow" panose="020B0606020202030204" pitchFamily="34" charset="0"/>
              </a:rPr>
              <a:t>في  غاية الأهمية تتضمن </a:t>
            </a:r>
            <a:r>
              <a:rPr lang="ar-SY" sz="2600" dirty="0" smtClean="0">
                <a:latin typeface="Arial Narrow" panose="020B0606020202030204" pitchFamily="34" charset="0"/>
              </a:rPr>
              <a:t>: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تبسيط كل </a:t>
            </a:r>
            <a:r>
              <a:rPr lang="ar-SY" sz="2400" dirty="0" smtClean="0">
                <a:latin typeface="Arial Narrow" panose="020B0606020202030204" pitchFamily="34" charset="0"/>
              </a:rPr>
              <a:t>ملاحظات الأسئلة المفتوحة </a:t>
            </a:r>
            <a:r>
              <a:rPr lang="ar-SY" sz="2400" dirty="0">
                <a:latin typeface="Arial Narrow" panose="020B0606020202030204" pitchFamily="34" charset="0"/>
              </a:rPr>
              <a:t>لهم لتكون شاملة قدرالإمكان.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تسجيل الملاحظات على نماذج </a:t>
            </a:r>
            <a:r>
              <a:rPr lang="ar-SY" sz="2400" dirty="0" smtClean="0">
                <a:latin typeface="Arial Narrow" panose="020B0606020202030204" pitchFamily="34" charset="0"/>
              </a:rPr>
              <a:t>نظيفة </a:t>
            </a:r>
            <a:r>
              <a:rPr lang="ar-SY" sz="2400" dirty="0">
                <a:latin typeface="Arial Narrow" panose="020B0606020202030204" pitchFamily="34" charset="0"/>
              </a:rPr>
              <a:t>,جديدة </a:t>
            </a:r>
            <a:r>
              <a:rPr lang="ar-SY" sz="2400" dirty="0" smtClean="0">
                <a:latin typeface="Arial Narrow" panose="020B0606020202030204" pitchFamily="34" charset="0"/>
              </a:rPr>
              <a:t> تأكد </a:t>
            </a:r>
            <a:r>
              <a:rPr lang="ar-SY" sz="2400" dirty="0">
                <a:latin typeface="Arial Narrow" panose="020B0606020202030204" pitchFamily="34" charset="0"/>
              </a:rPr>
              <a:t>من ان الكتابة مقروءة.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إرسال الملاحظات </a:t>
            </a:r>
            <a:r>
              <a:rPr lang="ar-SY" sz="2400" dirty="0" smtClean="0">
                <a:latin typeface="Arial Narrow" panose="020B0606020202030204" pitchFamily="34" charset="0"/>
              </a:rPr>
              <a:t>للمنسق الميداني (محمود)</a:t>
            </a: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اجراء </a:t>
            </a:r>
            <a:r>
              <a:rPr lang="ar-SY" sz="2400" dirty="0">
                <a:latin typeface="Arial Narrow" panose="020B0606020202030204" pitchFamily="34" charset="0"/>
              </a:rPr>
              <a:t>جلسة ملخص المعلومات مع المنسقين الميدانيين من أجل التأكد من أن جميع الحقول قد ملئت بشكل صحيح وأن الملاحظات واضحة </a:t>
            </a:r>
            <a:endParaRPr lang="en-US" sz="2400" dirty="0"/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SY" sz="2400" b="1" dirty="0">
                <a:latin typeface="Arial Narrow" panose="020B0606020202030204" pitchFamily="34" charset="0"/>
              </a:rPr>
              <a:t>الملاحظات الجيدة هي دائما واضحة وشاملة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600" dirty="0">
              <a:latin typeface="Arial Narrow" panose="020B0606020202030204" pitchFamily="34" charset="0"/>
            </a:endParaRPr>
          </a:p>
          <a:p>
            <a:endParaRPr lang="en-US" sz="2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مقابلة مزود المعلومات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معلومات أخرى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المشاركة الخارجية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280" y="1581165"/>
            <a:ext cx="852632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b="1" dirty="0" smtClean="0">
                <a:latin typeface="Arial Narrow" panose="020B0606020202030204" pitchFamily="34" charset="0"/>
              </a:rPr>
              <a:t>ماذا </a:t>
            </a:r>
            <a:r>
              <a:rPr lang="ar-SY" sz="2600" b="1" dirty="0">
                <a:latin typeface="Arial Narrow" panose="020B0606020202030204" pitchFamily="34" charset="0"/>
              </a:rPr>
              <a:t>لو كان يريد أحد من غير المشاركين أن يراقب </a:t>
            </a:r>
            <a:r>
              <a:rPr lang="ar-SY" sz="2600" b="1" dirty="0" smtClean="0">
                <a:latin typeface="Arial Narrow" panose="020B0606020202030204" pitchFamily="34" charset="0"/>
              </a:rPr>
              <a:t>مقابلة مزود المعلومات؟</a:t>
            </a:r>
            <a:endParaRPr lang="en-US" sz="2600" b="1" dirty="0">
              <a:latin typeface="Arial Narrow" panose="020B0606020202030204" pitchFamily="34" charset="0"/>
            </a:endParaRPr>
          </a:p>
          <a:p>
            <a:endParaRPr lang="en-US" sz="2600" dirty="0">
              <a:latin typeface="Arial Narrow" panose="020B0606020202030204" pitchFamily="34" charset="0"/>
            </a:endParaRPr>
          </a:p>
          <a:p>
            <a:pPr marL="914400" lvl="1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يفضل عدم وجود المراقبين </a:t>
            </a:r>
            <a:r>
              <a:rPr lang="ar-SY" sz="2400" dirty="0" smtClean="0">
                <a:latin typeface="Arial Narrow" panose="020B0606020202030204" pitchFamily="34" charset="0"/>
              </a:rPr>
              <a:t>من غير المشاركين.</a:t>
            </a:r>
          </a:p>
          <a:p>
            <a:pPr marL="914400" lvl="1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حضور </a:t>
            </a:r>
            <a:r>
              <a:rPr lang="ar-SY" sz="2400" dirty="0">
                <a:latin typeface="Arial Narrow" panose="020B0606020202030204" pitchFamily="34" charset="0"/>
              </a:rPr>
              <a:t>أشخاص غير معروفين ممكن أن يؤثر على </a:t>
            </a:r>
            <a:r>
              <a:rPr lang="ar-SY" sz="2400" dirty="0" smtClean="0">
                <a:latin typeface="Arial Narrow" panose="020B0606020202030204" pitchFamily="34" charset="0"/>
              </a:rPr>
              <a:t>مزود المعلومات ويمنعه/ها </a:t>
            </a:r>
            <a:r>
              <a:rPr lang="ar-SY" sz="2400" dirty="0">
                <a:latin typeface="Arial Narrow" panose="020B0606020202030204" pitchFamily="34" charset="0"/>
              </a:rPr>
              <a:t>من التحدث عن ارائهم </a:t>
            </a:r>
            <a:r>
              <a:rPr lang="ar-SY" sz="2400" dirty="0" smtClean="0">
                <a:latin typeface="Arial Narrow" panose="020B0606020202030204" pitchFamily="34" charset="0"/>
              </a:rPr>
              <a:t>بحرية.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914400" lvl="1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حتى أصحاب المصلحة يجب تنحيتهم من حضور </a:t>
            </a:r>
            <a:r>
              <a:rPr lang="ar-SY" sz="2400" dirty="0" smtClean="0">
                <a:latin typeface="Arial Narrow" panose="020B0606020202030204" pitchFamily="34" charset="0"/>
              </a:rPr>
              <a:t>المقابلة.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914400" lvl="1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itchFamily="34" charset="0"/>
              </a:rPr>
              <a:t>إذا  عبر أشخاص من خارج الجلسة برغبتهم بالمشاركة في </a:t>
            </a:r>
            <a:r>
              <a:rPr lang="ar-SY" sz="2400" dirty="0" smtClean="0">
                <a:latin typeface="Arial Narrow" pitchFamily="34" charset="0"/>
              </a:rPr>
              <a:t>مقابلة مزود المعلومات  </a:t>
            </a:r>
            <a:r>
              <a:rPr lang="ar-SY" sz="2400" dirty="0">
                <a:latin typeface="Arial Narrow" pitchFamily="34" charset="0"/>
              </a:rPr>
              <a:t>، يجب تسجيل </a:t>
            </a:r>
            <a:r>
              <a:rPr lang="ar-SY" sz="2400" dirty="0" smtClean="0">
                <a:latin typeface="Arial Narrow" pitchFamily="34" charset="0"/>
              </a:rPr>
              <a:t>ذللك والإشارة له في قسم التعليقات للاستبيان.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مغادرة المشاركين للمجموعة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484" y="1357881"/>
            <a:ext cx="80062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3200" b="1" dirty="0">
                <a:latin typeface="Arial Narrow" panose="020B0606020202030204" pitchFamily="34" charset="0"/>
              </a:rPr>
              <a:t>ماذا اذا لم يبقى المشارك لنهاية المقابلة كاملة ؟  </a:t>
            </a:r>
            <a:endParaRPr lang="en-US" sz="3200" dirty="0">
              <a:latin typeface="Arial Narrow" panose="020B0606020202030204" pitchFamily="34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800" dirty="0">
                <a:latin typeface="Arial Narrow" panose="020B0606020202030204" pitchFamily="34" charset="0"/>
              </a:rPr>
              <a:t>المشاركة في </a:t>
            </a:r>
            <a:r>
              <a:rPr lang="ar-SY" sz="2800" dirty="0" smtClean="0">
                <a:latin typeface="Arial Narrow" panose="020B0606020202030204" pitchFamily="34" charset="0"/>
              </a:rPr>
              <a:t>مقابلة مزود المعلومات هي </a:t>
            </a:r>
            <a:r>
              <a:rPr lang="ar-SY" sz="2800" dirty="0">
                <a:latin typeface="Arial Narrow" panose="020B0606020202030204" pitchFamily="34" charset="0"/>
              </a:rPr>
              <a:t>تطوعية دائما. 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800" dirty="0">
                <a:latin typeface="Arial Narrow" panose="020B0606020202030204" pitchFamily="34" charset="0"/>
              </a:rPr>
              <a:t>إذا لم يرد أحد </a:t>
            </a:r>
            <a:r>
              <a:rPr lang="ar-SY" sz="2800" dirty="0" smtClean="0">
                <a:latin typeface="Arial Narrow" panose="020B0606020202030204" pitchFamily="34" charset="0"/>
              </a:rPr>
              <a:t>مزودي المعلومات البقاء</a:t>
            </a:r>
            <a:r>
              <a:rPr lang="ar-SY" sz="2800" dirty="0">
                <a:latin typeface="Arial Narrow" panose="020B0606020202030204" pitchFamily="34" charset="0"/>
              </a:rPr>
              <a:t>، يجب تذكيره/ ها باتفاق السرية وتقديم الشكر له/ لها على المشاركة .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800" dirty="0" smtClean="0">
                <a:latin typeface="Arial Narrow" panose="020B0606020202030204" pitchFamily="34" charset="0"/>
              </a:rPr>
              <a:t>انسحاب </a:t>
            </a:r>
            <a:r>
              <a:rPr lang="ar-SY" sz="2800" dirty="0">
                <a:latin typeface="Arial Narrow" panose="020B0606020202030204" pitchFamily="34" charset="0"/>
              </a:rPr>
              <a:t>المشاركين يجب أن يسجل في </a:t>
            </a:r>
            <a:r>
              <a:rPr lang="ar-SY" sz="2800" dirty="0" smtClean="0">
                <a:latin typeface="Arial Narrow" panose="020B0606020202030204" pitchFamily="34" charset="0"/>
              </a:rPr>
              <a:t>قسم التعليقات للاستيان وشرح </a:t>
            </a:r>
            <a:r>
              <a:rPr lang="ar-SY" sz="2800" dirty="0">
                <a:latin typeface="Arial Narrow" panose="020B0606020202030204" pitchFamily="34" charset="0"/>
              </a:rPr>
              <a:t>الأسباب التي دفعته/ها للمغادرة</a:t>
            </a:r>
            <a:endParaRPr lang="en-US" sz="28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مقابلة مزود المعلومات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579" y="227416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 rtl="1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الأسئلة؟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أهداف التدريب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962" y="1488558"/>
            <a:ext cx="67304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dirty="0"/>
              <a:t>يوجد ثلاث أهداف رئيسة من هذا التدريب: </a:t>
            </a:r>
            <a:endParaRPr lang="en-US" sz="2600" dirty="0"/>
          </a:p>
          <a:p>
            <a:endParaRPr lang="en-US" sz="2600" b="1" dirty="0"/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Y" sz="2400" b="1" dirty="0"/>
              <a:t>تحسين</a:t>
            </a:r>
            <a:r>
              <a:rPr lang="ar-SY" sz="2600" b="1" dirty="0"/>
              <a:t> معرفة ومهارات المراقبين على هذا النوع من طريقة جمع البيانات </a:t>
            </a:r>
            <a:endParaRPr lang="en-US" sz="2600" dirty="0"/>
          </a:p>
          <a:p>
            <a:pPr algn="r" rtl="1"/>
            <a:endParaRPr lang="en-US" sz="2600" dirty="0"/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Y" sz="2600" b="1" dirty="0"/>
              <a:t>تحسين نوعية بيانات </a:t>
            </a:r>
            <a:r>
              <a:rPr lang="ar-SY" sz="2600" b="1" dirty="0" smtClean="0"/>
              <a:t>مقابلة مزود المعلومات من </a:t>
            </a:r>
            <a:r>
              <a:rPr lang="ar-SY" sz="2600" b="1" dirty="0"/>
              <a:t>خلال تدريب المراقبين الذين </a:t>
            </a:r>
            <a:r>
              <a:rPr lang="ar-SY" sz="2600" b="1" dirty="0" smtClean="0"/>
              <a:t>سيقومون بإجراء </a:t>
            </a:r>
            <a:r>
              <a:rPr lang="ar-SY" sz="2600" b="1" dirty="0" smtClean="0"/>
              <a:t>المقابلات.</a:t>
            </a:r>
            <a:endParaRPr lang="en-US" sz="2600" dirty="0"/>
          </a:p>
          <a:p>
            <a:pPr algn="r" rtl="1"/>
            <a:endParaRPr lang="en-US" sz="2600" dirty="0"/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Y" sz="2600" b="1" dirty="0"/>
              <a:t>تحسين رضا المشاركين في </a:t>
            </a:r>
            <a:r>
              <a:rPr lang="ar-SY" sz="2600" b="1" dirty="0" smtClean="0"/>
              <a:t>مقابلة مزود المعلومات من </a:t>
            </a:r>
            <a:r>
              <a:rPr lang="ar-SY" sz="2600" b="1" dirty="0"/>
              <a:t>خلال إدارة عملية </a:t>
            </a:r>
            <a:r>
              <a:rPr lang="ar-SY" sz="2600" b="1" dirty="0" smtClean="0"/>
              <a:t>المقابلة باحتراف.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795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مقابلة مزود المعلومات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579" y="227416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 rtl="1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شكرا لكم 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ما هي مقابلة مزود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المعلومات: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149" y="1239977"/>
            <a:ext cx="70471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2400" b="1" dirty="0" smtClean="0">
                <a:latin typeface="Arial Narrow" panose="020B0606020202030204" pitchFamily="34" charset="0"/>
              </a:rPr>
              <a:t>مقابلة مزود المعلومات هي طريقة </a:t>
            </a:r>
            <a:r>
              <a:rPr lang="ar-SY" sz="2400" b="1" dirty="0" smtClean="0">
                <a:latin typeface="Arial Narrow" panose="020B0606020202030204" pitchFamily="34" charset="0"/>
              </a:rPr>
              <a:t>لجمع </a:t>
            </a:r>
            <a:r>
              <a:rPr lang="ar-SY" sz="2400" b="1" dirty="0" smtClean="0">
                <a:latin typeface="Arial Narrow" panose="020B0606020202030204" pitchFamily="34" charset="0"/>
              </a:rPr>
              <a:t>البيانات النوعية </a:t>
            </a:r>
            <a:r>
              <a:rPr lang="ar-SY" sz="2400" dirty="0" smtClean="0">
                <a:latin typeface="Arial Narrow" panose="020B0606020202030204" pitchFamily="34" charset="0"/>
              </a:rPr>
              <a:t>تتألف من مقابلات عميقة مع الأشخاص الذين يملكون معرفة محددة في موضوع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algn="r" rtl="1"/>
            <a:r>
              <a:rPr lang="ar-SY" sz="2400" b="1" dirty="0" smtClean="0">
                <a:latin typeface="Arial Narrow" panose="020B0606020202030204" pitchFamily="34" charset="0"/>
              </a:rPr>
              <a:t>الميزات الرئيسية لمقابلة مزود المعلومات </a:t>
            </a:r>
            <a:endParaRPr lang="en-US" sz="2400" b="1" dirty="0">
              <a:latin typeface="Arial Narrow" panose="020B0606020202030204" pitchFamily="34" charset="0"/>
            </a:endParaRPr>
          </a:p>
          <a:p>
            <a:endParaRPr lang="en-US" sz="2400" dirty="0"/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/>
              <a:t>الحصول على المعلومات بطريقة </a:t>
            </a:r>
            <a:r>
              <a:rPr lang="ar-SY" sz="2400" dirty="0" smtClean="0"/>
              <a:t>فعالة من خلال استثمار الوقت مع عدد محدد من الأشخاص الذين لديهم معرفة جيدة.</a:t>
            </a:r>
            <a:endParaRPr lang="en-US" sz="2400" dirty="0"/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/>
              <a:t>جمع بيانات محددة من خلال طرح الأسئلة العميقة وأسئلة التحقق </a:t>
            </a:r>
            <a:endParaRPr lang="en-US" sz="2400" dirty="0"/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/>
              <a:t>مناقشة مواضيع حساسة,كالمقابلة الفردية تخلق بيئة مريحة حيث يستطيع الأشخاص الإجابة </a:t>
            </a:r>
            <a:r>
              <a:rPr lang="ar-SY" sz="2400" dirty="0" smtClean="0"/>
              <a:t>بصراحة. </a:t>
            </a:r>
            <a:endParaRPr lang="en-US" sz="2400" dirty="0"/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تعريف مقابلة مزود المعلومات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335" y="1225689"/>
            <a:ext cx="81228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مقابلة مزود المعلومات هي مقابة فردية شخص </a:t>
            </a:r>
            <a:r>
              <a:rPr lang="ar-SY" sz="2400" dirty="0" smtClean="0">
                <a:latin typeface="Arial Narrow" panose="020B0606020202030204" pitchFamily="34" charset="0"/>
              </a:rPr>
              <a:t>إلى </a:t>
            </a:r>
            <a:r>
              <a:rPr lang="ar-SY" sz="2400" dirty="0" smtClean="0">
                <a:latin typeface="Arial Narrow" panose="020B0606020202030204" pitchFamily="34" charset="0"/>
              </a:rPr>
              <a:t>شخص بين المقابل والشخص الذي لديه معلومات محددة في موضوع ذو </a:t>
            </a:r>
            <a:r>
              <a:rPr lang="ar-SY" sz="2400" dirty="0">
                <a:latin typeface="Arial Narrow" panose="020B0606020202030204" pitchFamily="34" charset="0"/>
              </a:rPr>
              <a:t>أ</a:t>
            </a:r>
            <a:r>
              <a:rPr lang="ar-SY" sz="2400" dirty="0" smtClean="0">
                <a:latin typeface="Arial Narrow" panose="020B0606020202030204" pitchFamily="34" charset="0"/>
              </a:rPr>
              <a:t>همية </a:t>
            </a:r>
            <a:r>
              <a:rPr lang="ar-SY" sz="2400" dirty="0" smtClean="0">
                <a:latin typeface="Arial Narrow" panose="020B0606020202030204" pitchFamily="34" charset="0"/>
              </a:rPr>
              <a:t>ويشارك في المقابلة كمتطوع.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algn="just"/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دور المراقب هو طرح مجموعة من الأسئلة (</a:t>
            </a:r>
            <a:r>
              <a:rPr lang="ar-SY" sz="2400" dirty="0" smtClean="0">
                <a:latin typeface="Arial Narrow" panose="020B0606020202030204" pitchFamily="34" charset="0"/>
              </a:rPr>
              <a:t>مفتوحة أو أسئلة </a:t>
            </a:r>
            <a:r>
              <a:rPr lang="ar-SY" sz="2400" dirty="0" smtClean="0">
                <a:latin typeface="Arial Narrow" panose="020B0606020202030204" pitchFamily="34" charset="0"/>
              </a:rPr>
              <a:t>اختيارمن متعدد) لمزود المعلومات وتسجيل </a:t>
            </a:r>
            <a:r>
              <a:rPr lang="ar-SY" sz="2400" dirty="0" smtClean="0">
                <a:latin typeface="Arial Narrow" panose="020B0606020202030204" pitchFamily="34" charset="0"/>
              </a:rPr>
              <a:t>أجوبته/ها.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algn="just"/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مقابلات مزود المعلومات </a:t>
            </a:r>
            <a:r>
              <a:rPr lang="ar-SY" sz="2400" dirty="0">
                <a:latin typeface="Arial Narrow" panose="020B0606020202030204" pitchFamily="34" charset="0"/>
              </a:rPr>
              <a:t>هي </a:t>
            </a:r>
            <a:r>
              <a:rPr lang="ar-SY" sz="2400" dirty="0" smtClean="0">
                <a:latin typeface="Arial Narrow" panose="020B0606020202030204" pitchFamily="34" charset="0"/>
              </a:rPr>
              <a:t>مجموعة </a:t>
            </a:r>
            <a:r>
              <a:rPr lang="ar-SY" sz="2400" dirty="0" smtClean="0">
                <a:latin typeface="Arial Narrow" panose="020B0606020202030204" pitchFamily="34" charset="0"/>
              </a:rPr>
              <a:t>منظمة </a:t>
            </a:r>
            <a:r>
              <a:rPr lang="ar-SY" sz="2400" dirty="0">
                <a:latin typeface="Arial Narrow" panose="020B0606020202030204" pitchFamily="34" charset="0"/>
              </a:rPr>
              <a:t>من الأسئلة المحددة </a:t>
            </a:r>
            <a:r>
              <a:rPr lang="ar-SY" sz="2400" dirty="0" smtClean="0">
                <a:latin typeface="Arial Narrow" panose="020B0606020202030204" pitchFamily="34" charset="0"/>
              </a:rPr>
              <a:t>سلفاً </a:t>
            </a:r>
            <a:r>
              <a:rPr lang="ar-SY" sz="2400" dirty="0">
                <a:latin typeface="Arial Narrow" panose="020B0606020202030204" pitchFamily="34" charset="0"/>
              </a:rPr>
              <a:t>بعناية التي </a:t>
            </a:r>
            <a:r>
              <a:rPr lang="ar-SY" sz="2400" dirty="0" smtClean="0">
                <a:latin typeface="Arial Narrow" panose="020B0606020202030204" pitchFamily="34" charset="0"/>
              </a:rPr>
              <a:t>ينبغي على المراقب </a:t>
            </a:r>
            <a:r>
              <a:rPr lang="ar-SY" sz="2400" dirty="0" smtClean="0">
                <a:latin typeface="Arial Narrow" panose="020B0606020202030204" pitchFamily="34" charset="0"/>
              </a:rPr>
              <a:t>أن </a:t>
            </a:r>
            <a:r>
              <a:rPr lang="ar-SY" sz="2400" dirty="0" smtClean="0">
                <a:latin typeface="Arial Narrow" panose="020B0606020202030204" pitchFamily="34" charset="0"/>
              </a:rPr>
              <a:t>يطرحها، </a:t>
            </a:r>
            <a:r>
              <a:rPr lang="ar-SY" sz="2400" dirty="0">
                <a:latin typeface="Arial Narrow" panose="020B0606020202030204" pitchFamily="34" charset="0"/>
              </a:rPr>
              <a:t>مع ذلك </a:t>
            </a:r>
            <a:r>
              <a:rPr lang="ar-SY" sz="2400" dirty="0" smtClean="0">
                <a:latin typeface="Arial Narrow" panose="020B0606020202030204" pitchFamily="34" charset="0"/>
              </a:rPr>
              <a:t>يحتاج المراقب </a:t>
            </a:r>
            <a:r>
              <a:rPr lang="ar-SY" sz="2400" dirty="0">
                <a:latin typeface="Arial Narrow" panose="020B0606020202030204" pitchFamily="34" charset="0"/>
              </a:rPr>
              <a:t>لطلب </a:t>
            </a:r>
            <a:r>
              <a:rPr lang="ar-SY" sz="2400" dirty="0" smtClean="0">
                <a:latin typeface="Arial Narrow" panose="020B0606020202030204" pitchFamily="34" charset="0"/>
              </a:rPr>
              <a:t>التوضيحات </a:t>
            </a:r>
            <a:r>
              <a:rPr lang="ar-SY" sz="2400" dirty="0">
                <a:latin typeface="Arial Narrow" panose="020B0606020202030204" pitchFamily="34" charset="0"/>
              </a:rPr>
              <a:t>عند </a:t>
            </a:r>
            <a:r>
              <a:rPr lang="ar-SY" sz="2400" dirty="0" smtClean="0">
                <a:latin typeface="Arial Narrow" panose="020B0606020202030204" pitchFamily="34" charset="0"/>
              </a:rPr>
              <a:t>الحاجة.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المدة المثالية لوقت </a:t>
            </a:r>
            <a:r>
              <a:rPr lang="ar-SY" sz="2400" dirty="0">
                <a:latin typeface="Arial Narrow" panose="020B0606020202030204" pitchFamily="34" charset="0"/>
              </a:rPr>
              <a:t>إ</a:t>
            </a:r>
            <a:r>
              <a:rPr lang="ar-SY" sz="2400" dirty="0" smtClean="0">
                <a:latin typeface="Arial Narrow" panose="020B0606020202030204" pitchFamily="34" charset="0"/>
              </a:rPr>
              <a:t>جراء </a:t>
            </a:r>
            <a:r>
              <a:rPr lang="ar-SY" sz="2400" dirty="0" smtClean="0">
                <a:latin typeface="Arial Narrow" panose="020B0606020202030204" pitchFamily="34" charset="0"/>
              </a:rPr>
              <a:t>المقابلة في أي مكان هو بين 25 إلى 60 دقيقة. أكثر من ذلك فإن أغلب الأشخاص غير منتجين وتصبح </a:t>
            </a:r>
            <a:r>
              <a:rPr lang="ar-SY" sz="2400" dirty="0" smtClean="0">
                <a:latin typeface="Arial Narrow" panose="020B0606020202030204" pitchFamily="34" charset="0"/>
              </a:rPr>
              <a:t>فرضاً </a:t>
            </a:r>
            <a:r>
              <a:rPr lang="ar-SY" sz="2400" dirty="0" smtClean="0">
                <a:latin typeface="Arial Narrow" panose="020B0606020202030204" pitchFamily="34" charset="0"/>
              </a:rPr>
              <a:t>على وقت المشاركين 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مقابلة مزودد المعلومات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 rtl="1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المقابلة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6318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تقديم مقابلة مزود المعلومات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437" y="1437189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SY" sz="2400" dirty="0" smtClean="0">
                <a:latin typeface="Arial Narrow" panose="020B0606020202030204" pitchFamily="34" charset="0"/>
              </a:rPr>
              <a:t>يحتاج المنطمون لتقديم مقابلة مزود المعلومات من خلال: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الترحيب </a:t>
            </a:r>
            <a:r>
              <a:rPr lang="ar-SY" sz="2400" dirty="0">
                <a:latin typeface="Arial Narrow" panose="020B0606020202030204" pitchFamily="34" charset="0"/>
              </a:rPr>
              <a:t>بالمشاركين وتشكرهم. </a:t>
            </a: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عرف عن نفسك وعن منظمة إمباكت (التعريف بمنظمة إمباكت سوف </a:t>
            </a:r>
            <a:r>
              <a:rPr lang="ar-SY" sz="2400" dirty="0" err="1" smtClean="0">
                <a:latin typeface="Arial Narrow" panose="020B0606020202030204" pitchFamily="34" charset="0"/>
              </a:rPr>
              <a:t>يتغيرتبعاً</a:t>
            </a:r>
            <a:r>
              <a:rPr lang="ar-SY" sz="2400" dirty="0" smtClean="0">
                <a:latin typeface="Arial Narrow" panose="020B0606020202030204" pitchFamily="34" charset="0"/>
              </a:rPr>
              <a:t> </a:t>
            </a:r>
            <a:r>
              <a:rPr lang="ar-SY" sz="2400" dirty="0">
                <a:latin typeface="Arial Narrow" panose="020B0606020202030204" pitchFamily="34" charset="0"/>
              </a:rPr>
              <a:t>للبرنامج</a:t>
            </a:r>
            <a:r>
              <a:rPr lang="ar-SY" sz="2400" dirty="0" smtClean="0">
                <a:latin typeface="Arial Narrow" panose="020B0606020202030204" pitchFamily="34" charset="0"/>
              </a:rPr>
              <a:t>),ارجع </a:t>
            </a:r>
            <a:r>
              <a:rPr lang="ar-SY" sz="2400" dirty="0">
                <a:latin typeface="Arial Narrow" panose="020B0606020202030204" pitchFamily="34" charset="0"/>
              </a:rPr>
              <a:t>الى الاستمارة.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شرح الغرض من </a:t>
            </a:r>
            <a:r>
              <a:rPr lang="ar-SY" sz="2400" dirty="0" smtClean="0">
                <a:latin typeface="Arial Narrow" panose="020B0606020202030204" pitchFamily="34" charset="0"/>
              </a:rPr>
              <a:t>مقابلة مزود المعلومات.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تقديم المعلومات عن مدة التي سوف تأخذها </a:t>
            </a:r>
            <a:r>
              <a:rPr lang="ar-SY" sz="2400" dirty="0" smtClean="0">
                <a:latin typeface="Arial Narrow" panose="020B0606020202030204" pitchFamily="34" charset="0"/>
              </a:rPr>
              <a:t>مقابلة مزود المعلومات.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التأكيد على سرية  كل شيء يقال في </a:t>
            </a:r>
            <a:r>
              <a:rPr lang="ar-SY" sz="2400" dirty="0" smtClean="0">
                <a:latin typeface="Arial Narrow" panose="020B0606020202030204" pitchFamily="34" charset="0"/>
              </a:rPr>
              <a:t>مقابلة مزود المعلومات.</a:t>
            </a:r>
            <a:endParaRPr lang="ar-SY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التأكيد على </a:t>
            </a:r>
            <a:r>
              <a:rPr lang="ar-SY" sz="2400" dirty="0">
                <a:latin typeface="Arial Narrow" panose="020B0606020202030204" pitchFamily="34" charset="0"/>
              </a:rPr>
              <a:t>أ</a:t>
            </a:r>
            <a:r>
              <a:rPr lang="ar-SY" sz="2400" dirty="0" smtClean="0">
                <a:latin typeface="Arial Narrow" panose="020B0606020202030204" pitchFamily="34" charset="0"/>
              </a:rPr>
              <a:t>ن </a:t>
            </a:r>
            <a:r>
              <a:rPr lang="ar-SY" sz="2400" dirty="0" smtClean="0">
                <a:latin typeface="Arial Narrow" panose="020B0606020202030204" pitchFamily="34" charset="0"/>
              </a:rPr>
              <a:t>منظمة إمباكت تحمي </a:t>
            </a:r>
            <a:r>
              <a:rPr lang="ar-SY" sz="2400" dirty="0">
                <a:latin typeface="Arial Narrow" panose="020B0606020202030204" pitchFamily="34" charset="0"/>
              </a:rPr>
              <a:t>المشاركين بعدم الكشف عن هويتهم</a:t>
            </a:r>
            <a:r>
              <a:rPr lang="ar-SY" sz="2400" dirty="0" smtClean="0">
                <a:latin typeface="Arial Narrow" panose="020B0606020202030204" pitchFamily="34" charset="0"/>
              </a:rPr>
              <a:t>.</a:t>
            </a:r>
            <a:endParaRPr lang="ar-SY" sz="2400" b="1" dirty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SY" sz="2400" b="1" dirty="0">
                <a:latin typeface="Arial Narrow" panose="020B0606020202030204" pitchFamily="34" charset="0"/>
              </a:rPr>
              <a:t>عد إلى المقدمة المكتوبة في دليل </a:t>
            </a:r>
            <a:r>
              <a:rPr lang="ar-SY" sz="2400" b="1" dirty="0" smtClean="0">
                <a:latin typeface="Arial Narrow" panose="020B0606020202030204" pitchFamily="34" charset="0"/>
              </a:rPr>
              <a:t>مقابلة مزود المعلومات</a:t>
            </a:r>
            <a:r>
              <a:rPr lang="ar-SY" sz="2400" dirty="0" smtClean="0">
                <a:latin typeface="Arial Narrow" panose="020B0606020202030204" pitchFamily="34" charset="0"/>
              </a:rPr>
              <a:t>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2572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إغناء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المقابلة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01" y="1351693"/>
            <a:ext cx="85263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Y" sz="2400" dirty="0">
                <a:latin typeface="Arial Narrow" panose="020B0606020202030204" pitchFamily="34" charset="0"/>
              </a:rPr>
              <a:t>يقوم </a:t>
            </a:r>
            <a:r>
              <a:rPr lang="ar-SY" sz="2400" dirty="0" smtClean="0">
                <a:latin typeface="Arial Narrow" panose="020B0606020202030204" pitchFamily="34" charset="0"/>
              </a:rPr>
              <a:t>المراقب بإثارة المقابلة </a:t>
            </a:r>
            <a:r>
              <a:rPr lang="ar-SY" sz="2400" dirty="0">
                <a:latin typeface="Arial Narrow" panose="020B0606020202030204" pitchFamily="34" charset="0"/>
              </a:rPr>
              <a:t>بطرح الأسئلة على </a:t>
            </a:r>
            <a:r>
              <a:rPr lang="ar-SY" sz="2400" dirty="0" smtClean="0">
                <a:latin typeface="Arial Narrow" panose="020B0606020202030204" pitchFamily="34" charset="0"/>
              </a:rPr>
              <a:t>مزود المعلومات.</a:t>
            </a:r>
            <a:endParaRPr lang="ar-SY" sz="2400" dirty="0">
              <a:latin typeface="Arial Narrow" panose="020B0606020202030204" pitchFamily="34" charset="0"/>
            </a:endParaRPr>
          </a:p>
          <a:p>
            <a:pPr lvl="0" algn="r" rtl="1"/>
            <a:r>
              <a:rPr lang="ar-SY" sz="2400" dirty="0">
                <a:latin typeface="Arial Narrow" panose="020B0606020202030204" pitchFamily="34" charset="0"/>
              </a:rPr>
              <a:t>يوجد نوعين من الأسئلة:</a:t>
            </a:r>
            <a:endParaRPr lang="en-GB" sz="2400" dirty="0">
              <a:latin typeface="Arial Narrow" panose="020B0606020202030204" pitchFamily="34" charset="0"/>
            </a:endParaRPr>
          </a:p>
          <a:p>
            <a:pPr lvl="0"/>
            <a:endParaRPr lang="en-GB" sz="2400" dirty="0">
              <a:latin typeface="Arial Narrow" panose="020B0606020202030204" pitchFamily="34" charset="0"/>
            </a:endParaRPr>
          </a:p>
          <a:p>
            <a:pPr lvl="0" algn="r" rtl="1"/>
            <a:r>
              <a:rPr lang="ar-SY" sz="2400" b="1" dirty="0" smtClean="0">
                <a:latin typeface="Arial Narrow" panose="020B0606020202030204" pitchFamily="34" charset="0"/>
              </a:rPr>
              <a:t>الأسئلة القصيرة المغلقة</a:t>
            </a:r>
            <a:r>
              <a:rPr lang="en-GB" sz="2400" b="1" dirty="0" smtClean="0">
                <a:latin typeface="Arial Narrow" panose="020B0606020202030204" pitchFamily="34" charset="0"/>
              </a:rPr>
              <a:t>:</a:t>
            </a: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تكون أجوبة هذه الأسئلة ب نعم - أو- لا أو أجوبة أختيار من متعدد حيث ينبغي على المراقب تسجيل الأجابة بوضع علامة على الحالة الصحيحة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pPr lvl="0"/>
            <a:endParaRPr lang="en-GB" sz="2400" dirty="0" smtClean="0">
              <a:latin typeface="Arial Narrow" panose="020B0606020202030204" pitchFamily="34" charset="0"/>
            </a:endParaRPr>
          </a:p>
          <a:p>
            <a:pPr lvl="0" algn="r" rtl="1"/>
            <a:r>
              <a:rPr lang="ar-SY" sz="2400" b="1" dirty="0" smtClean="0">
                <a:latin typeface="Arial Narrow" panose="020B0606020202030204" pitchFamily="34" charset="0"/>
              </a:rPr>
              <a:t>الأسئلة المفتوحة </a:t>
            </a:r>
            <a:r>
              <a:rPr lang="en-GB" sz="2400" b="1" dirty="0" smtClean="0">
                <a:latin typeface="Arial Narrow" panose="020B0606020202030204" pitchFamily="34" charset="0"/>
              </a:rPr>
              <a:t>:</a:t>
            </a: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وهي تجعل مزود المعلومات إعطاء أجوبة شاملة وطويلة</a:t>
            </a: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/>
              <a:t>في  بعض الأحيان يحتاج المراقب لطرح أسئلة للتوضيح من أجل أن يفهم الإجابات بشكل صحيح </a:t>
            </a:r>
            <a:endParaRPr lang="en-GB" sz="2400" dirty="0" smtClean="0"/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lvl="0" algn="r" rtl="1"/>
            <a:r>
              <a:rPr lang="ar-SY" sz="2400" b="1" dirty="0" smtClean="0"/>
              <a:t>تأكد من </a:t>
            </a:r>
            <a:r>
              <a:rPr lang="ar-SY" sz="2400" b="1" dirty="0" smtClean="0">
                <a:latin typeface="Arial Narrow" panose="020B0606020202030204" pitchFamily="34" charset="0"/>
              </a:rPr>
              <a:t>أن كل الأسئلة قد تم طرحها خلال المقابلة</a:t>
            </a:r>
            <a:endParaRPr lang="ar-SY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279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إدارة المقابلة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55" y="1005305"/>
            <a:ext cx="85263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Narrow" pitchFamily="34" charset="0"/>
            </a:endParaRPr>
          </a:p>
          <a:p>
            <a:pPr algn="r" rtl="1"/>
            <a:r>
              <a:rPr lang="ar-SY" sz="2400" dirty="0" smtClean="0">
                <a:latin typeface="Arial Narrow" panose="020B0606020202030204" pitchFamily="34" charset="0"/>
              </a:rPr>
              <a:t>بالإضافة إلى طرح الأسئلة ينبغى على المراقب إدارة  المقابلة للـتأكد من ان الاجابات متعلقة بالمقابلة ومحددة قدر الامكان 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pPr algn="r" rtl="1"/>
            <a:endParaRPr lang="en-GB" sz="2400" dirty="0" smtClean="0">
              <a:latin typeface="Arial Narrow" panose="020B0606020202030204" pitchFamily="34" charset="0"/>
            </a:endParaRPr>
          </a:p>
          <a:p>
            <a:pPr algn="r" rtl="1"/>
            <a:r>
              <a:rPr lang="ar-SY" sz="2400" dirty="0" smtClean="0">
                <a:latin typeface="Arial Narrow" panose="020B0606020202030204" pitchFamily="34" charset="0"/>
              </a:rPr>
              <a:t>وهنا بعض النصائح لادراة المقابلة كيف</a:t>
            </a:r>
            <a:r>
              <a:rPr lang="en-GB" sz="2400" dirty="0" smtClean="0">
                <a:latin typeface="Arial Narrow" panose="020B0606020202030204" pitchFamily="34" charset="0"/>
              </a:rPr>
              <a:t>…...</a:t>
            </a:r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27981"/>
              </p:ext>
            </p:extLst>
          </p:nvPr>
        </p:nvGraphicFramePr>
        <p:xfrm>
          <a:off x="276482" y="3221296"/>
          <a:ext cx="8654865" cy="270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9367"/>
                <a:gridCol w="2605498"/>
              </a:tblGrid>
              <a:tr h="399281"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000" dirty="0" smtClean="0">
                          <a:latin typeface="+mj-lt"/>
                        </a:rPr>
                        <a:t>كيف ..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742085">
                <a:tc>
                  <a:txBody>
                    <a:bodyPr/>
                    <a:lstStyle/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Y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هل يمكنك التحدث عن ذلك أكثر ؟</a:t>
                      </a: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Y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تابع من فضلك,</a:t>
                      </a:r>
                      <a:r>
                        <a:rPr lang="ar-SY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هذا مثير للاهتمام جدا؟ </a:t>
                      </a:r>
                      <a:endParaRPr lang="en-US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Y" sz="2000" i="0" dirty="0" smtClean="0">
                          <a:latin typeface="+mj-lt"/>
                        </a:rPr>
                        <a:t>ابحث ب</a:t>
                      </a:r>
                      <a:r>
                        <a:rPr lang="ar-SY" sz="2000" i="0" baseline="0" dirty="0" smtClean="0">
                          <a:latin typeface="+mj-lt"/>
                        </a:rPr>
                        <a:t> </a:t>
                      </a:r>
                      <a:r>
                        <a:rPr lang="ar-SY" sz="2000" i="0" baseline="0" dirty="0" smtClean="0">
                          <a:latin typeface="+mj-lt"/>
                        </a:rPr>
                        <a:t>بعمق </a:t>
                      </a:r>
                      <a:endParaRPr lang="en-US" sz="2000" i="0" dirty="0" smtClean="0">
                        <a:latin typeface="+mj-lt"/>
                      </a:endParaRPr>
                    </a:p>
                  </a:txBody>
                  <a:tcPr/>
                </a:tc>
              </a:tr>
              <a:tr h="744279">
                <a:tc>
                  <a:txBody>
                    <a:bodyPr/>
                    <a:lstStyle/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Y" sz="2000" dirty="0" smtClean="0">
                          <a:latin typeface="+mj-lt"/>
                        </a:rPr>
                        <a:t>هل</a:t>
                      </a:r>
                      <a:r>
                        <a:rPr lang="ar-SY" sz="2000" baseline="0" dirty="0" smtClean="0">
                          <a:latin typeface="+mj-lt"/>
                        </a:rPr>
                        <a:t> يمكنك مساعدتي لأفهم ما تعنيه؟</a:t>
                      </a: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Y" sz="2000" baseline="0" dirty="0" smtClean="0">
                          <a:latin typeface="+mj-lt"/>
                        </a:rPr>
                        <a:t>من فضلك هل يمكنك أن تشرح هذه النقطة؟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Y" sz="2000" i="0" dirty="0" smtClean="0">
                          <a:latin typeface="+mj-lt"/>
                        </a:rPr>
                        <a:t>توضيح</a:t>
                      </a:r>
                      <a:r>
                        <a:rPr lang="ar-SY" sz="2000" i="0" baseline="0" dirty="0" smtClean="0">
                          <a:latin typeface="+mj-lt"/>
                        </a:rPr>
                        <a:t> المناقشة</a:t>
                      </a:r>
                      <a:endParaRPr lang="en-US" sz="2000" i="0" dirty="0" smtClean="0">
                        <a:latin typeface="+mj-lt"/>
                      </a:endParaRPr>
                    </a:p>
                  </a:txBody>
                  <a:tcPr/>
                </a:tc>
              </a:tr>
              <a:tr h="817006">
                <a:tc>
                  <a:txBody>
                    <a:bodyPr/>
                    <a:lstStyle/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Y" sz="2000" dirty="0" smtClean="0">
                          <a:latin typeface="+mj-lt"/>
                        </a:rPr>
                        <a:t>هل يمكنك أن تعطي مثال ؟</a:t>
                      </a:r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Y" sz="2000" dirty="0" smtClean="0">
                          <a:latin typeface="+mj-lt"/>
                        </a:rPr>
                        <a:t>هل يمكنك أن تكون</a:t>
                      </a:r>
                      <a:r>
                        <a:rPr lang="ar-SY" sz="2000" baseline="0" dirty="0" smtClean="0">
                          <a:latin typeface="+mj-lt"/>
                        </a:rPr>
                        <a:t> أكثر تحديدا؟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Y" sz="2000" b="0" i="0" dirty="0" smtClean="0">
                          <a:latin typeface="+mj-lt"/>
                        </a:rPr>
                        <a:t>كن</a:t>
                      </a:r>
                      <a:r>
                        <a:rPr lang="ar-SY" sz="2000" b="0" i="0" baseline="0" dirty="0" smtClean="0">
                          <a:latin typeface="+mj-lt"/>
                        </a:rPr>
                        <a:t> أكثر تحديدا</a:t>
                      </a:r>
                      <a:endParaRPr lang="en-US" sz="2000" b="0" i="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المهام الرئيسة خلال النقاش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51" y="1279805"/>
            <a:ext cx="754780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b="1" dirty="0" smtClean="0">
                <a:latin typeface="Arial Narrow" panose="020B0606020202030204" pitchFamily="34" charset="0"/>
              </a:rPr>
              <a:t>المهام الرئيسة للمراقب تتضمن:</a:t>
            </a:r>
            <a:endParaRPr lang="en-US" sz="2600" b="1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طرح جميع الأسئلة المعدة خلال الوقت المخصص للمقابلة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طرح الأسئة التوضيحة على مزود المعلومات عند الضرورة 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حث مزود المعلومات للتعمق أكثر أو ليكون أكثر تحديدا عند الحاجة 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إظهار التفاهم والاستماع والتفاعل بما يقوله مزود المعلومات 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>
                <a:latin typeface="Arial Narrow" panose="020B0606020202030204" pitchFamily="34" charset="0"/>
              </a:rPr>
              <a:t>البقاء على الحياد الموافقة/رفض  أو مدح/ ذم اي من التعليقات 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>
                <a:latin typeface="Arial Narrow" panose="020B0606020202030204" pitchFamily="34" charset="0"/>
              </a:rPr>
              <a:t>التعامل بلباقة مع المشاركين </a:t>
            </a:r>
            <a:endParaRPr lang="en-US" sz="2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MPACT COLOURS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95A0A9"/>
      </a:accent1>
      <a:accent2>
        <a:srgbClr val="D2CBB8"/>
      </a:accent2>
      <a:accent3>
        <a:srgbClr val="A5C9A1"/>
      </a:accent3>
      <a:accent4>
        <a:srgbClr val="56B3CD"/>
      </a:accent4>
      <a:accent5>
        <a:srgbClr val="0067A9"/>
      </a:accent5>
      <a:accent6>
        <a:srgbClr val="D1D3D4"/>
      </a:accent6>
      <a:hlink>
        <a:srgbClr val="F69E61"/>
      </a:hlink>
      <a:folHlink>
        <a:srgbClr val="FFF67A"/>
      </a:folHlink>
    </a:clrScheme>
    <a:fontScheme name="IMPAC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1129</Words>
  <Application>Microsoft Office PowerPoint</Application>
  <PresentationFormat>On-screen Show (4:3)</PresentationFormat>
  <Paragraphs>169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Trade Gothic LT Std</vt:lpstr>
      <vt:lpstr>Trade Gothic LT Std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Gaia Van Der Ech</dc:creator>
  <cp:lastModifiedBy>Mahmood Alhosain</cp:lastModifiedBy>
  <cp:revision>242</cp:revision>
  <dcterms:created xsi:type="dcterms:W3CDTF">2015-05-20T15:21:11Z</dcterms:created>
  <dcterms:modified xsi:type="dcterms:W3CDTF">2016-10-01T13:23:07Z</dcterms:modified>
</cp:coreProperties>
</file>