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64" r:id="rId2"/>
    <p:sldId id="265" r:id="rId3"/>
    <p:sldId id="267" r:id="rId4"/>
    <p:sldId id="292" r:id="rId5"/>
    <p:sldId id="283" r:id="rId6"/>
    <p:sldId id="277" r:id="rId7"/>
    <p:sldId id="289" r:id="rId8"/>
    <p:sldId id="275" r:id="rId9"/>
    <p:sldId id="271" r:id="rId10"/>
    <p:sldId id="293" r:id="rId11"/>
    <p:sldId id="290" r:id="rId12"/>
    <p:sldId id="294" r:id="rId13"/>
    <p:sldId id="295" r:id="rId14"/>
    <p:sldId id="296" r:id="rId15"/>
    <p:sldId id="297" r:id="rId16"/>
    <p:sldId id="298" r:id="rId17"/>
    <p:sldId id="299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291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27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5CD330-040B-4C04-4E28-619B7C7E159F}" name="Sonata BROKEVICIUTE" initials="SB" userId="S::sonata.brokeviciute@impact-initiatives.org::2dc31aa0-9970-438a-ae77-fcc1eff20d84" providerId="AD"/>
  <p188:author id="{0B121F40-6CA1-B742-7F16-1CA5BF288D39}" name="Cara KIELWEIN" initials="CK" userId="Cara KIELWEI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5859"/>
    <a:srgbClr val="58595A"/>
    <a:srgbClr val="D1D3D4"/>
    <a:srgbClr val="D4C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82581-B08E-4B04-9F10-F1B9761695BD}" v="2" dt="2022-12-02T14:27:38.174"/>
    <p1510:client id="{7E6A66C8-2DBA-4FC2-8ECE-ADF1E9CF5AFA}" v="2" dt="2022-12-01T16:06:11.889"/>
    <p1510:client id="{D48E00EC-0836-A8A7-A5C5-FF2699419F6A}" v="2" dt="2022-12-01T17:41:20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1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261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microsoft.com/office/2018/10/relationships/authors" Target="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SZENASI" userId="ecb8ba7f-6c5b-4ade-b496-546193512737" providerId="ADAL" clId="{56182581-B08E-4B04-9F10-F1B9761695BD}"/>
    <pc:docChg chg="undo custSel modSld">
      <pc:chgData name="Andrea SZENASI" userId="ecb8ba7f-6c5b-4ade-b496-546193512737" providerId="ADAL" clId="{56182581-B08E-4B04-9F10-F1B9761695BD}" dt="2022-12-02T14:32:08.529" v="463" actId="20577"/>
      <pc:docMkLst>
        <pc:docMk/>
      </pc:docMkLst>
      <pc:sldChg chg="modSp mod delCm">
        <pc:chgData name="Andrea SZENASI" userId="ecb8ba7f-6c5b-4ade-b496-546193512737" providerId="ADAL" clId="{56182581-B08E-4B04-9F10-F1B9761695BD}" dt="2022-12-02T07:06:00.314" v="333" actId="790"/>
        <pc:sldMkLst>
          <pc:docMk/>
          <pc:sldMk cId="2921809089" sldId="267"/>
        </pc:sldMkLst>
        <pc:spChg chg="mod">
          <ac:chgData name="Andrea SZENASI" userId="ecb8ba7f-6c5b-4ade-b496-546193512737" providerId="ADAL" clId="{56182581-B08E-4B04-9F10-F1B9761695BD}" dt="2022-12-02T07:06:00.314" v="333" actId="790"/>
          <ac:spMkLst>
            <pc:docMk/>
            <pc:sldMk cId="2921809089" sldId="267"/>
            <ac:spMk id="5" creationId="{00000000-0000-0000-0000-000000000000}"/>
          </ac:spMkLst>
        </pc:spChg>
      </pc:sldChg>
      <pc:sldChg chg="modSp mod delCm">
        <pc:chgData name="Andrea SZENASI" userId="ecb8ba7f-6c5b-4ade-b496-546193512737" providerId="ADAL" clId="{56182581-B08E-4B04-9F10-F1B9761695BD}" dt="2022-12-02T07:05:17.628" v="332" actId="20577"/>
        <pc:sldMkLst>
          <pc:docMk/>
          <pc:sldMk cId="132416118" sldId="275"/>
        </pc:sldMkLst>
        <pc:spChg chg="mod">
          <ac:chgData name="Andrea SZENASI" userId="ecb8ba7f-6c5b-4ade-b496-546193512737" providerId="ADAL" clId="{56182581-B08E-4B04-9F10-F1B9761695BD}" dt="2022-12-02T07:05:17.628" v="332" actId="20577"/>
          <ac:spMkLst>
            <pc:docMk/>
            <pc:sldMk cId="132416118" sldId="275"/>
            <ac:spMk id="15" creationId="{00000000-0000-0000-0000-000000000000}"/>
          </ac:spMkLst>
        </pc:spChg>
      </pc:sldChg>
      <pc:sldChg chg="modSp mod delCm">
        <pc:chgData name="Andrea SZENASI" userId="ecb8ba7f-6c5b-4ade-b496-546193512737" providerId="ADAL" clId="{56182581-B08E-4B04-9F10-F1B9761695BD}" dt="2022-12-02T05:45:30.775" v="36" actId="13926"/>
        <pc:sldMkLst>
          <pc:docMk/>
          <pc:sldMk cId="3549152616" sldId="283"/>
        </pc:sldMkLst>
        <pc:spChg chg="mod">
          <ac:chgData name="Andrea SZENASI" userId="ecb8ba7f-6c5b-4ade-b496-546193512737" providerId="ADAL" clId="{56182581-B08E-4B04-9F10-F1B9761695BD}" dt="2022-12-02T05:45:30.775" v="36" actId="13926"/>
          <ac:spMkLst>
            <pc:docMk/>
            <pc:sldMk cId="3549152616" sldId="283"/>
            <ac:spMk id="3" creationId="{53910A6F-8237-7765-1BE9-FBF7FCEA32D0}"/>
          </ac:spMkLst>
        </pc:spChg>
        <pc:spChg chg="mod">
          <ac:chgData name="Andrea SZENASI" userId="ecb8ba7f-6c5b-4ade-b496-546193512737" providerId="ADAL" clId="{56182581-B08E-4B04-9F10-F1B9761695BD}" dt="2022-12-02T05:45:10.317" v="33" actId="404"/>
          <ac:spMkLst>
            <pc:docMk/>
            <pc:sldMk cId="3549152616" sldId="283"/>
            <ac:spMk id="13" creationId="{3E39B87D-4B0B-BCB9-CCA8-CB8BC326BFE1}"/>
          </ac:spMkLst>
        </pc:spChg>
        <pc:spChg chg="mod">
          <ac:chgData name="Andrea SZENASI" userId="ecb8ba7f-6c5b-4ade-b496-546193512737" providerId="ADAL" clId="{56182581-B08E-4B04-9F10-F1B9761695BD}" dt="2022-12-02T05:45:17.196" v="35" actId="404"/>
          <ac:spMkLst>
            <pc:docMk/>
            <pc:sldMk cId="3549152616" sldId="283"/>
            <ac:spMk id="15" creationId="{7AF39C37-0986-C600-C4BD-DC870A4A825F}"/>
          </ac:spMkLst>
        </pc:spChg>
      </pc:sldChg>
      <pc:sldChg chg="modSp mod delCm">
        <pc:chgData name="Andrea SZENASI" userId="ecb8ba7f-6c5b-4ade-b496-546193512737" providerId="ADAL" clId="{56182581-B08E-4B04-9F10-F1B9761695BD}" dt="2022-12-02T05:45:49.307" v="39" actId="13926"/>
        <pc:sldMkLst>
          <pc:docMk/>
          <pc:sldMk cId="1430039686" sldId="289"/>
        </pc:sldMkLst>
        <pc:spChg chg="mod">
          <ac:chgData name="Andrea SZENASI" userId="ecb8ba7f-6c5b-4ade-b496-546193512737" providerId="ADAL" clId="{56182581-B08E-4B04-9F10-F1B9761695BD}" dt="2022-12-02T05:45:49.307" v="39" actId="13926"/>
          <ac:spMkLst>
            <pc:docMk/>
            <pc:sldMk cId="1430039686" sldId="289"/>
            <ac:spMk id="4" creationId="{9F162537-9477-31AD-501C-EF9B2F9D93B9}"/>
          </ac:spMkLst>
        </pc:spChg>
      </pc:sldChg>
      <pc:sldChg chg="modSp mod delCm">
        <pc:chgData name="Andrea SZENASI" userId="ecb8ba7f-6c5b-4ade-b496-546193512737" providerId="ADAL" clId="{56182581-B08E-4B04-9F10-F1B9761695BD}" dt="2022-12-02T06:36:15.217" v="296" actId="20577"/>
        <pc:sldMkLst>
          <pc:docMk/>
          <pc:sldMk cId="3725198712" sldId="290"/>
        </pc:sldMkLst>
        <pc:spChg chg="mod">
          <ac:chgData name="Andrea SZENASI" userId="ecb8ba7f-6c5b-4ade-b496-546193512737" providerId="ADAL" clId="{56182581-B08E-4B04-9F10-F1B9761695BD}" dt="2022-12-02T06:36:15.217" v="296" actId="20577"/>
          <ac:spMkLst>
            <pc:docMk/>
            <pc:sldMk cId="3725198712" sldId="290"/>
            <ac:spMk id="8" creationId="{1D8B0847-6001-8B7C-63E0-99D3CF462DA4}"/>
          </ac:spMkLst>
        </pc:spChg>
      </pc:sldChg>
      <pc:sldChg chg="modSp mod delCm">
        <pc:chgData name="Andrea SZENASI" userId="ecb8ba7f-6c5b-4ade-b496-546193512737" providerId="ADAL" clId="{56182581-B08E-4B04-9F10-F1B9761695BD}" dt="2022-12-02T07:12:02.090" v="335" actId="20577"/>
        <pc:sldMkLst>
          <pc:docMk/>
          <pc:sldMk cId="2036531393" sldId="291"/>
        </pc:sldMkLst>
        <pc:spChg chg="mod">
          <ac:chgData name="Andrea SZENASI" userId="ecb8ba7f-6c5b-4ade-b496-546193512737" providerId="ADAL" clId="{56182581-B08E-4B04-9F10-F1B9761695BD}" dt="2022-12-02T07:12:02.090" v="335" actId="20577"/>
          <ac:spMkLst>
            <pc:docMk/>
            <pc:sldMk cId="2036531393" sldId="291"/>
            <ac:spMk id="23" creationId="{02AA435B-FB06-B4FD-EE96-7832761078CF}"/>
          </ac:spMkLst>
        </pc:spChg>
      </pc:sldChg>
      <pc:sldChg chg="modSp mod delCm">
        <pc:chgData name="Andrea SZENASI" userId="ecb8ba7f-6c5b-4ade-b496-546193512737" providerId="ADAL" clId="{56182581-B08E-4B04-9F10-F1B9761695BD}" dt="2022-12-02T05:56:27.674" v="146" actId="6549"/>
        <pc:sldMkLst>
          <pc:docMk/>
          <pc:sldMk cId="2512365135" sldId="294"/>
        </pc:sldMkLst>
        <pc:spChg chg="mod">
          <ac:chgData name="Andrea SZENASI" userId="ecb8ba7f-6c5b-4ade-b496-546193512737" providerId="ADAL" clId="{56182581-B08E-4B04-9F10-F1B9761695BD}" dt="2022-12-02T05:56:27.674" v="146" actId="6549"/>
          <ac:spMkLst>
            <pc:docMk/>
            <pc:sldMk cId="2512365135" sldId="294"/>
            <ac:spMk id="5" creationId="{93568288-1A8B-FA38-4B59-D0691AE6C57F}"/>
          </ac:spMkLst>
        </pc:spChg>
        <pc:spChg chg="mod">
          <ac:chgData name="Andrea SZENASI" userId="ecb8ba7f-6c5b-4ade-b496-546193512737" providerId="ADAL" clId="{56182581-B08E-4B04-9F10-F1B9761695BD}" dt="2022-12-02T05:55:48.220" v="143" actId="13926"/>
          <ac:spMkLst>
            <pc:docMk/>
            <pc:sldMk cId="2512365135" sldId="294"/>
            <ac:spMk id="10" creationId="{BF8BA7E3-F7FB-1368-D0E3-DE7B4DA864AB}"/>
          </ac:spMkLst>
        </pc:spChg>
      </pc:sldChg>
      <pc:sldChg chg="modSp mod delCm">
        <pc:chgData name="Andrea SZENASI" userId="ecb8ba7f-6c5b-4ade-b496-546193512737" providerId="ADAL" clId="{56182581-B08E-4B04-9F10-F1B9761695BD}" dt="2022-12-02T05:57:35.022" v="159" actId="13926"/>
        <pc:sldMkLst>
          <pc:docMk/>
          <pc:sldMk cId="2006478311" sldId="295"/>
        </pc:sldMkLst>
        <pc:spChg chg="mod">
          <ac:chgData name="Andrea SZENASI" userId="ecb8ba7f-6c5b-4ade-b496-546193512737" providerId="ADAL" clId="{56182581-B08E-4B04-9F10-F1B9761695BD}" dt="2022-12-02T05:57:35.022" v="159" actId="13926"/>
          <ac:spMkLst>
            <pc:docMk/>
            <pc:sldMk cId="2006478311" sldId="295"/>
            <ac:spMk id="8" creationId="{1D8B0847-6001-8B7C-63E0-99D3CF462DA4}"/>
          </ac:spMkLst>
        </pc:spChg>
      </pc:sldChg>
      <pc:sldChg chg="modSp mod">
        <pc:chgData name="Andrea SZENASI" userId="ecb8ba7f-6c5b-4ade-b496-546193512737" providerId="ADAL" clId="{56182581-B08E-4B04-9F10-F1B9761695BD}" dt="2022-12-02T10:02:25.184" v="361" actId="20577"/>
        <pc:sldMkLst>
          <pc:docMk/>
          <pc:sldMk cId="3923905661" sldId="296"/>
        </pc:sldMkLst>
        <pc:spChg chg="mod">
          <ac:chgData name="Andrea SZENASI" userId="ecb8ba7f-6c5b-4ade-b496-546193512737" providerId="ADAL" clId="{56182581-B08E-4B04-9F10-F1B9761695BD}" dt="2022-12-02T10:02:25.184" v="361" actId="20577"/>
          <ac:spMkLst>
            <pc:docMk/>
            <pc:sldMk cId="3923905661" sldId="296"/>
            <ac:spMk id="8" creationId="{1D8B0847-6001-8B7C-63E0-99D3CF462DA4}"/>
          </ac:spMkLst>
        </pc:spChg>
      </pc:sldChg>
      <pc:sldChg chg="modSp mod">
        <pc:chgData name="Andrea SZENASI" userId="ecb8ba7f-6c5b-4ade-b496-546193512737" providerId="ADAL" clId="{56182581-B08E-4B04-9F10-F1B9761695BD}" dt="2022-12-02T05:59:20.434" v="165" actId="20577"/>
        <pc:sldMkLst>
          <pc:docMk/>
          <pc:sldMk cId="3726518847" sldId="297"/>
        </pc:sldMkLst>
        <pc:spChg chg="mod">
          <ac:chgData name="Andrea SZENASI" userId="ecb8ba7f-6c5b-4ade-b496-546193512737" providerId="ADAL" clId="{56182581-B08E-4B04-9F10-F1B9761695BD}" dt="2022-12-02T05:59:20.434" v="165" actId="20577"/>
          <ac:spMkLst>
            <pc:docMk/>
            <pc:sldMk cId="3726518847" sldId="297"/>
            <ac:spMk id="8" creationId="{1D8B0847-6001-8B7C-63E0-99D3CF462DA4}"/>
          </ac:spMkLst>
        </pc:spChg>
      </pc:sldChg>
      <pc:sldChg chg="addSp delSp modSp mod addCm delCm modCm">
        <pc:chgData name="Andrea SZENASI" userId="ecb8ba7f-6c5b-4ade-b496-546193512737" providerId="ADAL" clId="{56182581-B08E-4B04-9F10-F1B9761695BD}" dt="2022-12-02T14:27:10.741" v="402"/>
        <pc:sldMkLst>
          <pc:docMk/>
          <pc:sldMk cId="3494442215" sldId="298"/>
        </pc:sldMkLst>
        <pc:spChg chg="mod">
          <ac:chgData name="Andrea SZENASI" userId="ecb8ba7f-6c5b-4ade-b496-546193512737" providerId="ADAL" clId="{56182581-B08E-4B04-9F10-F1B9761695BD}" dt="2022-12-02T06:04:09.163" v="193" actId="14100"/>
          <ac:spMkLst>
            <pc:docMk/>
            <pc:sldMk cId="3494442215" sldId="298"/>
            <ac:spMk id="5" creationId="{24A5E673-69D8-9826-A83B-BD2AB63D3A6A}"/>
          </ac:spMkLst>
        </pc:spChg>
        <pc:graphicFrameChg chg="add mod">
          <ac:chgData name="Andrea SZENASI" userId="ecb8ba7f-6c5b-4ade-b496-546193512737" providerId="ADAL" clId="{56182581-B08E-4B04-9F10-F1B9761695BD}" dt="2022-12-02T14:27:10.741" v="402"/>
          <ac:graphicFrameMkLst>
            <pc:docMk/>
            <pc:sldMk cId="3494442215" sldId="298"/>
            <ac:graphicFrameMk id="2" creationId="{315464E1-B472-EB3C-2DD7-6132A55F9F1E}"/>
          </ac:graphicFrameMkLst>
        </pc:graphicFrameChg>
        <pc:graphicFrameChg chg="del">
          <ac:chgData name="Andrea SZENASI" userId="ecb8ba7f-6c5b-4ade-b496-546193512737" providerId="ADAL" clId="{56182581-B08E-4B04-9F10-F1B9761695BD}" dt="2022-12-02T14:27:04.771" v="401" actId="478"/>
          <ac:graphicFrameMkLst>
            <pc:docMk/>
            <pc:sldMk cId="3494442215" sldId="298"/>
            <ac:graphicFrameMk id="13" creationId="{AED454E3-2000-439A-9D63-2516B50995F7}"/>
          </ac:graphicFrameMkLst>
        </pc:graphicFrameChg>
      </pc:sldChg>
      <pc:sldChg chg="modSp mod delCm">
        <pc:chgData name="Andrea SZENASI" userId="ecb8ba7f-6c5b-4ade-b496-546193512737" providerId="ADAL" clId="{56182581-B08E-4B04-9F10-F1B9761695BD}" dt="2022-12-02T06:08:31.463" v="210" actId="113"/>
        <pc:sldMkLst>
          <pc:docMk/>
          <pc:sldMk cId="723043946" sldId="299"/>
        </pc:sldMkLst>
        <pc:spChg chg="mod">
          <ac:chgData name="Andrea SZENASI" userId="ecb8ba7f-6c5b-4ade-b496-546193512737" providerId="ADAL" clId="{56182581-B08E-4B04-9F10-F1B9761695BD}" dt="2022-12-02T06:08:31.463" v="210" actId="113"/>
          <ac:spMkLst>
            <pc:docMk/>
            <pc:sldMk cId="723043946" sldId="299"/>
            <ac:spMk id="9" creationId="{0D2326DE-E93C-5D16-D00C-D32AECEE0D91}"/>
          </ac:spMkLst>
        </pc:spChg>
      </pc:sldChg>
      <pc:sldChg chg="modSp mod">
        <pc:chgData name="Andrea SZENASI" userId="ecb8ba7f-6c5b-4ade-b496-546193512737" providerId="ADAL" clId="{56182581-B08E-4B04-9F10-F1B9761695BD}" dt="2022-12-02T06:00:05.289" v="169" actId="20577"/>
        <pc:sldMkLst>
          <pc:docMk/>
          <pc:sldMk cId="11261876" sldId="301"/>
        </pc:sldMkLst>
        <pc:spChg chg="mod">
          <ac:chgData name="Andrea SZENASI" userId="ecb8ba7f-6c5b-4ade-b496-546193512737" providerId="ADAL" clId="{56182581-B08E-4B04-9F10-F1B9761695BD}" dt="2022-12-02T06:00:05.289" v="169" actId="20577"/>
          <ac:spMkLst>
            <pc:docMk/>
            <pc:sldMk cId="11261876" sldId="301"/>
            <ac:spMk id="9" creationId="{0D2326DE-E93C-5D16-D00C-D32AECEE0D91}"/>
          </ac:spMkLst>
        </pc:spChg>
      </pc:sldChg>
      <pc:sldChg chg="modSp mod">
        <pc:chgData name="Andrea SZENASI" userId="ecb8ba7f-6c5b-4ade-b496-546193512737" providerId="ADAL" clId="{56182581-B08E-4B04-9F10-F1B9761695BD}" dt="2022-12-02T06:00:15.771" v="171" actId="20577"/>
        <pc:sldMkLst>
          <pc:docMk/>
          <pc:sldMk cId="380280046" sldId="303"/>
        </pc:sldMkLst>
        <pc:spChg chg="mod">
          <ac:chgData name="Andrea SZENASI" userId="ecb8ba7f-6c5b-4ade-b496-546193512737" providerId="ADAL" clId="{56182581-B08E-4B04-9F10-F1B9761695BD}" dt="2022-12-02T06:00:15.771" v="171" actId="20577"/>
          <ac:spMkLst>
            <pc:docMk/>
            <pc:sldMk cId="380280046" sldId="303"/>
            <ac:spMk id="9" creationId="{0D2326DE-E93C-5D16-D00C-D32AECEE0D91}"/>
          </ac:spMkLst>
        </pc:spChg>
      </pc:sldChg>
      <pc:sldChg chg="modSp mod">
        <pc:chgData name="Andrea SZENASI" userId="ecb8ba7f-6c5b-4ade-b496-546193512737" providerId="ADAL" clId="{56182581-B08E-4B04-9F10-F1B9761695BD}" dt="2022-12-02T06:00:21.306" v="174" actId="20577"/>
        <pc:sldMkLst>
          <pc:docMk/>
          <pc:sldMk cId="1765161347" sldId="304"/>
        </pc:sldMkLst>
        <pc:spChg chg="mod">
          <ac:chgData name="Andrea SZENASI" userId="ecb8ba7f-6c5b-4ade-b496-546193512737" providerId="ADAL" clId="{56182581-B08E-4B04-9F10-F1B9761695BD}" dt="2022-12-02T06:00:21.306" v="174" actId="20577"/>
          <ac:spMkLst>
            <pc:docMk/>
            <pc:sldMk cId="1765161347" sldId="304"/>
            <ac:spMk id="9" creationId="{0D2326DE-E93C-5D16-D00C-D32AECEE0D91}"/>
          </ac:spMkLst>
        </pc:spChg>
      </pc:sldChg>
      <pc:sldChg chg="modSp mod">
        <pc:chgData name="Andrea SZENASI" userId="ecb8ba7f-6c5b-4ade-b496-546193512737" providerId="ADAL" clId="{56182581-B08E-4B04-9F10-F1B9761695BD}" dt="2022-12-02T11:07:20.749" v="366" actId="20577"/>
        <pc:sldMkLst>
          <pc:docMk/>
          <pc:sldMk cId="2215018879" sldId="305"/>
        </pc:sldMkLst>
        <pc:spChg chg="mod">
          <ac:chgData name="Andrea SZENASI" userId="ecb8ba7f-6c5b-4ade-b496-546193512737" providerId="ADAL" clId="{56182581-B08E-4B04-9F10-F1B9761695BD}" dt="2022-12-02T11:07:20.749" v="366" actId="20577"/>
          <ac:spMkLst>
            <pc:docMk/>
            <pc:sldMk cId="2215018879" sldId="305"/>
            <ac:spMk id="9" creationId="{0D2326DE-E93C-5D16-D00C-D32AECEE0D91}"/>
          </ac:spMkLst>
        </pc:spChg>
      </pc:sldChg>
      <pc:sldChg chg="modSp mod">
        <pc:chgData name="Andrea SZENASI" userId="ecb8ba7f-6c5b-4ade-b496-546193512737" providerId="ADAL" clId="{56182581-B08E-4B04-9F10-F1B9761695BD}" dt="2022-12-02T13:38:05.596" v="398" actId="1076"/>
        <pc:sldMkLst>
          <pc:docMk/>
          <pc:sldMk cId="2871861871" sldId="306"/>
        </pc:sldMkLst>
        <pc:spChg chg="mod">
          <ac:chgData name="Andrea SZENASI" userId="ecb8ba7f-6c5b-4ade-b496-546193512737" providerId="ADAL" clId="{56182581-B08E-4B04-9F10-F1B9761695BD}" dt="2022-12-02T13:37:54.623" v="396" actId="20577"/>
          <ac:spMkLst>
            <pc:docMk/>
            <pc:sldMk cId="2871861871" sldId="306"/>
            <ac:spMk id="14" creationId="{13979284-9C93-ADCD-A081-FD9098EA67E1}"/>
          </ac:spMkLst>
        </pc:spChg>
        <pc:spChg chg="mod">
          <ac:chgData name="Andrea SZENASI" userId="ecb8ba7f-6c5b-4ade-b496-546193512737" providerId="ADAL" clId="{56182581-B08E-4B04-9F10-F1B9761695BD}" dt="2022-12-02T13:36:50.746" v="382" actId="1076"/>
          <ac:spMkLst>
            <pc:docMk/>
            <pc:sldMk cId="2871861871" sldId="306"/>
            <ac:spMk id="15" creationId="{E8276142-9D7C-7311-46D5-8DCE58D14B70}"/>
          </ac:spMkLst>
        </pc:spChg>
        <pc:spChg chg="mod">
          <ac:chgData name="Andrea SZENASI" userId="ecb8ba7f-6c5b-4ade-b496-546193512737" providerId="ADAL" clId="{56182581-B08E-4B04-9F10-F1B9761695BD}" dt="2022-12-02T13:37:43.730" v="393" actId="1076"/>
          <ac:spMkLst>
            <pc:docMk/>
            <pc:sldMk cId="2871861871" sldId="306"/>
            <ac:spMk id="16" creationId="{B40FCB26-8F67-8734-F1F7-3C1D9CED94F3}"/>
          </ac:spMkLst>
        </pc:spChg>
        <pc:spChg chg="mod">
          <ac:chgData name="Andrea SZENASI" userId="ecb8ba7f-6c5b-4ade-b496-546193512737" providerId="ADAL" clId="{56182581-B08E-4B04-9F10-F1B9761695BD}" dt="2022-12-02T13:38:05.596" v="398" actId="1076"/>
          <ac:spMkLst>
            <pc:docMk/>
            <pc:sldMk cId="2871861871" sldId="306"/>
            <ac:spMk id="23" creationId="{0A571625-1C10-634C-FBF5-26C95EE2EBCF}"/>
          </ac:spMkLst>
        </pc:spChg>
        <pc:picChg chg="mod">
          <ac:chgData name="Andrea SZENASI" userId="ecb8ba7f-6c5b-4ade-b496-546193512737" providerId="ADAL" clId="{56182581-B08E-4B04-9F10-F1B9761695BD}" dt="2022-12-02T13:38:01.069" v="397" actId="1076"/>
          <ac:picMkLst>
            <pc:docMk/>
            <pc:sldMk cId="2871861871" sldId="306"/>
            <ac:picMk id="5" creationId="{0E5CD53A-B99F-255C-7844-CD73913BA9CD}"/>
          </ac:picMkLst>
        </pc:picChg>
        <pc:picChg chg="mod">
          <ac:chgData name="Andrea SZENASI" userId="ecb8ba7f-6c5b-4ade-b496-546193512737" providerId="ADAL" clId="{56182581-B08E-4B04-9F10-F1B9761695BD}" dt="2022-12-02T13:37:00.881" v="385" actId="1076"/>
          <ac:picMkLst>
            <pc:docMk/>
            <pc:sldMk cId="2871861871" sldId="306"/>
            <ac:picMk id="7" creationId="{CDE5A9C4-44CD-C930-D687-42F4741ECE7D}"/>
          </ac:picMkLst>
        </pc:picChg>
        <pc:picChg chg="mod">
          <ac:chgData name="Andrea SZENASI" userId="ecb8ba7f-6c5b-4ade-b496-546193512737" providerId="ADAL" clId="{56182581-B08E-4B04-9F10-F1B9761695BD}" dt="2022-12-02T13:37:40.049" v="392" actId="1076"/>
          <ac:picMkLst>
            <pc:docMk/>
            <pc:sldMk cId="2871861871" sldId="306"/>
            <ac:picMk id="8" creationId="{3E64F340-28C7-73F5-4982-574FB1CF478C}"/>
          </ac:picMkLst>
        </pc:picChg>
      </pc:sldChg>
      <pc:sldChg chg="modSp mod">
        <pc:chgData name="Andrea SZENASI" userId="ecb8ba7f-6c5b-4ade-b496-546193512737" providerId="ADAL" clId="{56182581-B08E-4B04-9F10-F1B9761695BD}" dt="2022-12-02T10:01:22.468" v="355" actId="20577"/>
        <pc:sldMkLst>
          <pc:docMk/>
          <pc:sldMk cId="1588883855" sldId="308"/>
        </pc:sldMkLst>
        <pc:spChg chg="mod">
          <ac:chgData name="Andrea SZENASI" userId="ecb8ba7f-6c5b-4ade-b496-546193512737" providerId="ADAL" clId="{56182581-B08E-4B04-9F10-F1B9761695BD}" dt="2022-12-02T05:54:51.192" v="133" actId="20577"/>
          <ac:spMkLst>
            <pc:docMk/>
            <pc:sldMk cId="1588883855" sldId="308"/>
            <ac:spMk id="6" creationId="{28F03A43-9B76-79FF-7B86-4914723DF16F}"/>
          </ac:spMkLst>
        </pc:spChg>
        <pc:spChg chg="mod">
          <ac:chgData name="Andrea SZENASI" userId="ecb8ba7f-6c5b-4ade-b496-546193512737" providerId="ADAL" clId="{56182581-B08E-4B04-9F10-F1B9761695BD}" dt="2022-12-02T10:01:22.468" v="355" actId="20577"/>
          <ac:spMkLst>
            <pc:docMk/>
            <pc:sldMk cId="1588883855" sldId="308"/>
            <ac:spMk id="23" creationId="{02AA435B-FB06-B4FD-EE96-7832761078CF}"/>
          </ac:spMkLst>
        </pc:spChg>
      </pc:sldChg>
      <pc:sldChg chg="modSp mod delCm">
        <pc:chgData name="Andrea SZENASI" userId="ecb8ba7f-6c5b-4ade-b496-546193512737" providerId="ADAL" clId="{56182581-B08E-4B04-9F10-F1B9761695BD}" dt="2022-12-02T06:13:48.125" v="242" actId="13926"/>
        <pc:sldMkLst>
          <pc:docMk/>
          <pc:sldMk cId="298374058" sldId="309"/>
        </pc:sldMkLst>
        <pc:spChg chg="mod">
          <ac:chgData name="Andrea SZENASI" userId="ecb8ba7f-6c5b-4ade-b496-546193512737" providerId="ADAL" clId="{56182581-B08E-4B04-9F10-F1B9761695BD}" dt="2022-12-02T06:13:48.125" v="242" actId="13926"/>
          <ac:spMkLst>
            <pc:docMk/>
            <pc:sldMk cId="298374058" sldId="309"/>
            <ac:spMk id="23" creationId="{02AA435B-FB06-B4FD-EE96-7832761078CF}"/>
          </ac:spMkLst>
        </pc:spChg>
      </pc:sldChg>
      <pc:sldChg chg="modSp mod">
        <pc:chgData name="Andrea SZENASI" userId="ecb8ba7f-6c5b-4ade-b496-546193512737" providerId="ADAL" clId="{56182581-B08E-4B04-9F10-F1B9761695BD}" dt="2022-12-02T06:14:04.148" v="244" actId="113"/>
        <pc:sldMkLst>
          <pc:docMk/>
          <pc:sldMk cId="1008592754" sldId="310"/>
        </pc:sldMkLst>
        <pc:spChg chg="mod">
          <ac:chgData name="Andrea SZENASI" userId="ecb8ba7f-6c5b-4ade-b496-546193512737" providerId="ADAL" clId="{56182581-B08E-4B04-9F10-F1B9761695BD}" dt="2022-12-02T06:14:04.148" v="244" actId="113"/>
          <ac:spMkLst>
            <pc:docMk/>
            <pc:sldMk cId="1008592754" sldId="310"/>
            <ac:spMk id="23" creationId="{02AA435B-FB06-B4FD-EE96-7832761078CF}"/>
          </ac:spMkLst>
        </pc:spChg>
      </pc:sldChg>
      <pc:sldChg chg="modSp mod delCm">
        <pc:chgData name="Andrea SZENASI" userId="ecb8ba7f-6c5b-4ade-b496-546193512737" providerId="ADAL" clId="{56182581-B08E-4B04-9F10-F1B9761695BD}" dt="2022-12-02T06:14:35.666" v="257" actId="13926"/>
        <pc:sldMkLst>
          <pc:docMk/>
          <pc:sldMk cId="1892776338" sldId="311"/>
        </pc:sldMkLst>
        <pc:spChg chg="mod">
          <ac:chgData name="Andrea SZENASI" userId="ecb8ba7f-6c5b-4ade-b496-546193512737" providerId="ADAL" clId="{56182581-B08E-4B04-9F10-F1B9761695BD}" dt="2022-12-02T06:14:35.666" v="257" actId="13926"/>
          <ac:spMkLst>
            <pc:docMk/>
            <pc:sldMk cId="1892776338" sldId="311"/>
            <ac:spMk id="23" creationId="{02AA435B-FB06-B4FD-EE96-7832761078CF}"/>
          </ac:spMkLst>
        </pc:spChg>
      </pc:sldChg>
      <pc:sldChg chg="addSp delSp modSp mod delCm">
        <pc:chgData name="Andrea SZENASI" userId="ecb8ba7f-6c5b-4ade-b496-546193512737" providerId="ADAL" clId="{56182581-B08E-4B04-9F10-F1B9761695BD}" dt="2022-12-02T14:27:43.111" v="406"/>
        <pc:sldMkLst>
          <pc:docMk/>
          <pc:sldMk cId="3809001822" sldId="312"/>
        </pc:sldMkLst>
        <pc:spChg chg="mod">
          <ac:chgData name="Andrea SZENASI" userId="ecb8ba7f-6c5b-4ade-b496-546193512737" providerId="ADAL" clId="{56182581-B08E-4B04-9F10-F1B9761695BD}" dt="2022-12-02T05:54:56.158" v="137" actId="20577"/>
          <ac:spMkLst>
            <pc:docMk/>
            <pc:sldMk cId="3809001822" sldId="312"/>
            <ac:spMk id="3" creationId="{2B273D80-883D-C598-7972-F9CCC3D40559}"/>
          </ac:spMkLst>
        </pc:spChg>
        <pc:graphicFrameChg chg="add mod">
          <ac:chgData name="Andrea SZENASI" userId="ecb8ba7f-6c5b-4ade-b496-546193512737" providerId="ADAL" clId="{56182581-B08E-4B04-9F10-F1B9761695BD}" dt="2022-12-02T14:27:38.174" v="404"/>
          <ac:graphicFrameMkLst>
            <pc:docMk/>
            <pc:sldMk cId="3809001822" sldId="312"/>
            <ac:graphicFrameMk id="2" creationId="{17ED5C25-213B-CDE3-7482-CF97FB6DB1EA}"/>
          </ac:graphicFrameMkLst>
        </pc:graphicFrameChg>
        <pc:graphicFrameChg chg="del">
          <ac:chgData name="Andrea SZENASI" userId="ecb8ba7f-6c5b-4ade-b496-546193512737" providerId="ADAL" clId="{56182581-B08E-4B04-9F10-F1B9761695BD}" dt="2022-12-02T14:27:37.722" v="403" actId="478"/>
          <ac:graphicFrameMkLst>
            <pc:docMk/>
            <pc:sldMk cId="3809001822" sldId="312"/>
            <ac:graphicFrameMk id="6" creationId="{75A5EA58-4CF9-449F-99B7-4331329A38B2}"/>
          </ac:graphicFrameMkLst>
        </pc:graphicFrameChg>
      </pc:sldChg>
      <pc:sldChg chg="modSp mod delCm">
        <pc:chgData name="Andrea SZENASI" userId="ecb8ba7f-6c5b-4ade-b496-546193512737" providerId="ADAL" clId="{56182581-B08E-4B04-9F10-F1B9761695BD}" dt="2022-12-02T06:15:15.039" v="264" actId="1076"/>
        <pc:sldMkLst>
          <pc:docMk/>
          <pc:sldMk cId="3256200843" sldId="313"/>
        </pc:sldMkLst>
        <pc:spChg chg="mod">
          <ac:chgData name="Andrea SZENASI" userId="ecb8ba7f-6c5b-4ade-b496-546193512737" providerId="ADAL" clId="{56182581-B08E-4B04-9F10-F1B9761695BD}" dt="2022-12-02T06:15:15.039" v="264" actId="1076"/>
          <ac:spMkLst>
            <pc:docMk/>
            <pc:sldMk cId="3256200843" sldId="313"/>
            <ac:spMk id="23" creationId="{02AA435B-FB06-B4FD-EE96-7832761078CF}"/>
          </ac:spMkLst>
        </pc:spChg>
      </pc:sldChg>
      <pc:sldChg chg="modSp mod">
        <pc:chgData name="Andrea SZENASI" userId="ecb8ba7f-6c5b-4ade-b496-546193512737" providerId="ADAL" clId="{56182581-B08E-4B04-9F10-F1B9761695BD}" dt="2022-12-02T06:02:57.608" v="190" actId="20577"/>
        <pc:sldMkLst>
          <pc:docMk/>
          <pc:sldMk cId="1362521527" sldId="316"/>
        </pc:sldMkLst>
        <pc:spChg chg="mod">
          <ac:chgData name="Andrea SZENASI" userId="ecb8ba7f-6c5b-4ade-b496-546193512737" providerId="ADAL" clId="{56182581-B08E-4B04-9F10-F1B9761695BD}" dt="2022-12-02T06:02:57.608" v="190" actId="20577"/>
          <ac:spMkLst>
            <pc:docMk/>
            <pc:sldMk cId="1362521527" sldId="316"/>
            <ac:spMk id="23" creationId="{02AA435B-FB06-B4FD-EE96-7832761078CF}"/>
          </ac:spMkLst>
        </pc:spChg>
      </pc:sldChg>
      <pc:sldChg chg="modSp mod">
        <pc:chgData name="Andrea SZENASI" userId="ecb8ba7f-6c5b-4ade-b496-546193512737" providerId="ADAL" clId="{56182581-B08E-4B04-9F10-F1B9761695BD}" dt="2022-12-02T06:03:01.383" v="192" actId="20577"/>
        <pc:sldMkLst>
          <pc:docMk/>
          <pc:sldMk cId="653502206" sldId="317"/>
        </pc:sldMkLst>
        <pc:spChg chg="mod">
          <ac:chgData name="Andrea SZENASI" userId="ecb8ba7f-6c5b-4ade-b496-546193512737" providerId="ADAL" clId="{56182581-B08E-4B04-9F10-F1B9761695BD}" dt="2022-12-02T06:03:01.383" v="192" actId="20577"/>
          <ac:spMkLst>
            <pc:docMk/>
            <pc:sldMk cId="653502206" sldId="317"/>
            <ac:spMk id="23" creationId="{02AA435B-FB06-B4FD-EE96-7832761078CF}"/>
          </ac:spMkLst>
        </pc:spChg>
      </pc:sldChg>
      <pc:sldChg chg="modSp mod">
        <pc:chgData name="Andrea SZENASI" userId="ecb8ba7f-6c5b-4ade-b496-546193512737" providerId="ADAL" clId="{56182581-B08E-4B04-9F10-F1B9761695BD}" dt="2022-12-02T11:07:10.054" v="364" actId="20577"/>
        <pc:sldMkLst>
          <pc:docMk/>
          <pc:sldMk cId="4021645515" sldId="318"/>
        </pc:sldMkLst>
        <pc:spChg chg="mod">
          <ac:chgData name="Andrea SZENASI" userId="ecb8ba7f-6c5b-4ade-b496-546193512737" providerId="ADAL" clId="{56182581-B08E-4B04-9F10-F1B9761695BD}" dt="2022-12-02T11:07:10.054" v="364" actId="20577"/>
          <ac:spMkLst>
            <pc:docMk/>
            <pc:sldMk cId="4021645515" sldId="318"/>
            <ac:spMk id="23" creationId="{02AA435B-FB06-B4FD-EE96-7832761078CF}"/>
          </ac:spMkLst>
        </pc:spChg>
      </pc:sldChg>
      <pc:sldChg chg="modSp mod">
        <pc:chgData name="Andrea SZENASI" userId="ecb8ba7f-6c5b-4ade-b496-546193512737" providerId="ADAL" clId="{56182581-B08E-4B04-9F10-F1B9761695BD}" dt="2022-12-02T14:32:08.529" v="463" actId="20577"/>
        <pc:sldMkLst>
          <pc:docMk/>
          <pc:sldMk cId="2324782710" sldId="319"/>
        </pc:sldMkLst>
        <pc:spChg chg="mod">
          <ac:chgData name="Andrea SZENASI" userId="ecb8ba7f-6c5b-4ade-b496-546193512737" providerId="ADAL" clId="{56182581-B08E-4B04-9F10-F1B9761695BD}" dt="2022-12-02T14:31:59.155" v="461" actId="6549"/>
          <ac:spMkLst>
            <pc:docMk/>
            <pc:sldMk cId="2324782710" sldId="319"/>
            <ac:spMk id="2" creationId="{C811135F-9C6C-6401-F5D1-591C62FDF792}"/>
          </ac:spMkLst>
        </pc:spChg>
        <pc:spChg chg="mod">
          <ac:chgData name="Andrea SZENASI" userId="ecb8ba7f-6c5b-4ade-b496-546193512737" providerId="ADAL" clId="{56182581-B08E-4B04-9F10-F1B9761695BD}" dt="2022-12-02T14:29:47.495" v="410" actId="20577"/>
          <ac:spMkLst>
            <pc:docMk/>
            <pc:sldMk cId="2324782710" sldId="319"/>
            <ac:spMk id="11" creationId="{D5436B3C-9950-266D-9BC0-D36CD9E14A25}"/>
          </ac:spMkLst>
        </pc:spChg>
        <pc:spChg chg="mod">
          <ac:chgData name="Andrea SZENASI" userId="ecb8ba7f-6c5b-4ade-b496-546193512737" providerId="ADAL" clId="{56182581-B08E-4B04-9F10-F1B9761695BD}" dt="2022-12-02T14:30:46.581" v="446" actId="14100"/>
          <ac:spMkLst>
            <pc:docMk/>
            <pc:sldMk cId="2324782710" sldId="319"/>
            <ac:spMk id="24" creationId="{3B451286-BE80-6425-E23B-0A5A3B964977}"/>
          </ac:spMkLst>
        </pc:spChg>
        <pc:spChg chg="mod">
          <ac:chgData name="Andrea SZENASI" userId="ecb8ba7f-6c5b-4ade-b496-546193512737" providerId="ADAL" clId="{56182581-B08E-4B04-9F10-F1B9761695BD}" dt="2022-12-02T14:32:08.529" v="463" actId="20577"/>
          <ac:spMkLst>
            <pc:docMk/>
            <pc:sldMk cId="2324782710" sldId="319"/>
            <ac:spMk id="26" creationId="{17797638-7516-69A5-B7BE-D76BEC798C2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cted-my.sharepoint.com/personal/james_whitaker_reach-initiative_org/Documents/charts%20for%20RRP%20presentations%20-%20healt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acted-my.sharepoint.com/personal/james_whitaker_reach-initiative_org/Documents/charts%20for%20RRP%20presentation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cted-my.sharepoint.com/personal/james_whitaker_reach-initiative_org/Documents/charts%20for%20RRP%20presentations%20-%20healt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acted-my.sharepoint.com/personal/james_whitaker_reach-initiative_org/Documents/charts%20for%20RRP%20present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3374671343405"/>
          <c:y val="4.4118849928642422E-2"/>
          <c:w val="0.56629419416733651"/>
          <c:h val="0.91176230014271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'Sheet2 (8)'!$B$7</c:f>
              <c:strCache>
                <c:ptCount val="1"/>
                <c:pt idx="0">
                  <c:v>Chișinău</c:v>
                </c:pt>
              </c:strCache>
            </c:strRef>
          </c:tx>
          <c:spPr>
            <a:solidFill>
              <a:srgbClr val="EE58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eelawadee" panose="020B0502040204020203" pitchFamily="34" charset="-34"/>
                    <a:ea typeface="+mn-ea"/>
                    <a:cs typeface="Leelawadee" panose="020B0502040204020203" pitchFamily="34" charset="-34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(8)'!$C$6:$G$6</c:f>
              <c:strCache>
                <c:ptCount val="5"/>
                <c:pt idx="0">
                  <c:v>Move to another country</c:v>
                </c:pt>
                <c:pt idx="1">
                  <c:v>Other responses</c:v>
                </c:pt>
                <c:pt idx="2">
                  <c:v>Depends on future circumstances</c:v>
                </c:pt>
                <c:pt idx="3">
                  <c:v>Return to usual residence</c:v>
                </c:pt>
                <c:pt idx="4">
                  <c:v>Remain in this location</c:v>
                </c:pt>
              </c:strCache>
            </c:strRef>
          </c:cat>
          <c:val>
            <c:numRef>
              <c:f>'Sheet2 (8)'!$C$7:$G$7</c:f>
              <c:numCache>
                <c:formatCode>0%</c:formatCode>
                <c:ptCount val="5"/>
                <c:pt idx="0">
                  <c:v>3.4000000000000002E-2</c:v>
                </c:pt>
                <c:pt idx="1">
                  <c:v>0.13200000000000001</c:v>
                </c:pt>
                <c:pt idx="2">
                  <c:v>0.14399999999999999</c:v>
                </c:pt>
                <c:pt idx="3">
                  <c:v>0.23599999999999999</c:v>
                </c:pt>
                <c:pt idx="4">
                  <c:v>0.45400000000000001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58-41A4-8D7C-DB018719D5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52976447"/>
        <c:axId val="1053002655"/>
      </c:barChart>
      <c:catAx>
        <c:axId val="1052976447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pPr>
            <a:endParaRPr lang="en-US"/>
          </a:p>
        </c:txPr>
        <c:crossAx val="1053002655"/>
        <c:crosses val="autoZero"/>
        <c:auto val="1"/>
        <c:lblAlgn val="ctr"/>
        <c:lblOffset val="100"/>
        <c:noMultiLvlLbl val="0"/>
      </c:catAx>
      <c:valAx>
        <c:axId val="1053002655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52976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E58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rgbClr val="58595A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'chis prio'!$C$11:$N$11</c:f>
              <c:strCache>
                <c:ptCount val="12"/>
                <c:pt idx="0">
                  <c:v>Care for older persons</c:v>
                </c:pt>
                <c:pt idx="1">
                  <c:v>Short-term accommodation</c:v>
                </c:pt>
                <c:pt idx="2">
                  <c:v>Administrative services</c:v>
                </c:pt>
                <c:pt idx="3">
                  <c:v>Protection</c:v>
                </c:pt>
                <c:pt idx="4">
                  <c:v>Child care (e.g., nursery)</c:v>
                </c:pt>
                <c:pt idx="5">
                  <c:v>I do not need any assistance</c:v>
                </c:pt>
                <c:pt idx="6">
                  <c:v>Education (school, kindergarden)</c:v>
                </c:pt>
                <c:pt idx="7">
                  <c:v>Long-term accommodation</c:v>
                </c:pt>
                <c:pt idx="8">
                  <c:v>Employment</c:v>
                </c:pt>
                <c:pt idx="9">
                  <c:v>Economic assistance (cash, vouchers)</c:v>
                </c:pt>
                <c:pt idx="10">
                  <c:v>Food</c:v>
                </c:pt>
                <c:pt idx="11">
                  <c:v>Health</c:v>
                </c:pt>
              </c:strCache>
            </c:strRef>
          </c:cat>
          <c:val>
            <c:numRef>
              <c:f>'chis prio'!$C$12:$N$12</c:f>
              <c:numCache>
                <c:formatCode>0%</c:formatCode>
                <c:ptCount val="12"/>
                <c:pt idx="0">
                  <c:v>1.7000000000000001E-2</c:v>
                </c:pt>
                <c:pt idx="1">
                  <c:v>2.3E-2</c:v>
                </c:pt>
                <c:pt idx="2">
                  <c:v>2.3E-2</c:v>
                </c:pt>
                <c:pt idx="3">
                  <c:v>0.04</c:v>
                </c:pt>
                <c:pt idx="4">
                  <c:v>4.5999999999999999E-2</c:v>
                </c:pt>
                <c:pt idx="5">
                  <c:v>4.5999999999999999E-2</c:v>
                </c:pt>
                <c:pt idx="6">
                  <c:v>6.3E-2</c:v>
                </c:pt>
                <c:pt idx="7">
                  <c:v>8.5999999999999993E-2</c:v>
                </c:pt>
                <c:pt idx="8">
                  <c:v>0.17199999999999999</c:v>
                </c:pt>
                <c:pt idx="9">
                  <c:v>0.51700000000000002</c:v>
                </c:pt>
                <c:pt idx="10">
                  <c:v>0.55200000000000005</c:v>
                </c:pt>
                <c:pt idx="11">
                  <c:v>0.55700000000000005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73-4F8A-AE2D-61A217393C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52976447"/>
        <c:axId val="1053002655"/>
      </c:barChart>
      <c:catAx>
        <c:axId val="1052976447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rgbClr val="58595A"/>
                </a:solidFill>
              </a:defRPr>
            </a:pPr>
            <a:endParaRPr lang="en-US"/>
          </a:p>
        </c:txPr>
        <c:crossAx val="1053002655"/>
        <c:crosses val="autoZero"/>
        <c:auto val="1"/>
        <c:lblAlgn val="ctr"/>
        <c:lblOffset val="100"/>
        <c:noMultiLvlLbl val="0"/>
      </c:catAx>
      <c:valAx>
        <c:axId val="1053002655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52976447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 sz="1600" baseline="0">
          <a:latin typeface="Leelawadee" panose="020B0502040204020203" pitchFamily="34" charset="-34"/>
          <a:cs typeface="Leelawadee" panose="020B0502040204020203" pitchFamily="34" charset="-34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'stefan intentions'!$B$7</c:f>
              <c:strCache>
                <c:ptCount val="1"/>
                <c:pt idx="0">
                  <c:v>Ștefan Vodă</c:v>
                </c:pt>
              </c:strCache>
            </c:strRef>
          </c:tx>
          <c:spPr>
            <a:solidFill>
              <a:srgbClr val="EE58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'stefan intentions'!$C$6:$G$6</c:f>
              <c:strCache>
                <c:ptCount val="5"/>
                <c:pt idx="0">
                  <c:v>Move to another country</c:v>
                </c:pt>
                <c:pt idx="1">
                  <c:v>Return to usual residence</c:v>
                </c:pt>
                <c:pt idx="2">
                  <c:v>Depends on future circumstances</c:v>
                </c:pt>
                <c:pt idx="3">
                  <c:v>Do not know</c:v>
                </c:pt>
                <c:pt idx="4">
                  <c:v>Remain in this location</c:v>
                </c:pt>
              </c:strCache>
            </c:strRef>
          </c:cat>
          <c:val>
            <c:numRef>
              <c:f>'stefan intentions'!$C$7:$G$7</c:f>
              <c:numCache>
                <c:formatCode>0%</c:formatCode>
                <c:ptCount val="5"/>
                <c:pt idx="0">
                  <c:v>3.9E-2</c:v>
                </c:pt>
                <c:pt idx="1">
                  <c:v>7.9000000000000001E-2</c:v>
                </c:pt>
                <c:pt idx="2">
                  <c:v>9.1999999999999998E-2</c:v>
                </c:pt>
                <c:pt idx="3">
                  <c:v>0.11799999999999999</c:v>
                </c:pt>
                <c:pt idx="4">
                  <c:v>0.67100000000000004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0D-42BC-BC83-D2C33A5F26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52976447"/>
        <c:axId val="1053002655"/>
      </c:barChart>
      <c:catAx>
        <c:axId val="1052976447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pPr>
            <a:endParaRPr lang="en-US"/>
          </a:p>
        </c:txPr>
        <c:crossAx val="1053002655"/>
        <c:crosses val="autoZero"/>
        <c:auto val="1"/>
        <c:lblAlgn val="ctr"/>
        <c:lblOffset val="100"/>
        <c:noMultiLvlLbl val="0"/>
      </c:catAx>
      <c:valAx>
        <c:axId val="1053002655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52976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E58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'stefa prio'!$C$11:$N$11</c:f>
              <c:strCache>
                <c:ptCount val="12"/>
                <c:pt idx="0">
                  <c:v>Short-term accommodation</c:v>
                </c:pt>
                <c:pt idx="1">
                  <c:v>Protection</c:v>
                </c:pt>
                <c:pt idx="2">
                  <c:v>Administrative services</c:v>
                </c:pt>
                <c:pt idx="3">
                  <c:v>Care for older persons</c:v>
                </c:pt>
                <c:pt idx="4">
                  <c:v>Child care (e.g., nursery)</c:v>
                </c:pt>
                <c:pt idx="5">
                  <c:v>Long-term accommodation</c:v>
                </c:pt>
                <c:pt idx="6">
                  <c:v>Employment</c:v>
                </c:pt>
                <c:pt idx="7">
                  <c:v>I do not need any assistance</c:v>
                </c:pt>
                <c:pt idx="8">
                  <c:v>Education (school, kindergarden)</c:v>
                </c:pt>
                <c:pt idx="9">
                  <c:v>Health</c:v>
                </c:pt>
                <c:pt idx="10">
                  <c:v>Food</c:v>
                </c:pt>
                <c:pt idx="11">
                  <c:v>Economic assistance (cash, vouchers)</c:v>
                </c:pt>
              </c:strCache>
            </c:strRef>
          </c:cat>
          <c:val>
            <c:numRef>
              <c:f>'stefa prio'!$C$12:$N$12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1.2999999999999999E-2</c:v>
                </c:pt>
                <c:pt idx="3">
                  <c:v>2.5999999999999999E-2</c:v>
                </c:pt>
                <c:pt idx="4">
                  <c:v>2.5999999999999999E-2</c:v>
                </c:pt>
                <c:pt idx="5">
                  <c:v>2.5999999999999999E-2</c:v>
                </c:pt>
                <c:pt idx="6">
                  <c:v>7.9000000000000001E-2</c:v>
                </c:pt>
                <c:pt idx="7">
                  <c:v>9.1999999999999998E-2</c:v>
                </c:pt>
                <c:pt idx="8">
                  <c:v>0.105</c:v>
                </c:pt>
                <c:pt idx="9">
                  <c:v>0.5</c:v>
                </c:pt>
                <c:pt idx="10">
                  <c:v>0.57899999999999996</c:v>
                </c:pt>
                <c:pt idx="11">
                  <c:v>0.77600000000000002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0-4A09-910F-4CBFBD5457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52976447"/>
        <c:axId val="1053002655"/>
      </c:barChart>
      <c:catAx>
        <c:axId val="1052976447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053002655"/>
        <c:crosses val="autoZero"/>
        <c:auto val="1"/>
        <c:lblAlgn val="ctr"/>
        <c:lblOffset val="100"/>
        <c:noMultiLvlLbl val="0"/>
      </c:catAx>
      <c:valAx>
        <c:axId val="1053002655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52976447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 sz="1600" baseline="0">
          <a:solidFill>
            <a:schemeClr val="tx1"/>
          </a:solidFill>
          <a:latin typeface="Leelawadee" panose="020B0502040204020203" pitchFamily="34" charset="-34"/>
          <a:cs typeface="Leelawadee" panose="020B0502040204020203" pitchFamily="34" charset="-34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4290E-0786-43EC-BB04-33A268223A2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6FE1E-9C2B-4FAB-9811-F73BA777E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06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impact_init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ch.linkedin.com/company/impact-initiatives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hyperlink" Target="https://www.facebook.com/IMPACT.init/" TargetMode="External"/><Relationship Id="rId9" Type="http://schemas.openxmlformats.org/officeDocument/2006/relationships/image" Target="../media/image10.png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impact_init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ch.linkedin.com/company/impact-initiatives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hyperlink" Target="https://www.facebook.com/IMPACT.init/" TargetMode="External"/><Relationship Id="rId9" Type="http://schemas.openxmlformats.org/officeDocument/2006/relationships/image" Target="../media/image10.pn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9">
            <a:extLst>
              <a:ext uri="{FF2B5EF4-FFF2-40B4-BE49-F238E27FC236}">
                <a16:creationId xmlns:a16="http://schemas.microsoft.com/office/drawing/2014/main" id="{94D22537-589F-4ED9-A3F4-C64E1FA2DB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" b="59"/>
          <a:stretch/>
        </p:blipFill>
        <p:spPr bwMode="auto"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8966" y="-4762"/>
            <a:ext cx="12195643" cy="685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A66936-602D-AE98-B2B1-D7200E7773DD}"/>
              </a:ext>
            </a:extLst>
          </p:cNvPr>
          <p:cNvSpPr/>
          <p:nvPr userDrawn="1"/>
        </p:nvSpPr>
        <p:spPr>
          <a:xfrm>
            <a:off x="692602" y="-9524"/>
            <a:ext cx="5867401" cy="6867524"/>
          </a:xfrm>
          <a:prstGeom prst="rect">
            <a:avLst/>
          </a:prstGeom>
          <a:solidFill>
            <a:srgbClr val="555859">
              <a:alpha val="95000"/>
            </a:srgbClr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A66936-602D-AE98-B2B1-D7200E7773DD}"/>
              </a:ext>
            </a:extLst>
          </p:cNvPr>
          <p:cNvSpPr/>
          <p:nvPr userDrawn="1"/>
        </p:nvSpPr>
        <p:spPr>
          <a:xfrm>
            <a:off x="691122" y="-9525"/>
            <a:ext cx="5868881" cy="619125"/>
          </a:xfrm>
          <a:prstGeom prst="rect">
            <a:avLst/>
          </a:prstGeom>
          <a:solidFill>
            <a:srgbClr val="D1D3D4">
              <a:alpha val="82000"/>
            </a:srgbClr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>
          <a:xfrm>
            <a:off x="968187" y="1122363"/>
            <a:ext cx="5342965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30" name="Subtitle 2"/>
          <p:cNvSpPr>
            <a:spLocks noGrp="1"/>
          </p:cNvSpPr>
          <p:nvPr>
            <p:ph type="subTitle" idx="1"/>
          </p:nvPr>
        </p:nvSpPr>
        <p:spPr>
          <a:xfrm>
            <a:off x="968187" y="3602038"/>
            <a:ext cx="534296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662B6445-5D2B-5A33-05F9-1C89F8758C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189" y="90006"/>
            <a:ext cx="1906437" cy="42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3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ssessment Objective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3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314A7BA1-84E9-CE21-AA28-BCB8EECDC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"/>
          <a:stretch/>
        </p:blipFill>
        <p:spPr bwMode="auto">
          <a:xfrm>
            <a:off x="-1" y="-1"/>
            <a:ext cx="358920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EFE700-C584-3639-4D49-D2EBE300F745}"/>
              </a:ext>
            </a:extLst>
          </p:cNvPr>
          <p:cNvSpPr/>
          <p:nvPr userDrawn="1"/>
        </p:nvSpPr>
        <p:spPr>
          <a:xfrm>
            <a:off x="311150" y="2402682"/>
            <a:ext cx="2895600" cy="2052637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900353" y="1698267"/>
            <a:ext cx="7790202" cy="4391288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900353" y="963562"/>
            <a:ext cx="7790202" cy="599767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8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7791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jective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C351D7-6C7C-8CAA-F9A4-76DAA997D842}"/>
              </a:ext>
            </a:extLst>
          </p:cNvPr>
          <p:cNvSpPr/>
          <p:nvPr userDrawn="1"/>
        </p:nvSpPr>
        <p:spPr>
          <a:xfrm>
            <a:off x="0" y="0"/>
            <a:ext cx="3589201" cy="6858000"/>
          </a:xfrm>
          <a:prstGeom prst="rect">
            <a:avLst/>
          </a:prstGeom>
          <a:solidFill>
            <a:srgbClr val="58595A">
              <a:alpha val="62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282804" y="2519517"/>
            <a:ext cx="3007150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73742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118892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6568041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9861758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9311150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9153833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6430298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F4FA076-5EED-50DD-45D0-A9D2BBD46B27}"/>
              </a:ext>
            </a:extLst>
          </p:cNvPr>
          <p:cNvSpPr/>
          <p:nvPr userDrawn="1"/>
        </p:nvSpPr>
        <p:spPr>
          <a:xfrm>
            <a:off x="1" y="6532775"/>
            <a:ext cx="3589200" cy="325225"/>
          </a:xfrm>
          <a:prstGeom prst="rect">
            <a:avLst/>
          </a:prstGeom>
          <a:solidFill>
            <a:srgbClr val="58595A">
              <a:alpha val="29000"/>
            </a:srgbClr>
          </a:solidFill>
          <a:ln>
            <a:noFill/>
          </a:ln>
          <a:effectLst>
            <a:innerShdw blurRad="63500" dist="50800" dir="16200000">
              <a:prstClr val="black">
                <a:alpha val="16000"/>
              </a:prstClr>
            </a:innerShdw>
            <a:softEdge rad="11430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5191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jective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F7CC6D0-5E11-21AD-4BE0-13DFB39D7E5B}"/>
              </a:ext>
            </a:extLst>
          </p:cNvPr>
          <p:cNvSpPr/>
          <p:nvPr userDrawn="1"/>
        </p:nvSpPr>
        <p:spPr>
          <a:xfrm>
            <a:off x="0" y="0"/>
            <a:ext cx="3589201" cy="6858000"/>
          </a:xfrm>
          <a:prstGeom prst="rect">
            <a:avLst/>
          </a:prstGeom>
          <a:solidFill>
            <a:srgbClr val="D1D3D4">
              <a:alpha val="5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C0FEF6-193E-D027-E293-5333BBBC2AE4}"/>
              </a:ext>
            </a:extLst>
          </p:cNvPr>
          <p:cNvSpPr/>
          <p:nvPr userDrawn="1"/>
        </p:nvSpPr>
        <p:spPr>
          <a:xfrm>
            <a:off x="1" y="6570482"/>
            <a:ext cx="3589200" cy="287518"/>
          </a:xfrm>
          <a:prstGeom prst="rect">
            <a:avLst/>
          </a:prstGeom>
          <a:solidFill>
            <a:srgbClr val="D1D3D4">
              <a:alpha val="84000"/>
            </a:srgbClr>
          </a:solidFill>
          <a:ln>
            <a:noFill/>
          </a:ln>
          <a:effectLst>
            <a:innerShdw blurRad="63500" dist="50800" dir="16200000">
              <a:prstClr val="black">
                <a:alpha val="16000"/>
              </a:prstClr>
            </a:innerShdw>
            <a:softEdge rad="11430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73742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118892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6568041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9861758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9311150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9153833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6430298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45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Objective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3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314A7BA1-84E9-CE21-AA28-BCB8EECDC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"/>
          <a:stretch/>
        </p:blipFill>
        <p:spPr bwMode="auto">
          <a:xfrm>
            <a:off x="-1" y="-1"/>
            <a:ext cx="358920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EFE700-C584-3639-4D49-D2EBE300F745}"/>
              </a:ext>
            </a:extLst>
          </p:cNvPr>
          <p:cNvSpPr/>
          <p:nvPr userDrawn="1"/>
        </p:nvSpPr>
        <p:spPr>
          <a:xfrm>
            <a:off x="311150" y="2402682"/>
            <a:ext cx="2895600" cy="2052637"/>
          </a:xfrm>
          <a:prstGeom prst="rect">
            <a:avLst/>
          </a:prstGeom>
          <a:solidFill>
            <a:srgbClr val="58595A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73742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118892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6568041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9861758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9311150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9153833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6430298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331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Objective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3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314A7BA1-84E9-CE21-AA28-BCB8EECDC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"/>
          <a:stretch/>
        </p:blipFill>
        <p:spPr bwMode="auto">
          <a:xfrm>
            <a:off x="-1" y="-1"/>
            <a:ext cx="358920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EFE700-C584-3639-4D49-D2EBE300F745}"/>
              </a:ext>
            </a:extLst>
          </p:cNvPr>
          <p:cNvSpPr/>
          <p:nvPr userDrawn="1"/>
        </p:nvSpPr>
        <p:spPr>
          <a:xfrm>
            <a:off x="311150" y="2402682"/>
            <a:ext cx="2895600" cy="2052637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73742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118892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6568041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9861758" y="1794984"/>
            <a:ext cx="1887793" cy="41864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9311150" y="1703780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9153833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6430298" y="1590112"/>
            <a:ext cx="0" cy="4535385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783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jectives -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4C3C42F-60DA-28EF-503E-4FE4706AD1C4}"/>
              </a:ext>
            </a:extLst>
          </p:cNvPr>
          <p:cNvSpPr/>
          <p:nvPr userDrawn="1"/>
        </p:nvSpPr>
        <p:spPr>
          <a:xfrm>
            <a:off x="0" y="0"/>
            <a:ext cx="3589201" cy="6858000"/>
          </a:xfrm>
          <a:prstGeom prst="rect">
            <a:avLst/>
          </a:prstGeom>
          <a:solidFill>
            <a:srgbClr val="58595A">
              <a:alpha val="5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81436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8554402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7993719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5986295" y="4467765"/>
            <a:ext cx="4041052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435687" y="4376561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7787151" y="1692439"/>
            <a:ext cx="0" cy="2260127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flipH="1">
            <a:off x="6602530" y="4136437"/>
            <a:ext cx="2385847" cy="0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6815E33-0D9C-08FE-89AF-0CAEAE714704}"/>
              </a:ext>
            </a:extLst>
          </p:cNvPr>
          <p:cNvSpPr/>
          <p:nvPr userDrawn="1"/>
        </p:nvSpPr>
        <p:spPr>
          <a:xfrm>
            <a:off x="1" y="6532775"/>
            <a:ext cx="3589200" cy="325225"/>
          </a:xfrm>
          <a:prstGeom prst="rect">
            <a:avLst/>
          </a:prstGeom>
          <a:solidFill>
            <a:srgbClr val="58595A">
              <a:alpha val="29000"/>
            </a:srgbClr>
          </a:solidFill>
          <a:ln>
            <a:noFill/>
          </a:ln>
          <a:effectLst>
            <a:innerShdw blurRad="63500" dist="50800" dir="16200000">
              <a:prstClr val="black">
                <a:alpha val="16000"/>
              </a:prstClr>
            </a:innerShdw>
            <a:softEdge rad="11430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3301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jectives -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9E1300A-B670-3B88-AF3E-7EDA54A7336D}"/>
              </a:ext>
            </a:extLst>
          </p:cNvPr>
          <p:cNvSpPr/>
          <p:nvPr userDrawn="1"/>
        </p:nvSpPr>
        <p:spPr>
          <a:xfrm>
            <a:off x="0" y="0"/>
            <a:ext cx="3589201" cy="6858000"/>
          </a:xfrm>
          <a:prstGeom prst="rect">
            <a:avLst/>
          </a:prstGeom>
          <a:solidFill>
            <a:srgbClr val="D1D3D4">
              <a:alpha val="5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81436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8554402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7993719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5986295" y="4467765"/>
            <a:ext cx="4041052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435687" y="4376561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7787151" y="1692439"/>
            <a:ext cx="0" cy="2260127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flipH="1">
            <a:off x="6602530" y="4136437"/>
            <a:ext cx="2385847" cy="0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DA8B105F-B4D2-E875-0EBB-9954E34D19CB}"/>
              </a:ext>
            </a:extLst>
          </p:cNvPr>
          <p:cNvSpPr/>
          <p:nvPr userDrawn="1"/>
        </p:nvSpPr>
        <p:spPr>
          <a:xfrm>
            <a:off x="1" y="6542202"/>
            <a:ext cx="3589200" cy="353505"/>
          </a:xfrm>
          <a:prstGeom prst="rect">
            <a:avLst/>
          </a:prstGeom>
          <a:solidFill>
            <a:srgbClr val="D1D3D4">
              <a:alpha val="84000"/>
            </a:srgbClr>
          </a:solidFill>
          <a:ln>
            <a:noFill/>
          </a:ln>
          <a:effectLst>
            <a:innerShdw blurRad="63500" dist="50800" dir="16200000">
              <a:prstClr val="black">
                <a:alpha val="16000"/>
              </a:prstClr>
            </a:innerShdw>
            <a:softEdge rad="11430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455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Objectives -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3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314A7BA1-84E9-CE21-AA28-BCB8EECDC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"/>
          <a:stretch/>
        </p:blipFill>
        <p:spPr bwMode="auto">
          <a:xfrm>
            <a:off x="-1" y="-1"/>
            <a:ext cx="358920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EFE700-C584-3639-4D49-D2EBE300F745}"/>
              </a:ext>
            </a:extLst>
          </p:cNvPr>
          <p:cNvSpPr/>
          <p:nvPr userDrawn="1"/>
        </p:nvSpPr>
        <p:spPr>
          <a:xfrm>
            <a:off x="311150" y="2402682"/>
            <a:ext cx="2895600" cy="2052637"/>
          </a:xfrm>
          <a:prstGeom prst="rect">
            <a:avLst/>
          </a:prstGeom>
          <a:solidFill>
            <a:srgbClr val="58595A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81436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8554402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7993719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5986295" y="4467765"/>
            <a:ext cx="4041052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435687" y="4376561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7787151" y="1692439"/>
            <a:ext cx="0" cy="2260127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flipH="1">
            <a:off x="6602530" y="4136437"/>
            <a:ext cx="2385847" cy="0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448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Objectives -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3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314A7BA1-84E9-CE21-AA28-BCB8EECDC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"/>
          <a:stretch/>
        </p:blipFill>
        <p:spPr bwMode="auto">
          <a:xfrm>
            <a:off x="-1" y="-1"/>
            <a:ext cx="358920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EFE700-C584-3639-4D49-D2EBE300F745}"/>
              </a:ext>
            </a:extLst>
          </p:cNvPr>
          <p:cNvSpPr/>
          <p:nvPr userDrawn="1"/>
        </p:nvSpPr>
        <p:spPr>
          <a:xfrm>
            <a:off x="311150" y="2402682"/>
            <a:ext cx="2895600" cy="2052637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05280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814360"/>
            <a:ext cx="7790202" cy="599767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8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851194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8554402" y="1907458"/>
            <a:ext cx="3155817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7993719" y="1816254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5986295" y="4467765"/>
            <a:ext cx="4041052" cy="1858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FontTx/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435687" y="4376561"/>
            <a:ext cx="550608" cy="1044933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6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7787151" y="1692439"/>
            <a:ext cx="0" cy="2260127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flipH="1">
            <a:off x="6602530" y="4136437"/>
            <a:ext cx="2385847" cy="0"/>
          </a:xfrm>
          <a:prstGeom prst="line">
            <a:avLst/>
          </a:prstGeom>
          <a:ln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606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hodology - 1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63461F97-0AB3-5A41-2FB8-8F78207E54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6" t="7697" r="14371" b="35298"/>
          <a:stretch/>
        </p:blipFill>
        <p:spPr>
          <a:xfrm>
            <a:off x="446314" y="1828800"/>
            <a:ext cx="4267200" cy="328748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51CB7C2-E085-9726-D28C-97FD2DFCB505}"/>
              </a:ext>
            </a:extLst>
          </p:cNvPr>
          <p:cNvSpPr/>
          <p:nvPr userDrawn="1"/>
        </p:nvSpPr>
        <p:spPr>
          <a:xfrm>
            <a:off x="1" y="1"/>
            <a:ext cx="314632" cy="6858000"/>
          </a:xfrm>
          <a:prstGeom prst="rect">
            <a:avLst/>
          </a:prstGeom>
          <a:solidFill>
            <a:srgbClr val="D4CABB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887A7A-754B-FFE4-53F8-F221CE27FA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68996"/>
            <a:ext cx="3635477" cy="1325563"/>
          </a:xfrm>
        </p:spPr>
        <p:txBody>
          <a:bodyPr>
            <a:noAutofit/>
          </a:bodyPr>
          <a:lstStyle>
            <a:lvl1pPr>
              <a:defRPr sz="4800" b="0">
                <a:solidFill>
                  <a:srgbClr val="58595A"/>
                </a:solidFill>
                <a:latin typeface="Franklin Gothic Demi" panose="020B0703020102020204" pitchFamily="34" charset="0"/>
                <a:cs typeface="Leelawadee" panose="020B0502040204020203" pitchFamily="34" charset="-34"/>
              </a:defRPr>
            </a:lvl1pPr>
          </a:lstStyle>
          <a:p>
            <a:r>
              <a:rPr lang="en-US" dirty="0"/>
              <a:t>Here Goes Your Title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76934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9" descr="Une image contenant extérieur, cité, bâtiment, montagne&#10;&#10;Description générée automatiquement">
            <a:extLst>
              <a:ext uri="{FF2B5EF4-FFF2-40B4-BE49-F238E27FC236}">
                <a16:creationId xmlns:a16="http://schemas.microsoft.com/office/drawing/2014/main" id="{94D22537-589F-4ED9-A3F4-C64E1FA2DB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>
            <a:fillRect/>
          </a:stretch>
        </p:blipFill>
        <p:spPr bwMode="auto"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14288" y="1"/>
            <a:ext cx="12195643" cy="685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A66936-602D-AE98-B2B1-D7200E7773DD}"/>
              </a:ext>
            </a:extLst>
          </p:cNvPr>
          <p:cNvSpPr/>
          <p:nvPr userDrawn="1"/>
        </p:nvSpPr>
        <p:spPr>
          <a:xfrm>
            <a:off x="692602" y="-9524"/>
            <a:ext cx="5867401" cy="6867524"/>
          </a:xfrm>
          <a:prstGeom prst="rect">
            <a:avLst/>
          </a:prstGeom>
          <a:solidFill>
            <a:srgbClr val="555859">
              <a:alpha val="95000"/>
            </a:srgbClr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2" name="ZoneTexte 12">
            <a:extLst>
              <a:ext uri="{FF2B5EF4-FFF2-40B4-BE49-F238E27FC236}">
                <a16:creationId xmlns:a16="http://schemas.microsoft.com/office/drawing/2014/main" id="{C09361FE-E3EC-1E77-DDF5-5B652C25B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-909750" y="5711015"/>
            <a:ext cx="2093913" cy="20005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fr-CH" altLang="en-US" sz="7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© </a:t>
            </a:r>
            <a:r>
              <a:rPr lang="fr-CH" altLang="en-US" sz="700" dirty="0" err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UNHaCR</a:t>
            </a:r>
            <a:r>
              <a:rPr lang="fr-CH" altLang="en-US" sz="7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/Jim </a:t>
            </a:r>
            <a:r>
              <a:rPr lang="fr-CH" altLang="en-US" sz="700" dirty="0" err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Huylebroek</a:t>
            </a:r>
            <a:endParaRPr lang="es-ES" altLang="en-US" sz="700" dirty="0">
              <a:solidFill>
                <a:schemeClr val="bg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A66936-602D-AE98-B2B1-D7200E7773DD}"/>
              </a:ext>
            </a:extLst>
          </p:cNvPr>
          <p:cNvSpPr/>
          <p:nvPr userDrawn="1"/>
        </p:nvSpPr>
        <p:spPr>
          <a:xfrm>
            <a:off x="691122" y="-9525"/>
            <a:ext cx="5868881" cy="619125"/>
          </a:xfrm>
          <a:prstGeom prst="rect">
            <a:avLst/>
          </a:prstGeom>
          <a:solidFill>
            <a:srgbClr val="D4CABB">
              <a:alpha val="82000"/>
            </a:srgbClr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>
          <a:xfrm>
            <a:off x="968187" y="1122363"/>
            <a:ext cx="5342965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30" name="Subtitle 2"/>
          <p:cNvSpPr>
            <a:spLocks noGrp="1"/>
          </p:cNvSpPr>
          <p:nvPr>
            <p:ph type="subTitle" idx="1"/>
          </p:nvPr>
        </p:nvSpPr>
        <p:spPr>
          <a:xfrm>
            <a:off x="968187" y="3602038"/>
            <a:ext cx="534296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C9A9D06-CEE1-3EA9-E0C9-21028B9FD5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189" y="90006"/>
            <a:ext cx="1906437" cy="42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987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hodology - 1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63461F97-0AB3-5A41-2FB8-8F78207E54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6" t="7697" r="14371" b="35298"/>
          <a:stretch/>
        </p:blipFill>
        <p:spPr>
          <a:xfrm>
            <a:off x="446314" y="1828800"/>
            <a:ext cx="4267200" cy="328748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51CB7C2-E085-9726-D28C-97FD2DFCB505}"/>
              </a:ext>
            </a:extLst>
          </p:cNvPr>
          <p:cNvSpPr/>
          <p:nvPr userDrawn="1"/>
        </p:nvSpPr>
        <p:spPr>
          <a:xfrm>
            <a:off x="1" y="1"/>
            <a:ext cx="314632" cy="6858000"/>
          </a:xfrm>
          <a:prstGeom prst="rect">
            <a:avLst/>
          </a:prstGeom>
          <a:solidFill>
            <a:srgbClr val="D1D3D4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887A7A-754B-FFE4-53F8-F221CE27FA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68996"/>
            <a:ext cx="3635477" cy="1325563"/>
          </a:xfrm>
        </p:spPr>
        <p:txBody>
          <a:bodyPr>
            <a:noAutofit/>
          </a:bodyPr>
          <a:lstStyle>
            <a:lvl1pPr>
              <a:defRPr sz="4800" b="0">
                <a:solidFill>
                  <a:srgbClr val="EE5859"/>
                </a:solidFill>
                <a:latin typeface="Franklin Gothic Demi" panose="020B0703020102020204" pitchFamily="34" charset="0"/>
                <a:cs typeface="Leelawadee" panose="020B0502040204020203" pitchFamily="34" charset="-34"/>
              </a:defRPr>
            </a:lvl1pPr>
          </a:lstStyle>
          <a:p>
            <a:r>
              <a:rPr lang="en-US" dirty="0"/>
              <a:t>Here Goes Your Title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812079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itations - 1a">
    <p:bg>
      <p:bgPr>
        <a:solidFill>
          <a:srgbClr val="D4CA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385916"/>
            <a:ext cx="11926530" cy="608616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7800" dist="50800" dir="8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3B3952E-7F8F-2D14-A513-5A00614E55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606" y="762938"/>
            <a:ext cx="5674394" cy="859386"/>
          </a:xfrm>
        </p:spPr>
        <p:txBody>
          <a:bodyPr anchor="b">
            <a:noAutofit/>
          </a:bodyPr>
          <a:lstStyle>
            <a:lvl1pPr algn="l">
              <a:defRPr sz="54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220D05-76DD-D31E-A313-279E4F4A1A23}"/>
              </a:ext>
            </a:extLst>
          </p:cNvPr>
          <p:cNvCxnSpPr>
            <a:cxnSpLocks/>
          </p:cNvCxnSpPr>
          <p:nvPr userDrawn="1"/>
        </p:nvCxnSpPr>
        <p:spPr>
          <a:xfrm>
            <a:off x="11651225" y="5099904"/>
            <a:ext cx="0" cy="1129771"/>
          </a:xfrm>
          <a:prstGeom prst="line">
            <a:avLst/>
          </a:prstGeom>
          <a:ln w="88900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B21BE30-0467-F7C9-77C4-1FF0C028DD9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23072" y="1848465"/>
            <a:ext cx="7619996" cy="438121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6F7AAA-CF39-D369-C4A5-97A80D9ACCFB}"/>
              </a:ext>
            </a:extLst>
          </p:cNvPr>
          <p:cNvCxnSpPr>
            <a:cxnSpLocks/>
          </p:cNvCxnSpPr>
          <p:nvPr userDrawn="1"/>
        </p:nvCxnSpPr>
        <p:spPr>
          <a:xfrm flipH="1">
            <a:off x="421606" y="628325"/>
            <a:ext cx="1091384" cy="0"/>
          </a:xfrm>
          <a:prstGeom prst="line">
            <a:avLst/>
          </a:prstGeom>
          <a:ln w="114300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576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itations - 1b">
    <p:bg>
      <p:bgPr>
        <a:solidFill>
          <a:srgbClr val="D1D3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405581"/>
            <a:ext cx="11926530" cy="60468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7800" dist="50800" dir="8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421606" y="762938"/>
            <a:ext cx="5674394" cy="859386"/>
          </a:xfrm>
        </p:spPr>
        <p:txBody>
          <a:bodyPr anchor="b">
            <a:noAutofit/>
          </a:bodyPr>
          <a:lstStyle>
            <a:lvl1pPr algn="l">
              <a:defRPr sz="54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cxnSp>
        <p:nvCxnSpPr>
          <p:cNvPr id="28" name="Straight Connector 27"/>
          <p:cNvCxnSpPr>
            <a:cxnSpLocks/>
          </p:cNvCxnSpPr>
          <p:nvPr userDrawn="1"/>
        </p:nvCxnSpPr>
        <p:spPr>
          <a:xfrm>
            <a:off x="11651225" y="5099904"/>
            <a:ext cx="0" cy="1129771"/>
          </a:xfrm>
          <a:prstGeom prst="line">
            <a:avLst/>
          </a:prstGeom>
          <a:ln w="88900">
            <a:solidFill>
              <a:srgbClr val="D1D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AED82AC-5825-3094-1EBE-8FB8A0E2B0B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23072" y="1848465"/>
            <a:ext cx="7619996" cy="438121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E00E56-478E-6E0C-9A0C-FC97E2BCDCB6}"/>
              </a:ext>
            </a:extLst>
          </p:cNvPr>
          <p:cNvCxnSpPr>
            <a:cxnSpLocks/>
          </p:cNvCxnSpPr>
          <p:nvPr userDrawn="1"/>
        </p:nvCxnSpPr>
        <p:spPr>
          <a:xfrm flipH="1">
            <a:off x="421606" y="628325"/>
            <a:ext cx="1091384" cy="0"/>
          </a:xfrm>
          <a:prstGeom prst="line">
            <a:avLst/>
          </a:prstGeom>
          <a:ln w="114300">
            <a:solidFill>
              <a:srgbClr val="D1D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3827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age Map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333509"/>
            <a:ext cx="3460750" cy="1750930"/>
          </a:xfrm>
          <a:prstGeom prst="rect">
            <a:avLst/>
          </a:prstGeom>
          <a:solidFill>
            <a:srgbClr val="D4CABB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81826" y="403123"/>
            <a:ext cx="2921813" cy="1602658"/>
          </a:xfrm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460750" y="762938"/>
            <a:ext cx="8358188" cy="5578868"/>
          </a:xfrm>
        </p:spPr>
        <p:txBody>
          <a:bodyPr>
            <a:normAutofit/>
          </a:bodyPr>
          <a:lstStyle>
            <a:lvl1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5549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age Map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333509"/>
            <a:ext cx="3442710" cy="1750930"/>
          </a:xfrm>
          <a:prstGeom prst="rect">
            <a:avLst/>
          </a:prstGeom>
          <a:solidFill>
            <a:srgbClr val="D1D3D4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81826" y="403123"/>
            <a:ext cx="2921813" cy="1602658"/>
          </a:xfrm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460750" y="762937"/>
            <a:ext cx="8358188" cy="5677191"/>
          </a:xfrm>
        </p:spPr>
        <p:txBody>
          <a:bodyPr>
            <a:normAutofit/>
          </a:bodyPr>
          <a:lstStyle>
            <a:lvl1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8509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NI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" b="1374"/>
          <a:stretch/>
        </p:blipFill>
        <p:spPr bwMode="auto">
          <a:xfrm>
            <a:off x="-7144" y="-39556"/>
            <a:ext cx="5766082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7144" y="-39556"/>
            <a:ext cx="5766082" cy="6927053"/>
          </a:xfrm>
          <a:prstGeom prst="rect">
            <a:avLst/>
          </a:prstGeom>
          <a:solidFill>
            <a:srgbClr val="D4CABB">
              <a:alpha val="95000"/>
            </a:srgbClr>
          </a:solidFill>
          <a:ln>
            <a:noFill/>
          </a:ln>
          <a:effectLst>
            <a:outerShdw blurRad="177800" dist="50800" dir="8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1321670" y="2543267"/>
            <a:ext cx="45719" cy="4344229"/>
          </a:xfrm>
          <a:prstGeom prst="roundRect">
            <a:avLst>
              <a:gd name="adj" fmla="val 4604"/>
            </a:avLst>
          </a:prstGeom>
          <a:solidFill>
            <a:srgbClr val="58595A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-7145" y="1130710"/>
            <a:ext cx="422863" cy="1193558"/>
          </a:xfrm>
          <a:prstGeom prst="rect">
            <a:avLst/>
          </a:prstGeom>
          <a:solidFill>
            <a:srgbClr val="58595A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408001" y="1130709"/>
            <a:ext cx="5048902" cy="1193559"/>
          </a:xfrm>
        </p:spPr>
        <p:txBody>
          <a:bodyPr anchor="ctr">
            <a:noAutofit/>
          </a:bodyPr>
          <a:lstStyle>
            <a:lvl1pPr algn="l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1518809" y="2543265"/>
            <a:ext cx="3525140" cy="3631395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3090646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NI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" b="1374"/>
          <a:stretch/>
        </p:blipFill>
        <p:spPr bwMode="auto">
          <a:xfrm>
            <a:off x="-7144" y="-39556"/>
            <a:ext cx="5766082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7144" y="-39556"/>
            <a:ext cx="5766082" cy="6927053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  <a:effectLst>
            <a:outerShdw blurRad="177800" dist="50800" dir="8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1321670" y="2543267"/>
            <a:ext cx="45719" cy="4344229"/>
          </a:xfrm>
          <a:prstGeom prst="roundRect">
            <a:avLst>
              <a:gd name="adj" fmla="val 4604"/>
            </a:avLst>
          </a:prstGeom>
          <a:solidFill>
            <a:srgbClr val="EE585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-7145" y="1130710"/>
            <a:ext cx="422863" cy="1193558"/>
          </a:xfrm>
          <a:prstGeom prst="rect">
            <a:avLst/>
          </a:prstGeom>
          <a:solidFill>
            <a:srgbClr val="EE585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408001" y="1130709"/>
            <a:ext cx="5048902" cy="1193559"/>
          </a:xfrm>
        </p:spPr>
        <p:txBody>
          <a:bodyPr anchor="ctr">
            <a:noAutofit/>
          </a:bodyPr>
          <a:lstStyle>
            <a:lvl1pPr algn="l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1518809" y="2543265"/>
            <a:ext cx="3525140" cy="3631395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05682"/>
            <a:ext cx="5584825" cy="75764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31891975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eds - 1a">
    <p:bg>
      <p:bgPr>
        <a:solidFill>
          <a:srgbClr val="D4CABB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>
            <a:cxnSpLocks/>
          </p:cNvCxnSpPr>
          <p:nvPr userDrawn="1"/>
        </p:nvCxnSpPr>
        <p:spPr>
          <a:xfrm>
            <a:off x="4689990" y="762938"/>
            <a:ext cx="0" cy="5480546"/>
          </a:xfrm>
          <a:prstGeom prst="line">
            <a:avLst/>
          </a:prstGeom>
          <a:ln w="19050">
            <a:solidFill>
              <a:srgbClr val="5859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886639" y="762938"/>
            <a:ext cx="7030055" cy="548054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293802" y="1309511"/>
            <a:ext cx="4198896" cy="667679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294968" y="762939"/>
            <a:ext cx="4197854" cy="485758"/>
          </a:xfrm>
        </p:spPr>
        <p:txBody>
          <a:bodyPr anchor="b">
            <a:noAutofit/>
          </a:bodyPr>
          <a:lstStyle>
            <a:lvl1pPr algn="l">
              <a:defRPr sz="32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3803" y="2030360"/>
            <a:ext cx="4199539" cy="42131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38771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eds - 1b">
    <p:bg>
      <p:bgPr>
        <a:solidFill>
          <a:srgbClr val="D1D3D4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>
            <a:cxnSpLocks/>
          </p:cNvCxnSpPr>
          <p:nvPr userDrawn="1"/>
        </p:nvCxnSpPr>
        <p:spPr>
          <a:xfrm>
            <a:off x="4689990" y="762938"/>
            <a:ext cx="0" cy="5480546"/>
          </a:xfrm>
          <a:prstGeom prst="line">
            <a:avLst/>
          </a:prstGeom>
          <a:ln w="19050">
            <a:solidFill>
              <a:srgbClr val="5859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886639" y="762938"/>
            <a:ext cx="7030055" cy="548054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293802" y="1309511"/>
            <a:ext cx="4198896" cy="667679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294968" y="762939"/>
            <a:ext cx="4197854" cy="485758"/>
          </a:xfrm>
        </p:spPr>
        <p:txBody>
          <a:bodyPr anchor="b">
            <a:noAutofit/>
          </a:bodyPr>
          <a:lstStyle>
            <a:lvl1pPr algn="l">
              <a:defRPr sz="32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3803" y="2030360"/>
            <a:ext cx="4199539" cy="42131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6446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eds - 1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>
            <a:cxnSpLocks/>
          </p:cNvCxnSpPr>
          <p:nvPr userDrawn="1"/>
        </p:nvCxnSpPr>
        <p:spPr>
          <a:xfrm>
            <a:off x="4689990" y="762938"/>
            <a:ext cx="0" cy="5431385"/>
          </a:xfrm>
          <a:prstGeom prst="line">
            <a:avLst/>
          </a:prstGeom>
          <a:ln w="19050">
            <a:solidFill>
              <a:srgbClr val="5859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886639" y="762938"/>
            <a:ext cx="7030055" cy="543138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293802" y="1309511"/>
            <a:ext cx="4198896" cy="667679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294968" y="762939"/>
            <a:ext cx="4197854" cy="485758"/>
          </a:xfrm>
        </p:spPr>
        <p:txBody>
          <a:bodyPr anchor="b">
            <a:noAutofit/>
          </a:bodyPr>
          <a:lstStyle>
            <a:lvl1pPr algn="l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3803" y="2030360"/>
            <a:ext cx="4199539" cy="416396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14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9" descr="Une image contenant extérieur, cité, bâtiment, montagne&#10;&#10;Description générée automatiquement">
            <a:extLst>
              <a:ext uri="{FF2B5EF4-FFF2-40B4-BE49-F238E27FC236}">
                <a16:creationId xmlns:a16="http://schemas.microsoft.com/office/drawing/2014/main" id="{94D22537-589F-4ED9-A3F4-C64E1FA2DB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7183" b="35183"/>
          <a:stretch/>
        </p:blipFill>
        <p:spPr bwMode="auto">
          <a:xfrm>
            <a:off x="-7144" y="-7867"/>
            <a:ext cx="12206288" cy="395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-1014"/>
            <a:ext cx="12192001" cy="3972299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3860841"/>
            <a:ext cx="12192001" cy="2997159"/>
          </a:xfrm>
          <a:prstGeom prst="rect">
            <a:avLst/>
          </a:prstGeom>
          <a:solidFill>
            <a:srgbClr val="58595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ZoneTexte 12">
            <a:extLst>
              <a:ext uri="{FF2B5EF4-FFF2-40B4-BE49-F238E27FC236}">
                <a16:creationId xmlns:a16="http://schemas.microsoft.com/office/drawing/2014/main" id="{C09361FE-E3EC-1E77-DDF5-5B652C25B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-909750" y="2653202"/>
            <a:ext cx="2093913" cy="20005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fr-CH" altLang="en-US" sz="7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© </a:t>
            </a:r>
            <a:r>
              <a:rPr lang="fr-CH" altLang="en-US" sz="700" dirty="0" err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UNHaCR</a:t>
            </a:r>
            <a:r>
              <a:rPr lang="fr-CH" altLang="en-US" sz="7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/Jim </a:t>
            </a:r>
            <a:r>
              <a:rPr lang="fr-CH" altLang="en-US" sz="700" dirty="0" err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Huylebroek</a:t>
            </a:r>
            <a:endParaRPr lang="es-ES" altLang="en-US" sz="700" dirty="0">
              <a:solidFill>
                <a:schemeClr val="bg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884324" y="1446328"/>
            <a:ext cx="8423353" cy="23876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680424" y="4239311"/>
            <a:ext cx="4374080" cy="2044413"/>
          </a:xfrm>
        </p:spPr>
        <p:txBody>
          <a:bodyPr>
            <a:normAutofit/>
          </a:bodyPr>
          <a:lstStyle>
            <a:lvl1pPr marL="0" indent="0" algn="r">
              <a:spcBef>
                <a:spcPts val="500"/>
              </a:spcBef>
              <a:buNone/>
              <a:defRPr sz="18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/>
          </p:nvPr>
        </p:nvSpPr>
        <p:spPr>
          <a:xfrm>
            <a:off x="6941561" y="4239311"/>
            <a:ext cx="4393021" cy="2083918"/>
          </a:xfrm>
        </p:spPr>
        <p:txBody>
          <a:bodyPr>
            <a:noAutofit/>
          </a:bodyPr>
          <a:lstStyle>
            <a:lvl1pPr marL="4000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572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3144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716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2288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95058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eds -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-143" r="4215" b="1374"/>
          <a:stretch/>
        </p:blipFill>
        <p:spPr bwMode="auto">
          <a:xfrm>
            <a:off x="0" y="-39556"/>
            <a:ext cx="5043948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7144" y="-39556"/>
            <a:ext cx="5051092" cy="6927053"/>
          </a:xfrm>
          <a:prstGeom prst="rect">
            <a:avLst/>
          </a:prstGeom>
          <a:solidFill>
            <a:srgbClr val="D4CABB">
              <a:alpha val="95000"/>
            </a:srgbClr>
          </a:solidFill>
          <a:ln>
            <a:noFill/>
          </a:ln>
          <a:effectLst>
            <a:outerShdw blurRad="177800" dist="50800" dir="8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H="1">
            <a:off x="342899" y="2061704"/>
            <a:ext cx="94279" cy="4825793"/>
          </a:xfrm>
          <a:prstGeom prst="roundRect">
            <a:avLst>
              <a:gd name="adj" fmla="val 4604"/>
            </a:avLst>
          </a:prstGeom>
          <a:solidFill>
            <a:srgbClr val="58595A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850590"/>
            <a:ext cx="4597399" cy="1193559"/>
          </a:xfrm>
        </p:spPr>
        <p:txBody>
          <a:bodyPr anchor="ctr">
            <a:noAutofit/>
          </a:bodyPr>
          <a:lstStyle>
            <a:lvl1pPr algn="l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40840" y="2061702"/>
            <a:ext cx="4285159" cy="3508272"/>
          </a:xfrm>
        </p:spPr>
        <p:txBody>
          <a:bodyPr>
            <a:normAutofit/>
          </a:bodyPr>
          <a:lstStyle>
            <a:lvl1pPr marL="342900" indent="-342900" algn="l">
              <a:spcBef>
                <a:spcPts val="500"/>
              </a:spcBef>
              <a:buFont typeface="Arial" panose="020B0604020202020204" pitchFamily="34" charset="0"/>
              <a:buChar char="•"/>
              <a:defRPr sz="16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5402877" y="1622324"/>
            <a:ext cx="6446223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5402877" y="850590"/>
            <a:ext cx="6446223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3291416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eds -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-143" r="4215" b="1374"/>
          <a:stretch/>
        </p:blipFill>
        <p:spPr bwMode="auto">
          <a:xfrm>
            <a:off x="0" y="-39556"/>
            <a:ext cx="5043948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7144" y="-39556"/>
            <a:ext cx="5051092" cy="6927053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  <a:effectLst>
            <a:outerShdw blurRad="177800" dist="50800" dir="8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850590"/>
            <a:ext cx="4597399" cy="1193559"/>
          </a:xfrm>
        </p:spPr>
        <p:txBody>
          <a:bodyPr anchor="ctr">
            <a:noAutofit/>
          </a:bodyPr>
          <a:lstStyle>
            <a:lvl1pPr algn="l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40840" y="2061702"/>
            <a:ext cx="4285159" cy="3508272"/>
          </a:xfrm>
        </p:spPr>
        <p:txBody>
          <a:bodyPr>
            <a:normAutofit/>
          </a:bodyPr>
          <a:lstStyle>
            <a:lvl1pPr marL="342900" indent="-342900" algn="l">
              <a:spcBef>
                <a:spcPts val="500"/>
              </a:spcBef>
              <a:buFont typeface="Arial" panose="020B0604020202020204" pitchFamily="34" charset="0"/>
              <a:buChar char="•"/>
              <a:defRPr sz="16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5402877" y="1622324"/>
            <a:ext cx="6446223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5402877" y="850590"/>
            <a:ext cx="6446223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7" name="Rounded Rectangle 15">
            <a:extLst>
              <a:ext uri="{FF2B5EF4-FFF2-40B4-BE49-F238E27FC236}">
                <a16:creationId xmlns:a16="http://schemas.microsoft.com/office/drawing/2014/main" id="{4FFC4EDC-FB58-C1A2-7D93-95E98688EDC6}"/>
              </a:ext>
            </a:extLst>
          </p:cNvPr>
          <p:cNvSpPr/>
          <p:nvPr userDrawn="1"/>
        </p:nvSpPr>
        <p:spPr>
          <a:xfrm flipH="1">
            <a:off x="342899" y="2061704"/>
            <a:ext cx="94279" cy="4825793"/>
          </a:xfrm>
          <a:prstGeom prst="roundRect">
            <a:avLst>
              <a:gd name="adj" fmla="val 4604"/>
            </a:avLst>
          </a:prstGeom>
          <a:solidFill>
            <a:srgbClr val="EE585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411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NI/Needs ALT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" b="1374"/>
          <a:stretch/>
        </p:blipFill>
        <p:spPr bwMode="auto">
          <a:xfrm>
            <a:off x="-7144" y="-39556"/>
            <a:ext cx="5766082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474349" y="1130710"/>
            <a:ext cx="4803096" cy="4296696"/>
          </a:xfrm>
          <a:prstGeom prst="rect">
            <a:avLst/>
          </a:prstGeom>
          <a:solidFill>
            <a:srgbClr val="58595A">
              <a:alpha val="95000"/>
            </a:srgbClr>
          </a:solidFill>
          <a:ln>
            <a:noFill/>
          </a:ln>
          <a:effectLst>
            <a:outerShdw blurRad="317500" dist="76200" dir="3960000" algn="ctr" rotWithShape="0">
              <a:srgbClr val="000000">
                <a:alpha val="39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641498" y="1367635"/>
            <a:ext cx="4468799" cy="1373742"/>
          </a:xfrm>
        </p:spPr>
        <p:txBody>
          <a:bodyPr anchor="b">
            <a:noAutofit/>
          </a:bodyPr>
          <a:lstStyle>
            <a:lvl1pPr algn="l">
              <a:defRPr sz="40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641498" y="3008670"/>
            <a:ext cx="4468799" cy="2182761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928849" y="590485"/>
            <a:ext cx="0" cy="567703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641498" y="2772695"/>
            <a:ext cx="4468800" cy="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9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NI/Needs ALT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" b="1374"/>
          <a:stretch/>
        </p:blipFill>
        <p:spPr bwMode="auto">
          <a:xfrm>
            <a:off x="-7144" y="-39556"/>
            <a:ext cx="5766082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474349" y="1130710"/>
            <a:ext cx="4803096" cy="4296696"/>
          </a:xfrm>
          <a:prstGeom prst="rect">
            <a:avLst/>
          </a:prstGeom>
          <a:solidFill>
            <a:srgbClr val="D1D3D4">
              <a:alpha val="91000"/>
            </a:srgbClr>
          </a:solidFill>
          <a:ln>
            <a:noFill/>
          </a:ln>
          <a:effectLst>
            <a:outerShdw blurRad="317500" dist="76200" dir="3960000" algn="ctr" rotWithShape="0">
              <a:srgbClr val="000000">
                <a:alpha val="39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641498" y="1367635"/>
            <a:ext cx="4468799" cy="1373742"/>
          </a:xfrm>
        </p:spPr>
        <p:txBody>
          <a:bodyPr anchor="b">
            <a:noAutofit/>
          </a:bodyPr>
          <a:lstStyle>
            <a:lvl1pPr algn="l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641498" y="3008670"/>
            <a:ext cx="4468799" cy="2182761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928849" y="590485"/>
            <a:ext cx="0" cy="567703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641498" y="2772695"/>
            <a:ext cx="4468800" cy="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850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Key Driver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07593" y="2029376"/>
            <a:ext cx="2959729" cy="2799249"/>
          </a:xfrm>
        </p:spPr>
        <p:txBody>
          <a:bodyPr anchor="ctr">
            <a:noAutofit/>
          </a:bodyPr>
          <a:lstStyle>
            <a:lvl1pPr algn="ctr">
              <a:defRPr sz="40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3642989" y="200329"/>
            <a:ext cx="8326273" cy="6657671"/>
          </a:xfrm>
          <a:prstGeom prst="rect">
            <a:avLst/>
          </a:prstGeom>
          <a:solidFill>
            <a:srgbClr val="D4CABB"/>
          </a:solidFill>
          <a:ln>
            <a:noFill/>
          </a:ln>
          <a:effectLst>
            <a:outerShdw blurRad="152400" dist="50800" dir="19440000" algn="ctr" rotWithShape="0">
              <a:srgbClr val="000000">
                <a:alpha val="14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807729" y="622357"/>
            <a:ext cx="0" cy="6018477"/>
          </a:xfrm>
          <a:prstGeom prst="line">
            <a:avLst/>
          </a:prstGeom>
          <a:ln w="3175"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>
            <a:off x="3800674" y="3479530"/>
            <a:ext cx="3882096" cy="0"/>
          </a:xfrm>
          <a:prstGeom prst="line">
            <a:avLst/>
          </a:prstGeom>
          <a:ln w="3175"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H="1">
            <a:off x="7964152" y="3479530"/>
            <a:ext cx="3882096" cy="0"/>
          </a:xfrm>
          <a:prstGeom prst="line">
            <a:avLst/>
          </a:prstGeom>
          <a:ln w="3175"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817012" y="884903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817012" y="498048"/>
            <a:ext cx="3918504" cy="377022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7909538" y="884903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7909538" y="498048"/>
            <a:ext cx="3918504" cy="377022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7909538" y="4121448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7909538" y="3734593"/>
            <a:ext cx="3918504" cy="377022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817012" y="4121448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817012" y="3734593"/>
            <a:ext cx="3918504" cy="377022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3542166" y="200329"/>
            <a:ext cx="0" cy="6657671"/>
          </a:xfrm>
          <a:prstGeom prst="line">
            <a:avLst/>
          </a:prstGeom>
          <a:ln w="12700">
            <a:solidFill>
              <a:srgbClr val="58595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9169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Key Driver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07593" y="2029376"/>
            <a:ext cx="2959729" cy="2799249"/>
          </a:xfrm>
        </p:spPr>
        <p:txBody>
          <a:bodyPr anchor="ctr">
            <a:noAutofit/>
          </a:bodyPr>
          <a:lstStyle>
            <a:lvl1pPr algn="ctr">
              <a:defRPr sz="40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3642989" y="200329"/>
            <a:ext cx="8326273" cy="6657671"/>
          </a:xfrm>
          <a:prstGeom prst="rect">
            <a:avLst/>
          </a:prstGeom>
          <a:solidFill>
            <a:srgbClr val="D1D3D4"/>
          </a:solidFill>
          <a:ln>
            <a:noFill/>
          </a:ln>
          <a:effectLst>
            <a:outerShdw blurRad="165100" dist="50800" dir="19680000" algn="ctr" rotWithShape="0">
              <a:srgbClr val="000000">
                <a:alpha val="15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807729" y="622357"/>
            <a:ext cx="0" cy="6018477"/>
          </a:xfrm>
          <a:prstGeom prst="line">
            <a:avLst/>
          </a:prstGeom>
          <a:ln w="3175"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>
            <a:off x="3775274" y="3479530"/>
            <a:ext cx="3882096" cy="0"/>
          </a:xfrm>
          <a:prstGeom prst="line">
            <a:avLst/>
          </a:prstGeom>
          <a:ln w="3175"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H="1">
            <a:off x="7964152" y="3479530"/>
            <a:ext cx="3882096" cy="0"/>
          </a:xfrm>
          <a:prstGeom prst="line">
            <a:avLst/>
          </a:prstGeom>
          <a:ln w="3175">
            <a:solidFill>
              <a:srgbClr val="5859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817012" y="884903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817012" y="498048"/>
            <a:ext cx="3918504" cy="377022"/>
          </a:xfr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7909538" y="884903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7909538" y="498048"/>
            <a:ext cx="3918504" cy="377022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7909538" y="4121448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7909538" y="3734593"/>
            <a:ext cx="3918504" cy="377022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817012" y="4121448"/>
            <a:ext cx="3918504" cy="250722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817012" y="3734593"/>
            <a:ext cx="3918504" cy="377022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3542166" y="200329"/>
            <a:ext cx="0" cy="6657671"/>
          </a:xfrm>
          <a:prstGeom prst="line">
            <a:avLst/>
          </a:prstGeom>
          <a:ln w="12700">
            <a:solidFill>
              <a:srgbClr val="EE585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0798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Driver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07593" y="2029376"/>
            <a:ext cx="2959729" cy="2799249"/>
          </a:xfrm>
        </p:spPr>
        <p:txBody>
          <a:bodyPr anchor="ctr">
            <a:noAutofit/>
          </a:bodyPr>
          <a:lstStyle>
            <a:lvl1pPr algn="ctr">
              <a:defRPr sz="40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3642989" y="1"/>
            <a:ext cx="8326273" cy="6858000"/>
          </a:xfrm>
          <a:prstGeom prst="rect">
            <a:avLst/>
          </a:prstGeom>
          <a:solidFill>
            <a:srgbClr val="D4CABB"/>
          </a:solidFill>
          <a:ln>
            <a:noFill/>
          </a:ln>
          <a:effectLst>
            <a:outerShdw blurRad="152400" dist="50800" dir="19440000" algn="ctr" rotWithShape="0">
              <a:srgbClr val="000000">
                <a:alpha val="14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876003" y="766919"/>
            <a:ext cx="7883375" cy="150433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876003" y="380064"/>
            <a:ext cx="7883375" cy="377022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3876002" y="4998254"/>
            <a:ext cx="7883375" cy="151243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3876002" y="4621232"/>
            <a:ext cx="7883375" cy="377022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876002" y="2892419"/>
            <a:ext cx="7883375" cy="1512436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876002" y="2505564"/>
            <a:ext cx="7883375" cy="377022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cxnSp>
        <p:nvCxnSpPr>
          <p:cNvPr id="24" name="Straight Connector 23"/>
          <p:cNvCxnSpPr>
            <a:cxnSpLocks/>
          </p:cNvCxnSpPr>
          <p:nvPr userDrawn="1"/>
        </p:nvCxnSpPr>
        <p:spPr>
          <a:xfrm>
            <a:off x="3542166" y="246235"/>
            <a:ext cx="0" cy="6365531"/>
          </a:xfrm>
          <a:prstGeom prst="line">
            <a:avLst/>
          </a:prstGeom>
          <a:ln w="12700">
            <a:solidFill>
              <a:srgbClr val="58595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579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Driver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07593" y="2029376"/>
            <a:ext cx="2959729" cy="2799249"/>
          </a:xfrm>
        </p:spPr>
        <p:txBody>
          <a:bodyPr anchor="ctr">
            <a:noAutofit/>
          </a:bodyPr>
          <a:lstStyle>
            <a:lvl1pPr algn="ctr">
              <a:defRPr sz="40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3642989" y="1"/>
            <a:ext cx="8326273" cy="6858000"/>
          </a:xfrm>
          <a:prstGeom prst="rect">
            <a:avLst/>
          </a:prstGeom>
          <a:solidFill>
            <a:srgbClr val="D1D3D4"/>
          </a:solidFill>
          <a:ln>
            <a:noFill/>
          </a:ln>
          <a:effectLst>
            <a:outerShdw blurRad="165100" dist="50800" dir="19680000" algn="ctr" rotWithShape="0">
              <a:srgbClr val="000000">
                <a:alpha val="15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903406" y="786583"/>
            <a:ext cx="7767484" cy="1494503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903406" y="399728"/>
            <a:ext cx="7767484" cy="377022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3903406" y="5031167"/>
            <a:ext cx="7767484" cy="1463275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3903406" y="4640595"/>
            <a:ext cx="7767484" cy="377022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903406" y="2912083"/>
            <a:ext cx="7767484" cy="1463274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903406" y="2525228"/>
            <a:ext cx="7767484" cy="377022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Master subtitle</a:t>
            </a:r>
          </a:p>
        </p:txBody>
      </p:sp>
      <p:cxnSp>
        <p:nvCxnSpPr>
          <p:cNvPr id="34" name="Straight Connector 33"/>
          <p:cNvCxnSpPr>
            <a:cxnSpLocks/>
          </p:cNvCxnSpPr>
          <p:nvPr userDrawn="1"/>
        </p:nvCxnSpPr>
        <p:spPr>
          <a:xfrm>
            <a:off x="3542166" y="231486"/>
            <a:ext cx="0" cy="6395028"/>
          </a:xfrm>
          <a:prstGeom prst="line">
            <a:avLst/>
          </a:prstGeom>
          <a:ln w="12700">
            <a:solidFill>
              <a:srgbClr val="EE585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9193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ager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13002" y="762938"/>
            <a:ext cx="2921813" cy="2386662"/>
          </a:xfrm>
        </p:spPr>
        <p:txBody>
          <a:bodyPr anchor="t">
            <a:noAutofit/>
          </a:bodyPr>
          <a:lstStyle>
            <a:lvl1pPr algn="l">
              <a:defRPr sz="60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IS THE TITLE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3002" y="3263900"/>
            <a:ext cx="2921813" cy="2782938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short description or information of contents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60750" y="762937"/>
            <a:ext cx="8358188" cy="528390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50604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ager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13002" y="762938"/>
            <a:ext cx="2921813" cy="2399362"/>
          </a:xfrm>
        </p:spPr>
        <p:txBody>
          <a:bodyPr anchor="t">
            <a:noAutofit/>
          </a:bodyPr>
          <a:lstStyle>
            <a:lvl1pPr algn="l">
              <a:defRPr sz="60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IS THE TITLE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3002" y="3251200"/>
            <a:ext cx="2921813" cy="2884128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short description or information of contents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460750" y="762937"/>
            <a:ext cx="8358188" cy="537239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13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9">
            <a:extLst>
              <a:ext uri="{FF2B5EF4-FFF2-40B4-BE49-F238E27FC236}">
                <a16:creationId xmlns:a16="http://schemas.microsoft.com/office/drawing/2014/main" id="{94D22537-589F-4ED9-A3F4-C64E1FA2DB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17" b="21217"/>
          <a:stretch/>
        </p:blipFill>
        <p:spPr bwMode="auto">
          <a:xfrm>
            <a:off x="-7144" y="-7867"/>
            <a:ext cx="12206288" cy="395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-7144" y="-6950"/>
            <a:ext cx="12192001" cy="3972299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3860841"/>
            <a:ext cx="12192001" cy="2997159"/>
          </a:xfrm>
          <a:prstGeom prst="rect">
            <a:avLst/>
          </a:prstGeom>
          <a:solidFill>
            <a:srgbClr val="D4CAB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884324" y="1446328"/>
            <a:ext cx="8423353" cy="23876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680424" y="4239311"/>
            <a:ext cx="4374080" cy="2044413"/>
          </a:xfrm>
        </p:spPr>
        <p:txBody>
          <a:bodyPr>
            <a:normAutofit/>
          </a:bodyPr>
          <a:lstStyle>
            <a:lvl1pPr marL="0" indent="0" algn="r">
              <a:spcBef>
                <a:spcPts val="50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/>
          </p:nvPr>
        </p:nvSpPr>
        <p:spPr>
          <a:xfrm>
            <a:off x="6941561" y="4239311"/>
            <a:ext cx="4393021" cy="2083918"/>
          </a:xfrm>
        </p:spPr>
        <p:txBody>
          <a:bodyPr>
            <a:noAutofit/>
          </a:bodyPr>
          <a:lstStyle>
            <a:lvl1pPr marL="4000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572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3144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716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228850" indent="-400050">
              <a:spcBef>
                <a:spcPts val="500"/>
              </a:spcBef>
              <a:buFont typeface="+mj-lt"/>
              <a:buAutoNum type="romanLcPeriod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22314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ALT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-47099"/>
            <a:ext cx="12199143" cy="115136"/>
          </a:xfrm>
          <a:prstGeom prst="rect">
            <a:avLst/>
          </a:prstGeom>
          <a:solidFill>
            <a:srgbClr val="D4CABB"/>
          </a:solidFill>
          <a:ln>
            <a:noFill/>
          </a:ln>
          <a:effectLst>
            <a:outerShdw blurRad="63500" dist="50800" dir="55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836606" y="589366"/>
            <a:ext cx="6518788" cy="672380"/>
          </a:xfrm>
        </p:spPr>
        <p:txBody>
          <a:bodyPr anchor="b">
            <a:noAutofit/>
          </a:bodyPr>
          <a:lstStyle>
            <a:lvl1pPr algn="ctr">
              <a:defRPr sz="44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quarter" idx="10"/>
          </p:nvPr>
        </p:nvSpPr>
        <p:spPr>
          <a:xfrm>
            <a:off x="230239" y="2639139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0977" y="2029435"/>
            <a:ext cx="2720057" cy="373479"/>
          </a:xfrm>
        </p:spPr>
        <p:txBody>
          <a:bodyPr>
            <a:noAutofit/>
          </a:bodyPr>
          <a:lstStyle>
            <a:lvl1pPr marL="0" indent="0" algn="ctr">
              <a:spcBef>
                <a:spcPts val="500"/>
              </a:spcBef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1"/>
          </p:nvPr>
        </p:nvSpPr>
        <p:spPr>
          <a:xfrm>
            <a:off x="3234607" y="2639139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12"/>
          </p:nvPr>
        </p:nvSpPr>
        <p:spPr>
          <a:xfrm>
            <a:off x="6238975" y="2639139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quarter" idx="13"/>
          </p:nvPr>
        </p:nvSpPr>
        <p:spPr>
          <a:xfrm>
            <a:off x="9306844" y="2639139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234507" y="2029539"/>
            <a:ext cx="2720797" cy="373063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238747" y="2029539"/>
            <a:ext cx="2720797" cy="373063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9306487" y="2029539"/>
            <a:ext cx="2720797" cy="373063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795366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ALT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-47099"/>
            <a:ext cx="12199143" cy="115136"/>
          </a:xfrm>
          <a:prstGeom prst="rect">
            <a:avLst/>
          </a:prstGeom>
          <a:solidFill>
            <a:srgbClr val="D1D3D4"/>
          </a:solidFill>
          <a:ln>
            <a:noFill/>
          </a:ln>
          <a:effectLst>
            <a:outerShdw blurRad="63500" dist="50800" dir="55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836606" y="589366"/>
            <a:ext cx="6518788" cy="672380"/>
          </a:xfrm>
        </p:spPr>
        <p:txBody>
          <a:bodyPr anchor="b">
            <a:noAutofit/>
          </a:bodyPr>
          <a:lstStyle>
            <a:lvl1pPr algn="ctr">
              <a:defRPr sz="44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quarter" idx="10"/>
          </p:nvPr>
        </p:nvSpPr>
        <p:spPr>
          <a:xfrm>
            <a:off x="230239" y="2639136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0977" y="2029432"/>
            <a:ext cx="2720057" cy="373479"/>
          </a:xfrm>
        </p:spPr>
        <p:txBody>
          <a:bodyPr>
            <a:noAutofit/>
          </a:bodyPr>
          <a:lstStyle>
            <a:lvl1pPr marL="0" indent="0" algn="ctr">
              <a:spcBef>
                <a:spcPts val="500"/>
              </a:spcBef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1"/>
          </p:nvPr>
        </p:nvSpPr>
        <p:spPr>
          <a:xfrm>
            <a:off x="3234607" y="2639136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12"/>
          </p:nvPr>
        </p:nvSpPr>
        <p:spPr>
          <a:xfrm>
            <a:off x="6238975" y="2639136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quarter" idx="13"/>
          </p:nvPr>
        </p:nvSpPr>
        <p:spPr>
          <a:xfrm>
            <a:off x="9306844" y="2639136"/>
            <a:ext cx="2720056" cy="35551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234507" y="2029536"/>
            <a:ext cx="2720797" cy="373063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238747" y="2029536"/>
            <a:ext cx="2720797" cy="373063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9306487" y="2029536"/>
            <a:ext cx="2720797" cy="373063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9144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3716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1828800" indent="0">
              <a:buNone/>
              <a:defRPr sz="180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02485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ilable Resource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474349" y="1280652"/>
            <a:ext cx="4803096" cy="4296696"/>
          </a:xfrm>
          <a:prstGeom prst="rect">
            <a:avLst/>
          </a:prstGeom>
          <a:solidFill>
            <a:srgbClr val="58595A">
              <a:alpha val="92000"/>
            </a:srgbClr>
          </a:solidFill>
          <a:ln>
            <a:noFill/>
          </a:ln>
          <a:effectLst>
            <a:outerShdw blurRad="317500" dist="76200" dir="396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641498" y="1465956"/>
            <a:ext cx="4468799" cy="3771453"/>
          </a:xfrm>
        </p:spPr>
        <p:txBody>
          <a:bodyPr anchor="ctr">
            <a:noAutofit/>
          </a:bodyPr>
          <a:lstStyle>
            <a:lvl1pPr algn="l">
              <a:defRPr sz="54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cxnSp>
        <p:nvCxnSpPr>
          <p:cNvPr id="27" name="Straight Connector 26"/>
          <p:cNvCxnSpPr>
            <a:cxnSpLocks/>
          </p:cNvCxnSpPr>
          <p:nvPr userDrawn="1"/>
        </p:nvCxnSpPr>
        <p:spPr>
          <a:xfrm>
            <a:off x="235060" y="590485"/>
            <a:ext cx="0" cy="567703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641498" y="5358578"/>
            <a:ext cx="4468800" cy="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706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ilable Resource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474349" y="1280652"/>
            <a:ext cx="4803096" cy="4296696"/>
          </a:xfrm>
          <a:prstGeom prst="rect">
            <a:avLst/>
          </a:prstGeom>
          <a:solidFill>
            <a:srgbClr val="D1D3D4">
              <a:alpha val="92000"/>
            </a:srgbClr>
          </a:solidFill>
          <a:ln>
            <a:noFill/>
          </a:ln>
          <a:effectLst>
            <a:outerShdw blurRad="317500" dist="76200" dir="396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641498" y="1485619"/>
            <a:ext cx="4468799" cy="3771453"/>
          </a:xfrm>
        </p:spPr>
        <p:txBody>
          <a:bodyPr anchor="ctr">
            <a:noAutofit/>
          </a:bodyPr>
          <a:lstStyle>
            <a:lvl1pPr algn="l"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cxnSp>
        <p:nvCxnSpPr>
          <p:cNvPr id="27" name="Straight Connector 26"/>
          <p:cNvCxnSpPr>
            <a:cxnSpLocks/>
          </p:cNvCxnSpPr>
          <p:nvPr userDrawn="1"/>
        </p:nvCxnSpPr>
        <p:spPr>
          <a:xfrm>
            <a:off x="216205" y="590485"/>
            <a:ext cx="0" cy="567703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641498" y="5378241"/>
            <a:ext cx="4468800" cy="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8356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ilable Resources -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" b="1374"/>
          <a:stretch/>
        </p:blipFill>
        <p:spPr bwMode="auto">
          <a:xfrm>
            <a:off x="-7144" y="-39556"/>
            <a:ext cx="5766082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474349" y="1280652"/>
            <a:ext cx="4803096" cy="4296696"/>
          </a:xfrm>
          <a:prstGeom prst="rect">
            <a:avLst/>
          </a:prstGeom>
          <a:solidFill>
            <a:srgbClr val="58595A">
              <a:alpha val="92000"/>
            </a:srgbClr>
          </a:solidFill>
          <a:ln>
            <a:noFill/>
          </a:ln>
          <a:effectLst>
            <a:outerShdw blurRad="317500" dist="76200" dir="3960000" algn="ctr" rotWithShape="0">
              <a:srgbClr val="000000">
                <a:alpha val="39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641498" y="1465956"/>
            <a:ext cx="4468799" cy="3771453"/>
          </a:xfrm>
        </p:spPr>
        <p:txBody>
          <a:bodyPr anchor="ctr">
            <a:noAutofit/>
          </a:bodyPr>
          <a:lstStyle>
            <a:lvl1pPr algn="l">
              <a:defRPr sz="54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928849" y="590485"/>
            <a:ext cx="0" cy="567703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641498" y="5358578"/>
            <a:ext cx="4468800" cy="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7383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ilable Resources -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25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1562055F-1758-5111-9C20-B6BD819FC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" b="1374"/>
          <a:stretch/>
        </p:blipFill>
        <p:spPr bwMode="auto">
          <a:xfrm>
            <a:off x="-7144" y="-39556"/>
            <a:ext cx="5766082" cy="6931969"/>
          </a:xfrm>
          <a:prstGeom prst="rect">
            <a:avLst/>
          </a:prstGeom>
          <a:noFill/>
          <a:ln>
            <a:noFill/>
          </a:ln>
          <a:effectLst>
            <a:outerShdw blurRad="317500" dist="50800" dir="3600000" algn="ctr" rotWithShape="0">
              <a:srgbClr val="000000">
                <a:alpha val="2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 flipV="1">
            <a:off x="474349" y="1280652"/>
            <a:ext cx="4803096" cy="4296696"/>
          </a:xfrm>
          <a:prstGeom prst="rect">
            <a:avLst/>
          </a:prstGeom>
          <a:solidFill>
            <a:srgbClr val="D1D3D4">
              <a:alpha val="92000"/>
            </a:srgbClr>
          </a:solidFill>
          <a:ln>
            <a:noFill/>
          </a:ln>
          <a:effectLst>
            <a:outerShdw blurRad="317500" dist="76200" dir="3960000" algn="ctr" rotWithShape="0">
              <a:srgbClr val="000000">
                <a:alpha val="39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641498" y="1485619"/>
            <a:ext cx="4468799" cy="3771453"/>
          </a:xfrm>
        </p:spPr>
        <p:txBody>
          <a:bodyPr anchor="ctr">
            <a:noAutofit/>
          </a:bodyPr>
          <a:lstStyle>
            <a:lvl1pPr algn="l"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096000" y="1622324"/>
            <a:ext cx="5584825" cy="45523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850590"/>
            <a:ext cx="5584825" cy="717550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928849" y="590485"/>
            <a:ext cx="0" cy="567703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641498" y="5378241"/>
            <a:ext cx="4468800" cy="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1401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>
            <a:extLst>
              <a:ext uri="{FF2B5EF4-FFF2-40B4-BE49-F238E27FC236}">
                <a16:creationId xmlns:a16="http://schemas.microsoft.com/office/drawing/2014/main" id="{05B7EE5C-4261-81CB-DA94-70640A8D9A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" b="59"/>
          <a:stretch/>
        </p:blipFill>
        <p:spPr bwMode="auto"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887086F-292B-DC2C-CA1D-24C9B5C65B6C}"/>
              </a:ext>
            </a:extLst>
          </p:cNvPr>
          <p:cNvSpPr/>
          <p:nvPr userDrawn="1"/>
        </p:nvSpPr>
        <p:spPr>
          <a:xfrm>
            <a:off x="0" y="-9525"/>
            <a:ext cx="12199144" cy="6867525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CAC364-888F-6039-A230-96B189B7F54F}"/>
              </a:ext>
            </a:extLst>
          </p:cNvPr>
          <p:cNvSpPr/>
          <p:nvPr userDrawn="1"/>
        </p:nvSpPr>
        <p:spPr>
          <a:xfrm>
            <a:off x="2374491" y="1268362"/>
            <a:ext cx="7443019" cy="4100218"/>
          </a:xfrm>
          <a:prstGeom prst="rect">
            <a:avLst/>
          </a:prstGeom>
          <a:solidFill>
            <a:srgbClr val="58595A">
              <a:alpha val="80000"/>
            </a:srgbClr>
          </a:solidFill>
          <a:ln>
            <a:noFill/>
          </a:ln>
          <a:effectLst>
            <a:outerShdw blurRad="152400" dir="11160000" algn="ctr" rotWithShape="0">
              <a:srgbClr val="000000">
                <a:alpha val="75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5" name="Image 27" descr="Une image contenant oiseau&#10;&#10;Description générée automatiquement">
            <a:extLst>
              <a:ext uri="{FF2B5EF4-FFF2-40B4-BE49-F238E27FC236}">
                <a16:creationId xmlns:a16="http://schemas.microsoft.com/office/drawing/2014/main" id="{51D69DD4-82B4-6051-98A9-D3CD1B0B57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159" y="3548063"/>
            <a:ext cx="3714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2">
            <a:hlinkClick r:id="rId4"/>
            <a:extLst>
              <a:ext uri="{FF2B5EF4-FFF2-40B4-BE49-F238E27FC236}">
                <a16:creationId xmlns:a16="http://schemas.microsoft.com/office/drawing/2014/main" id="{52CDFB42-7945-90AE-C7BC-BAAD7277960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432" y="4551748"/>
            <a:ext cx="293687" cy="293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13">
            <a:hlinkClick r:id="rId6"/>
            <a:extLst>
              <a:ext uri="{FF2B5EF4-FFF2-40B4-BE49-F238E27FC236}">
                <a16:creationId xmlns:a16="http://schemas.microsoft.com/office/drawing/2014/main" id="{DC7CF190-5947-4003-4BF8-0E7AD4FD9F9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757" y="4550954"/>
            <a:ext cx="2952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4" descr="Une image contenant oiseau&#10;&#10;Description générée automatiquement">
            <a:hlinkClick r:id="rId8"/>
            <a:extLst>
              <a:ext uri="{FF2B5EF4-FFF2-40B4-BE49-F238E27FC236}">
                <a16:creationId xmlns:a16="http://schemas.microsoft.com/office/drawing/2014/main" id="{86F36B79-021A-393C-EDCF-609F6B62864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268" y="4591075"/>
            <a:ext cx="29527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4267200" y="3548063"/>
            <a:ext cx="4424516" cy="453666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3234813" y="1641987"/>
            <a:ext cx="5722374" cy="1179870"/>
          </a:xfrm>
        </p:spPr>
        <p:txBody>
          <a:bodyPr anchor="b">
            <a:noAutofit/>
          </a:bodyPr>
          <a:lstStyle>
            <a:lvl1pPr algn="ctr">
              <a:defRPr sz="40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 flipH="1">
            <a:off x="3935304" y="2998837"/>
            <a:ext cx="4468800" cy="0"/>
          </a:xfrm>
          <a:prstGeom prst="line">
            <a:avLst/>
          </a:prstGeom>
          <a:ln w="28575">
            <a:solidFill>
              <a:srgbClr val="D4C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A44D296-5155-EF77-0A53-5408E30B4984}"/>
              </a:ext>
            </a:extLst>
          </p:cNvPr>
          <p:cNvSpPr/>
          <p:nvPr userDrawn="1"/>
        </p:nvSpPr>
        <p:spPr>
          <a:xfrm>
            <a:off x="2374490" y="5368580"/>
            <a:ext cx="7443019" cy="609292"/>
          </a:xfrm>
          <a:prstGeom prst="rect">
            <a:avLst/>
          </a:prstGeom>
          <a:solidFill>
            <a:srgbClr val="D4CABB"/>
          </a:solidFill>
          <a:ln>
            <a:noFill/>
          </a:ln>
          <a:effectLst>
            <a:outerShdw blurRad="88900" dist="50800" dir="1488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2252ACD9-9436-8D31-0061-39B0CBE5E80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05" y="5465086"/>
            <a:ext cx="1906437" cy="42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600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 descr="Une image contenant extérieur, cité, bâtiment, montagne&#10;&#10;Description générée automatiquement">
            <a:extLst>
              <a:ext uri="{FF2B5EF4-FFF2-40B4-BE49-F238E27FC236}">
                <a16:creationId xmlns:a16="http://schemas.microsoft.com/office/drawing/2014/main" id="{05B7EE5C-4261-81CB-DA94-70640A8D9A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>
            <a:fillRect/>
          </a:stretch>
        </p:blipFill>
        <p:spPr bwMode="auto"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887086F-292B-DC2C-CA1D-24C9B5C65B6C}"/>
              </a:ext>
            </a:extLst>
          </p:cNvPr>
          <p:cNvSpPr/>
          <p:nvPr userDrawn="1"/>
        </p:nvSpPr>
        <p:spPr>
          <a:xfrm>
            <a:off x="0" y="-9525"/>
            <a:ext cx="12199144" cy="6867525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CAC364-888F-6039-A230-96B189B7F54F}"/>
              </a:ext>
            </a:extLst>
          </p:cNvPr>
          <p:cNvSpPr/>
          <p:nvPr userDrawn="1"/>
        </p:nvSpPr>
        <p:spPr>
          <a:xfrm>
            <a:off x="2374491" y="1268362"/>
            <a:ext cx="7443019" cy="4100218"/>
          </a:xfrm>
          <a:prstGeom prst="rect">
            <a:avLst/>
          </a:prstGeom>
          <a:solidFill>
            <a:srgbClr val="D1D3D4">
              <a:alpha val="80000"/>
            </a:srgbClr>
          </a:solidFill>
          <a:ln>
            <a:noFill/>
          </a:ln>
          <a:effectLst>
            <a:outerShdw blurRad="152400" dir="11160000" algn="ctr" rotWithShape="0">
              <a:srgbClr val="000000">
                <a:alpha val="75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5" name="Image 27" descr="Une image contenant oiseau&#10;&#10;Description générée automatiquement">
            <a:extLst>
              <a:ext uri="{FF2B5EF4-FFF2-40B4-BE49-F238E27FC236}">
                <a16:creationId xmlns:a16="http://schemas.microsoft.com/office/drawing/2014/main" id="{51D69DD4-82B4-6051-98A9-D3CD1B0B57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539" y="3548063"/>
            <a:ext cx="3714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2">
            <a:hlinkClick r:id="rId4"/>
            <a:extLst>
              <a:ext uri="{FF2B5EF4-FFF2-40B4-BE49-F238E27FC236}">
                <a16:creationId xmlns:a16="http://schemas.microsoft.com/office/drawing/2014/main" id="{52CDFB42-7945-90AE-C7BC-BAAD7277960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432" y="4551748"/>
            <a:ext cx="293687" cy="293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13">
            <a:hlinkClick r:id="rId6"/>
            <a:extLst>
              <a:ext uri="{FF2B5EF4-FFF2-40B4-BE49-F238E27FC236}">
                <a16:creationId xmlns:a16="http://schemas.microsoft.com/office/drawing/2014/main" id="{DC7CF190-5947-4003-4BF8-0E7AD4FD9F9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757" y="4550954"/>
            <a:ext cx="2952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4" descr="Une image contenant oiseau&#10;&#10;Description générée automatiquement">
            <a:hlinkClick r:id="rId8"/>
            <a:extLst>
              <a:ext uri="{FF2B5EF4-FFF2-40B4-BE49-F238E27FC236}">
                <a16:creationId xmlns:a16="http://schemas.microsoft.com/office/drawing/2014/main" id="{86F36B79-021A-393C-EDCF-609F6B62864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268" y="4591075"/>
            <a:ext cx="29527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4283580" y="3548063"/>
            <a:ext cx="4424516" cy="453666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3234813" y="1641987"/>
            <a:ext cx="5722374" cy="1179870"/>
          </a:xfrm>
        </p:spPr>
        <p:txBody>
          <a:bodyPr anchor="b">
            <a:noAutofit/>
          </a:bodyPr>
          <a:lstStyle>
            <a:lvl1pPr algn="ctr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 flipH="1">
            <a:off x="3935304" y="2998837"/>
            <a:ext cx="4468800" cy="0"/>
          </a:xfrm>
          <a:prstGeom prst="line">
            <a:avLst/>
          </a:prstGeom>
          <a:ln w="28575">
            <a:solidFill>
              <a:srgbClr val="EE5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DBA40AE-208C-14BC-B95C-E65B964259C9}"/>
              </a:ext>
            </a:extLst>
          </p:cNvPr>
          <p:cNvSpPr/>
          <p:nvPr userDrawn="1"/>
        </p:nvSpPr>
        <p:spPr>
          <a:xfrm>
            <a:off x="2384322" y="5368580"/>
            <a:ext cx="7443019" cy="609292"/>
          </a:xfrm>
          <a:prstGeom prst="rect">
            <a:avLst/>
          </a:prstGeom>
          <a:solidFill>
            <a:srgbClr val="EE5859"/>
          </a:solidFill>
          <a:ln>
            <a:noFill/>
          </a:ln>
          <a:effectLst>
            <a:outerShdw blurRad="88900" dist="50800" dir="1488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E2AA382A-E1B8-2DF2-7258-60799B522301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05" y="5465086"/>
            <a:ext cx="1906437" cy="42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9769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alt - 2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1" y="0"/>
            <a:ext cx="5043947" cy="6980903"/>
          </a:xfrm>
          <a:prstGeom prst="rect">
            <a:avLst/>
          </a:prstGeom>
          <a:solidFill>
            <a:srgbClr val="D4CABB"/>
          </a:solidFill>
          <a:ln>
            <a:noFill/>
          </a:ln>
          <a:effectLst>
            <a:outerShdw blurRad="177800" dist="50800" dir="18960000" algn="ctr" rotWithShape="0">
              <a:srgbClr val="000000">
                <a:alpha val="9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293802" y="1309511"/>
            <a:ext cx="4434834" cy="667679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294967" y="762939"/>
            <a:ext cx="4433733" cy="485758"/>
          </a:xfrm>
        </p:spPr>
        <p:txBody>
          <a:bodyPr anchor="b">
            <a:noAutofit/>
          </a:bodyPr>
          <a:lstStyle>
            <a:lvl1pPr algn="l">
              <a:defRPr sz="32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3803" y="2030360"/>
            <a:ext cx="4435513" cy="4203292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337750" y="762938"/>
            <a:ext cx="6569112" cy="547071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47575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alt - 2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1" y="0"/>
            <a:ext cx="5043947" cy="6980903"/>
          </a:xfrm>
          <a:prstGeom prst="rect">
            <a:avLst/>
          </a:prstGeom>
          <a:solidFill>
            <a:srgbClr val="D1D3D4"/>
          </a:solidFill>
          <a:ln>
            <a:noFill/>
          </a:ln>
          <a:effectLst>
            <a:outerShdw blurRad="177800" dist="50800" dir="18960000" algn="ctr" rotWithShape="0">
              <a:srgbClr val="000000">
                <a:alpha val="9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293802" y="1309511"/>
            <a:ext cx="4434834" cy="667679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1800" b="0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294967" y="762939"/>
            <a:ext cx="4433733" cy="485758"/>
          </a:xfrm>
        </p:spPr>
        <p:txBody>
          <a:bodyPr anchor="b">
            <a:noAutofit/>
          </a:bodyPr>
          <a:lstStyle>
            <a:lvl1pPr algn="l">
              <a:defRPr sz="3200" baseline="0">
                <a:solidFill>
                  <a:srgbClr val="EE5859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3803" y="2030360"/>
            <a:ext cx="4435513" cy="406470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337750" y="762938"/>
            <a:ext cx="6569112" cy="538222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77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ordination Framework 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2741210" y="68037"/>
            <a:ext cx="6709581" cy="1008086"/>
          </a:xfrm>
          <a:prstGeom prst="rect">
            <a:avLst/>
          </a:prstGeom>
          <a:solidFill>
            <a:srgbClr val="58595A"/>
          </a:solidFill>
          <a:ln>
            <a:noFill/>
          </a:ln>
          <a:effectLst>
            <a:outerShdw blurRad="50800" dist="50800" dir="816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-47099"/>
            <a:ext cx="12199143" cy="115136"/>
          </a:xfrm>
          <a:prstGeom prst="rect">
            <a:avLst/>
          </a:prstGeom>
          <a:solidFill>
            <a:srgbClr val="D4CABB"/>
          </a:solidFill>
          <a:ln>
            <a:noFill/>
          </a:ln>
          <a:effectLst>
            <a:outerShdw blurRad="63500" dist="50800" dir="60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836606" y="222501"/>
            <a:ext cx="6518788" cy="672380"/>
          </a:xfrm>
        </p:spPr>
        <p:txBody>
          <a:bodyPr anchor="b">
            <a:normAutofit/>
          </a:bodyPr>
          <a:lstStyle>
            <a:lvl1pPr algn="ctr">
              <a:defRPr sz="40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quarter" idx="10"/>
          </p:nvPr>
        </p:nvSpPr>
        <p:spPr>
          <a:xfrm>
            <a:off x="373626" y="1466241"/>
            <a:ext cx="11445312" cy="490684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805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ordination Framework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2741210" y="68037"/>
            <a:ext cx="6709581" cy="1008086"/>
          </a:xfrm>
          <a:prstGeom prst="rect">
            <a:avLst/>
          </a:prstGeom>
          <a:solidFill>
            <a:srgbClr val="D1D3D4"/>
          </a:solidFill>
          <a:ln>
            <a:noFill/>
          </a:ln>
          <a:effectLst>
            <a:outerShdw blurRad="50800" dist="50800" dir="816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1D3F30-254C-457B-AB23-7E772C0B8B2A}"/>
              </a:ext>
            </a:extLst>
          </p:cNvPr>
          <p:cNvSpPr/>
          <p:nvPr userDrawn="1"/>
        </p:nvSpPr>
        <p:spPr>
          <a:xfrm>
            <a:off x="0" y="-47099"/>
            <a:ext cx="12199143" cy="115136"/>
          </a:xfrm>
          <a:prstGeom prst="rect">
            <a:avLst/>
          </a:prstGeom>
          <a:solidFill>
            <a:srgbClr val="EE5859"/>
          </a:solidFill>
          <a:ln>
            <a:noFill/>
          </a:ln>
          <a:effectLst>
            <a:outerShdw blurRad="63500" dist="50800" dir="60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836606" y="222501"/>
            <a:ext cx="6518788" cy="672380"/>
          </a:xfrm>
        </p:spPr>
        <p:txBody>
          <a:bodyPr anchor="b">
            <a:normAutofit/>
          </a:bodyPr>
          <a:lstStyle>
            <a:lvl1pPr algn="ctr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0"/>
          </p:nvPr>
        </p:nvSpPr>
        <p:spPr>
          <a:xfrm>
            <a:off x="373626" y="1466242"/>
            <a:ext cx="11445312" cy="487914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208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sessment Objective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273377" y="2519517"/>
            <a:ext cx="3030420" cy="1818967"/>
          </a:xfrm>
        </p:spPr>
        <p:txBody>
          <a:bodyPr anchor="ctr">
            <a:noAutofit/>
          </a:bodyPr>
          <a:lstStyle>
            <a:lvl1pPr algn="ctr">
              <a:defRPr sz="4000" baseline="0">
                <a:solidFill>
                  <a:srgbClr val="58595A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900353" y="1678602"/>
            <a:ext cx="7790202" cy="4391288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963562"/>
            <a:ext cx="7790202" cy="599767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8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40D241-9FFF-4F34-376D-21FE2DD255B1}"/>
              </a:ext>
            </a:extLst>
          </p:cNvPr>
          <p:cNvSpPr/>
          <p:nvPr userDrawn="1"/>
        </p:nvSpPr>
        <p:spPr>
          <a:xfrm>
            <a:off x="-10076" y="2187019"/>
            <a:ext cx="2895600" cy="98828"/>
          </a:xfrm>
          <a:prstGeom prst="rect">
            <a:avLst/>
          </a:prstGeom>
          <a:solidFill>
            <a:srgbClr val="58595A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84B0C-A8CA-25D8-8C51-5C61C788A2B9}"/>
              </a:ext>
            </a:extLst>
          </p:cNvPr>
          <p:cNvSpPr/>
          <p:nvPr userDrawn="1"/>
        </p:nvSpPr>
        <p:spPr>
          <a:xfrm>
            <a:off x="693602" y="4617983"/>
            <a:ext cx="2895600" cy="98828"/>
          </a:xfrm>
          <a:prstGeom prst="rect">
            <a:avLst/>
          </a:prstGeom>
          <a:solidFill>
            <a:srgbClr val="58595A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242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sessment Objectives -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01659" y="2519517"/>
            <a:ext cx="3063710" cy="1818967"/>
          </a:xfrm>
        </p:spPr>
        <p:txBody>
          <a:bodyPr anchor="ctr">
            <a:noAutofit/>
          </a:bodyPr>
          <a:lstStyle>
            <a:lvl1pPr algn="ctr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900353" y="1698267"/>
            <a:ext cx="7790202" cy="4391288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900353" y="963562"/>
            <a:ext cx="7790202" cy="599767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800" b="1">
                <a:solidFill>
                  <a:srgbClr val="EE5859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A4E45C-84B2-E033-F972-3FF4D4036A01}"/>
              </a:ext>
            </a:extLst>
          </p:cNvPr>
          <p:cNvSpPr/>
          <p:nvPr userDrawn="1"/>
        </p:nvSpPr>
        <p:spPr>
          <a:xfrm>
            <a:off x="-10076" y="2187019"/>
            <a:ext cx="2895600" cy="98828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8F8702-7223-31AD-343A-E93EA93B5B9B}"/>
              </a:ext>
            </a:extLst>
          </p:cNvPr>
          <p:cNvSpPr/>
          <p:nvPr userDrawn="1"/>
        </p:nvSpPr>
        <p:spPr>
          <a:xfrm>
            <a:off x="693602" y="4617983"/>
            <a:ext cx="2895600" cy="98828"/>
          </a:xfrm>
          <a:prstGeom prst="rect">
            <a:avLst/>
          </a:prstGeom>
          <a:solidFill>
            <a:srgbClr val="D1D3D4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40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ssessment Objectives -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3" descr="Une image contenant bâtiment, extérieur, maison, brique&#10;&#10;Description générée automatiquement">
            <a:extLst>
              <a:ext uri="{FF2B5EF4-FFF2-40B4-BE49-F238E27FC236}">
                <a16:creationId xmlns:a16="http://schemas.microsoft.com/office/drawing/2014/main" id="{314A7BA1-84E9-CE21-AA28-BCB8EECDC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"/>
          <a:stretch/>
        </p:blipFill>
        <p:spPr bwMode="auto">
          <a:xfrm>
            <a:off x="-1" y="-1"/>
            <a:ext cx="358920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EFE700-C584-3639-4D49-D2EBE300F745}"/>
              </a:ext>
            </a:extLst>
          </p:cNvPr>
          <p:cNvSpPr/>
          <p:nvPr userDrawn="1"/>
        </p:nvSpPr>
        <p:spPr>
          <a:xfrm>
            <a:off x="311150" y="2402682"/>
            <a:ext cx="2895600" cy="2052637"/>
          </a:xfrm>
          <a:prstGeom prst="rect">
            <a:avLst/>
          </a:prstGeom>
          <a:solidFill>
            <a:srgbClr val="58595A">
              <a:alpha val="9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408197" y="2519517"/>
            <a:ext cx="2701507" cy="1818967"/>
          </a:xfrm>
        </p:spPr>
        <p:txBody>
          <a:bodyPr anchor="ctr">
            <a:noAutofit/>
          </a:bodyPr>
          <a:lstStyle>
            <a:lvl1pPr algn="ctr">
              <a:defRPr sz="360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HERE GOES YOUR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900353" y="1678602"/>
            <a:ext cx="7790202" cy="4391288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01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73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145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71700" indent="-342900">
              <a:buFont typeface="+mj-lt"/>
              <a:buAutoNum type="arabicPeriod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900353" y="963562"/>
            <a:ext cx="7790202" cy="599767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800" b="1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169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9CC03-AE72-4DC3-A4BB-5CF86E4BC83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EC7CF-2273-4DE5-9A43-8E62B738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0" r:id="rId2"/>
    <p:sldLayoutId id="2147483650" r:id="rId3"/>
    <p:sldLayoutId id="2147483671" r:id="rId4"/>
    <p:sldLayoutId id="2147483651" r:id="rId5"/>
    <p:sldLayoutId id="2147483662" r:id="rId6"/>
    <p:sldLayoutId id="2147483652" r:id="rId7"/>
    <p:sldLayoutId id="2147483663" r:id="rId8"/>
    <p:sldLayoutId id="2147483705" r:id="rId9"/>
    <p:sldLayoutId id="2147483706" r:id="rId10"/>
    <p:sldLayoutId id="2147483664" r:id="rId11"/>
    <p:sldLayoutId id="2147483667" r:id="rId12"/>
    <p:sldLayoutId id="2147483707" r:id="rId13"/>
    <p:sldLayoutId id="2147483708" r:id="rId14"/>
    <p:sldLayoutId id="2147483666" r:id="rId15"/>
    <p:sldLayoutId id="2147483668" r:id="rId16"/>
    <p:sldLayoutId id="2147483709" r:id="rId17"/>
    <p:sldLayoutId id="2147483710" r:id="rId18"/>
    <p:sldLayoutId id="2147483678" r:id="rId19"/>
    <p:sldLayoutId id="2147483699" r:id="rId20"/>
    <p:sldLayoutId id="2147483698" r:id="rId21"/>
    <p:sldLayoutId id="2147483680" r:id="rId22"/>
    <p:sldLayoutId id="2147483687" r:id="rId23"/>
    <p:sldLayoutId id="2147483688" r:id="rId24"/>
    <p:sldLayoutId id="2147483674" r:id="rId25"/>
    <p:sldLayoutId id="2147483653" r:id="rId26"/>
    <p:sldLayoutId id="2147483685" r:id="rId27"/>
    <p:sldLayoutId id="2147483700" r:id="rId28"/>
    <p:sldLayoutId id="2147483694" r:id="rId29"/>
    <p:sldLayoutId id="2147483695" r:id="rId30"/>
    <p:sldLayoutId id="2147483696" r:id="rId31"/>
    <p:sldLayoutId id="2147483675" r:id="rId32"/>
    <p:sldLayoutId id="2147483676" r:id="rId33"/>
    <p:sldLayoutId id="2147483669" r:id="rId34"/>
    <p:sldLayoutId id="2147483665" r:id="rId35"/>
    <p:sldLayoutId id="2147483701" r:id="rId36"/>
    <p:sldLayoutId id="2147483702" r:id="rId37"/>
    <p:sldLayoutId id="2147483689" r:id="rId38"/>
    <p:sldLayoutId id="2147483690" r:id="rId39"/>
    <p:sldLayoutId id="2147483691" r:id="rId40"/>
    <p:sldLayoutId id="2147483697" r:id="rId41"/>
    <p:sldLayoutId id="2147483703" r:id="rId42"/>
    <p:sldLayoutId id="2147483704" r:id="rId43"/>
    <p:sldLayoutId id="2147483692" r:id="rId44"/>
    <p:sldLayoutId id="2147483693" r:id="rId45"/>
    <p:sldLayoutId id="2147483673" r:id="rId46"/>
    <p:sldLayoutId id="2147483679" r:id="rId47"/>
    <p:sldLayoutId id="2147483683" r:id="rId48"/>
    <p:sldLayoutId id="2147483684" r:id="rId4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sv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12" Type="http://schemas.openxmlformats.org/officeDocument/2006/relationships/image" Target="../media/image24.png"/><Relationship Id="rId17" Type="http://schemas.openxmlformats.org/officeDocument/2006/relationships/image" Target="../media/image29.sv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5" Type="http://schemas.openxmlformats.org/officeDocument/2006/relationships/image" Target="../media/image2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Relationship Id="rId1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sv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12" Type="http://schemas.openxmlformats.org/officeDocument/2006/relationships/image" Target="../media/image26.png"/><Relationship Id="rId17" Type="http://schemas.openxmlformats.org/officeDocument/2006/relationships/image" Target="../media/image31.sv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0.png"/><Relationship Id="rId11" Type="http://schemas.openxmlformats.org/officeDocument/2006/relationships/image" Target="../media/image25.svg"/><Relationship Id="rId5" Type="http://schemas.openxmlformats.org/officeDocument/2006/relationships/image" Target="../media/image19.svg"/><Relationship Id="rId15" Type="http://schemas.openxmlformats.org/officeDocument/2006/relationships/image" Target="../media/image29.sv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Relationship Id="rId14" Type="http://schemas.openxmlformats.org/officeDocument/2006/relationships/image" Target="../media/image2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pact-repository.org/document/impact/0edc259c/REACH_MDA_TOR_MDA2203_Sept2022.pdf" TargetMode="Externa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8186" y="1511445"/>
            <a:ext cx="5342965" cy="2387600"/>
          </a:xfrm>
        </p:spPr>
        <p:txBody>
          <a:bodyPr>
            <a:normAutofit fontScale="90000"/>
          </a:bodyPr>
          <a:lstStyle/>
          <a:p>
            <a:r>
              <a:rPr lang="en-GB" sz="4800" b="1" dirty="0"/>
              <a:t>Area-Based Assessment (ABA) </a:t>
            </a:r>
            <a:r>
              <a:rPr lang="en-GB" sz="4000" b="1" dirty="0"/>
              <a:t>Chisinau and Stefan </a:t>
            </a:r>
            <a:r>
              <a:rPr lang="en-GB" sz="4000" b="1" dirty="0" err="1"/>
              <a:t>Voda</a:t>
            </a:r>
            <a:br>
              <a:rPr lang="en-GB" dirty="0"/>
            </a:br>
            <a:br>
              <a:rPr lang="en-GB" sz="3200" b="0" dirty="0"/>
            </a:br>
            <a:r>
              <a:rPr lang="en-GB" sz="3200" b="0" dirty="0"/>
              <a:t>P</a:t>
            </a:r>
            <a:r>
              <a:rPr lang="en-GB" sz="3200" dirty="0"/>
              <a:t>reliminary Findings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68187" y="4640725"/>
            <a:ext cx="5342965" cy="461298"/>
          </a:xfrm>
        </p:spPr>
        <p:txBody>
          <a:bodyPr/>
          <a:lstStyle/>
          <a:p>
            <a:r>
              <a:rPr lang="en-GB" dirty="0"/>
              <a:t>Moldova, September 2022</a:t>
            </a:r>
          </a:p>
        </p:txBody>
      </p:sp>
      <p:pic>
        <p:nvPicPr>
          <p:cNvPr id="2" name="Picture 1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99BEF4A6-8C06-3F16-7B3F-47C3BD09C8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808" y="5675959"/>
            <a:ext cx="1979241" cy="52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02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Preliminary Findings: Chisinau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98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47" y="2029376"/>
            <a:ext cx="3411416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Accommodation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D8B0847-6001-8B7C-63E0-99D3CF462D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6003" y="1325766"/>
            <a:ext cx="7883375" cy="15043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58595A"/>
                </a:solidFill>
              </a:rPr>
              <a:t>Refugee respondents reported living in a rented private accommodation (61%) </a:t>
            </a:r>
            <a:r>
              <a:rPr lang="en-US" sz="2400" dirty="0">
                <a:solidFill>
                  <a:srgbClr val="58595A"/>
                </a:solidFill>
              </a:rPr>
              <a:t>or being hosted by family or friends (31%).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58595A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rgbClr val="58595A"/>
                </a:solidFill>
              </a:rPr>
              <a:t>Two thirds (63%) of surveyed hosted refugee families were reportedly sharing accommodation with the host family.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58595A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rgbClr val="58595A"/>
                </a:solidFill>
                <a:latin typeface="Leelawadee"/>
                <a:cs typeface="Leelawadee"/>
              </a:rPr>
              <a:t>Some hosted refugee respondents </a:t>
            </a:r>
            <a:r>
              <a:rPr lang="en-US" sz="2400" b="1" dirty="0">
                <a:solidFill>
                  <a:srgbClr val="58595A"/>
                </a:solidFill>
                <a:latin typeface="Leelawadee"/>
                <a:cs typeface="Leelawadee"/>
              </a:rPr>
              <a:t>(40%) reported their hosting family benefitting from assistance </a:t>
            </a:r>
            <a:r>
              <a:rPr lang="en-US" sz="2400" dirty="0">
                <a:solidFill>
                  <a:srgbClr val="58595A"/>
                </a:solidFill>
                <a:latin typeface="Leelawadee"/>
                <a:cs typeface="Leelawadee"/>
              </a:rPr>
              <a:t>for accommodating them, usually from UN </a:t>
            </a:r>
            <a:r>
              <a:rPr lang="en-US" sz="2400" dirty="0" err="1">
                <a:solidFill>
                  <a:srgbClr val="58595A"/>
                </a:solidFill>
                <a:latin typeface="Leelawadee"/>
                <a:cs typeface="Leelawadee"/>
              </a:rPr>
              <a:t>organisations</a:t>
            </a:r>
            <a:r>
              <a:rPr lang="en-US" sz="2400" dirty="0">
                <a:solidFill>
                  <a:srgbClr val="58595A"/>
                </a:solidFill>
                <a:latin typeface="Leelawadee"/>
                <a:cs typeface="Leelawadee"/>
              </a:rPr>
              <a:t> (71%).</a:t>
            </a:r>
          </a:p>
        </p:txBody>
      </p:sp>
    </p:spTree>
    <p:extLst>
      <p:ext uri="{BB962C8B-B14F-4D97-AF65-F5344CB8AC3E}">
        <p14:creationId xmlns:p14="http://schemas.microsoft.com/office/powerpoint/2010/main" val="372519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47" y="2029376"/>
            <a:ext cx="3411416" cy="2799249"/>
          </a:xfrm>
        </p:spPr>
        <p:txBody>
          <a:bodyPr/>
          <a:lstStyle/>
          <a:p>
            <a:r>
              <a:rPr lang="en-US" sz="3200" dirty="0"/>
              <a:t>Refugee Movement &amp; Integration Intentions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93568288-1A8B-FA38-4B59-D0691AE6C57F}"/>
              </a:ext>
            </a:extLst>
          </p:cNvPr>
          <p:cNvSpPr txBox="1">
            <a:spLocks/>
          </p:cNvSpPr>
          <p:nvPr/>
        </p:nvSpPr>
        <p:spPr>
          <a:xfrm>
            <a:off x="4050816" y="3754918"/>
            <a:ext cx="7413375" cy="2438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58595A"/>
                </a:solidFill>
              </a:rPr>
              <a:t>Surveyed refugee HH respondents reportedly factored in the availability of permanent accommodation (42%) and the proximity of friends/relatives (37%) when choosing to settle/stay in Chisinau.*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rgbClr val="58595A"/>
                </a:solidFill>
              </a:rPr>
              <a:t>About half of refugee HH respondents surveyed (45%) intended to remain in the same location </a:t>
            </a:r>
            <a:r>
              <a:rPr lang="en-GB" sz="1800" dirty="0">
                <a:solidFill>
                  <a:srgbClr val="58595A"/>
                </a:solidFill>
              </a:rPr>
              <a:t>over the 6 months following data collection.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rgbClr val="58595A"/>
                </a:solidFill>
              </a:rPr>
              <a:t>Approximately 1/3 of surveyed HH respondents </a:t>
            </a:r>
            <a:r>
              <a:rPr lang="en-GB" sz="1800" dirty="0">
                <a:solidFill>
                  <a:srgbClr val="58595A"/>
                </a:solidFill>
              </a:rPr>
              <a:t>(37%) reported </a:t>
            </a:r>
            <a:r>
              <a:rPr lang="en-GB" sz="1800" b="1" dirty="0">
                <a:solidFill>
                  <a:srgbClr val="58595A"/>
                </a:solidFill>
              </a:rPr>
              <a:t>no plans to integrate into the community</a:t>
            </a:r>
            <a:r>
              <a:rPr lang="en-GB" sz="1800" dirty="0">
                <a:solidFill>
                  <a:srgbClr val="58595A"/>
                </a:solidFill>
              </a:rPr>
              <a:t>. Others plan to look for employment, register with a GP, and enrol children in school in Moldova.*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8595A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8595A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0C05D44-D867-5A28-E153-8C2AFE88DE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385261"/>
              </p:ext>
            </p:extLst>
          </p:nvPr>
        </p:nvGraphicFramePr>
        <p:xfrm>
          <a:off x="4328551" y="664207"/>
          <a:ext cx="7517423" cy="3166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F8BA7E3-F7FB-1368-D0E3-DE7B4DA864AB}"/>
              </a:ext>
            </a:extLst>
          </p:cNvPr>
          <p:cNvSpPr txBox="1">
            <a:spLocks/>
          </p:cNvSpPr>
          <p:nvPr/>
        </p:nvSpPr>
        <p:spPr>
          <a:xfrm>
            <a:off x="4050817" y="181562"/>
            <a:ext cx="7413375" cy="717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58595A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/>
              <a:t>Reported movement intentions by the proportion of surveyed refugee households in Chisinau*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11188B25-3956-EF73-143F-0C2B41E7C546}"/>
              </a:ext>
            </a:extLst>
          </p:cNvPr>
          <p:cNvSpPr txBox="1">
            <a:spLocks/>
          </p:cNvSpPr>
          <p:nvPr/>
        </p:nvSpPr>
        <p:spPr>
          <a:xfrm>
            <a:off x="4050818" y="6476515"/>
            <a:ext cx="6446223" cy="110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GB" i="1" dirty="0">
                <a:solidFill>
                  <a:srgbClr val="58595A"/>
                </a:solidFill>
              </a:rPr>
              <a:t>*Respondents could select multiple answers.</a:t>
            </a:r>
          </a:p>
        </p:txBody>
      </p:sp>
    </p:spTree>
    <p:extLst>
      <p:ext uri="{BB962C8B-B14F-4D97-AF65-F5344CB8AC3E}">
        <p14:creationId xmlns:p14="http://schemas.microsoft.com/office/powerpoint/2010/main" val="2512365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47" y="2029376"/>
            <a:ext cx="3411416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Refugee and Host Relationship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D8B0847-6001-8B7C-63E0-99D3CF462D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6003" y="1325766"/>
            <a:ext cx="7883375" cy="15043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Surveyed HH respondents described the </a:t>
            </a:r>
            <a:r>
              <a:rPr lang="en-GB" sz="2400" b="1" dirty="0">
                <a:solidFill>
                  <a:srgbClr val="58595A"/>
                </a:solidFill>
              </a:rPr>
              <a:t>refugee-host community relationship in their area as good (49% of HHs) or very good (42%) </a:t>
            </a:r>
            <a:r>
              <a:rPr lang="en-GB" sz="2400" dirty="0">
                <a:solidFill>
                  <a:srgbClr val="58595A"/>
                </a:solidFill>
              </a:rPr>
              <a:t>overall.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Refugee-host community relationship described as very good in </a:t>
            </a:r>
            <a:r>
              <a:rPr lang="en-GB" sz="2400" dirty="0" err="1">
                <a:solidFill>
                  <a:srgbClr val="58595A"/>
                </a:solidFill>
              </a:rPr>
              <a:t>Ciocana</a:t>
            </a:r>
            <a:r>
              <a:rPr lang="en-GB" sz="2400" dirty="0">
                <a:solidFill>
                  <a:srgbClr val="58595A"/>
                </a:solidFill>
              </a:rPr>
              <a:t> (63%), less so in other surveyed areas.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Respondents did not notice a change in the relationship since arriving. </a:t>
            </a:r>
            <a:r>
              <a:rPr lang="en-GB" sz="2400" dirty="0">
                <a:solidFill>
                  <a:srgbClr val="58595A"/>
                </a:solidFill>
              </a:rPr>
              <a:t>Less than 1% reported that it had worsened.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Most surveyed HH respondents (60%) were unaware of formal or informal initiatives</a:t>
            </a:r>
            <a:r>
              <a:rPr lang="en-GB" sz="2400" dirty="0">
                <a:solidFill>
                  <a:srgbClr val="58595A"/>
                </a:solidFill>
              </a:rPr>
              <a:t> to promote community integration.</a:t>
            </a:r>
          </a:p>
        </p:txBody>
      </p:sp>
    </p:spTree>
    <p:extLst>
      <p:ext uri="{BB962C8B-B14F-4D97-AF65-F5344CB8AC3E}">
        <p14:creationId xmlns:p14="http://schemas.microsoft.com/office/powerpoint/2010/main" val="2006478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47" y="2029376"/>
            <a:ext cx="3411416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Refugee and Host Relationship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host HH surveys</a:t>
            </a:r>
            <a:endParaRPr lang="en-CH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D8B0847-6001-8B7C-63E0-99D3CF462D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6003" y="1325766"/>
            <a:ext cx="7883375" cy="15043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The host HH respondents were generally very or somewhat sympathetic towards Ukrainian refugees </a:t>
            </a:r>
            <a:r>
              <a:rPr lang="en-GB" sz="2400" dirty="0">
                <a:solidFill>
                  <a:srgbClr val="58595A"/>
                </a:solidFill>
              </a:rPr>
              <a:t>and stated that refugees are welcomed in Moldova.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There are mixed opinions on whether there are too many refugees in Moldova, but only 5% of respondents stated that borders should be closed.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The majority of respondents thought that Moldova has done more than it needs to support refugees.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Most stated that refugees get more help than Moldovans</a:t>
            </a:r>
            <a:r>
              <a:rPr lang="en-GB" sz="2400" dirty="0">
                <a:solidFill>
                  <a:srgbClr val="58595A"/>
                </a:solidFill>
              </a:rPr>
              <a:t>, and Moldova should focus on helping the Moldovan population, not refugees.</a:t>
            </a:r>
          </a:p>
        </p:txBody>
      </p:sp>
    </p:spTree>
    <p:extLst>
      <p:ext uri="{BB962C8B-B14F-4D97-AF65-F5344CB8AC3E}">
        <p14:creationId xmlns:p14="http://schemas.microsoft.com/office/powerpoint/2010/main" val="3923905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Refugee Arrival Impact on Services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host HH surveys</a:t>
            </a:r>
            <a:endParaRPr lang="en-CH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D8B0847-6001-8B7C-63E0-99D3CF462D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32041" y="2152243"/>
            <a:ext cx="7606751" cy="15043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It was </a:t>
            </a:r>
            <a:r>
              <a:rPr lang="en-GB" sz="2400" b="1" dirty="0">
                <a:solidFill>
                  <a:srgbClr val="58595A"/>
                </a:solidFill>
              </a:rPr>
              <a:t>rarely reported </a:t>
            </a:r>
            <a:r>
              <a:rPr lang="en-GB" sz="2400" dirty="0">
                <a:solidFill>
                  <a:srgbClr val="58595A"/>
                </a:solidFill>
              </a:rPr>
              <a:t>(13%) that </a:t>
            </a:r>
            <a:r>
              <a:rPr lang="en-GB" sz="2400" b="1" dirty="0">
                <a:solidFill>
                  <a:srgbClr val="58595A"/>
                </a:solidFill>
              </a:rPr>
              <a:t>refugee arrival impacted access to basic services </a:t>
            </a:r>
            <a:r>
              <a:rPr lang="en-GB" sz="2400" dirty="0">
                <a:solidFill>
                  <a:srgbClr val="58595A"/>
                </a:solidFill>
              </a:rPr>
              <a:t>in the area.</a:t>
            </a:r>
          </a:p>
          <a:p>
            <a:pPr marL="0" indent="0">
              <a:buNone/>
            </a:pPr>
            <a:endParaRPr lang="en-GB" sz="24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Those who perceived the opposite stated that access to healthcare, social services and employment became more difficult, and that providing additional services and funding could reduce the impact.</a:t>
            </a:r>
          </a:p>
        </p:txBody>
      </p:sp>
    </p:spTree>
    <p:extLst>
      <p:ext uri="{BB962C8B-B14F-4D97-AF65-F5344CB8AC3E}">
        <p14:creationId xmlns:p14="http://schemas.microsoft.com/office/powerpoint/2010/main" val="3726518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Priority Needs &amp; Access to Services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4A5E673-69D8-9826-A83B-BD2AB63D3A6A}"/>
              </a:ext>
            </a:extLst>
          </p:cNvPr>
          <p:cNvSpPr txBox="1">
            <a:spLocks/>
          </p:cNvSpPr>
          <p:nvPr/>
        </p:nvSpPr>
        <p:spPr>
          <a:xfrm>
            <a:off x="3977852" y="228502"/>
            <a:ext cx="7809522" cy="717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58595A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/>
              <a:t>Reported priority needs by the proportion of surveyed refugee households in Chisinau*</a:t>
            </a: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4026877" y="5014660"/>
            <a:ext cx="7809523" cy="12620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Most surveyed refugee HH respondents selected </a:t>
            </a:r>
            <a:r>
              <a:rPr lang="en-GB" sz="1800" b="1" dirty="0"/>
              <a:t>health (56%), food (55%) or cash assistance (52%) as their top 3 HH priority needs.*</a:t>
            </a:r>
          </a:p>
          <a:p>
            <a:r>
              <a:rPr lang="en-GB" sz="1800" b="1" dirty="0"/>
              <a:t>Services needed </a:t>
            </a:r>
            <a:r>
              <a:rPr lang="en-GB" sz="1800" dirty="0"/>
              <a:t>by HH members included </a:t>
            </a:r>
            <a:r>
              <a:rPr lang="en-GB" sz="1800" b="1" dirty="0"/>
              <a:t>financial assistance (43% of HHs), general medical care (40%) and pharmacies (25%).*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0CEBFE57-8BD9-53A6-AD52-12F85C07999B}"/>
              </a:ext>
            </a:extLst>
          </p:cNvPr>
          <p:cNvSpPr txBox="1">
            <a:spLocks/>
          </p:cNvSpPr>
          <p:nvPr/>
        </p:nvSpPr>
        <p:spPr>
          <a:xfrm>
            <a:off x="4026877" y="6462738"/>
            <a:ext cx="6446223" cy="999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*Respondents could select multiple answers.</a:t>
            </a:r>
            <a:endParaRPr lang="en-GB" sz="1600" i="1" dirty="0">
              <a:solidFill>
                <a:srgbClr val="58595A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15464E1-B472-EB3C-2DD7-6132A55F9F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742999"/>
              </p:ext>
            </p:extLst>
          </p:nvPr>
        </p:nvGraphicFramePr>
        <p:xfrm>
          <a:off x="4026877" y="587277"/>
          <a:ext cx="7673975" cy="4388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444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Winter Needs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and host HH surveys</a:t>
            </a:r>
            <a:endParaRPr lang="en-CH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3932788" y="890690"/>
            <a:ext cx="7963595" cy="5276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Half of surveyed refugee HH respondents (52%) reportedly did not have and did not foresee having sufficient funds to purchase fuel/pay for heating</a:t>
            </a:r>
            <a:r>
              <a:rPr lang="en-GB" sz="2400" dirty="0">
                <a:solidFill>
                  <a:srgbClr val="58595A"/>
                </a:solidFill>
              </a:rPr>
              <a:t> for the winter season, as did a quarter of host population HH respondents (24%).</a:t>
            </a:r>
          </a:p>
          <a:p>
            <a:pPr marL="0" indent="0">
              <a:buNone/>
            </a:pPr>
            <a:endParaRPr lang="en-GB" sz="10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Some houses/apartments reportedly required heating system repairs</a:t>
            </a:r>
            <a:r>
              <a:rPr lang="en-GB" sz="2400" dirty="0">
                <a:solidFill>
                  <a:srgbClr val="58595A"/>
                </a:solidFill>
              </a:rPr>
              <a:t>, for both refugee and host population HHs. However, many respondents did not know if they needed these repairs or not.</a:t>
            </a:r>
          </a:p>
          <a:p>
            <a:pPr marL="0" indent="0">
              <a:buNone/>
            </a:pPr>
            <a:endParaRPr lang="en-GB" sz="10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In rare cases, HHs also mentioned not having sufficient hot water for shower and laundry (5% refugee HH, 4% host population HH).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859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43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Livelihoods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3964325" y="841442"/>
            <a:ext cx="8192195" cy="5458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The main reported sources of HH income were  savings (52% of HH), NGO/agencies cash support (40%) and government cash support (27%).*</a:t>
            </a:r>
          </a:p>
          <a:p>
            <a:pPr marL="0" indent="0">
              <a:buNone/>
            </a:pPr>
            <a:endParaRPr lang="en-GB" sz="1000" b="1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Only 19% Ukrainian adult HH members were reported to be employed </a:t>
            </a:r>
            <a:r>
              <a:rPr lang="en-GB" sz="2400" dirty="0">
                <a:solidFill>
                  <a:srgbClr val="58595A"/>
                </a:solidFill>
              </a:rPr>
              <a:t>(16% of females, 26% of males). The most commonly mentioned employment sectors were informal labour, retail/wholesale trade, hospitality, and construction.</a:t>
            </a:r>
          </a:p>
          <a:p>
            <a:pPr marL="0" indent="0">
              <a:buNone/>
            </a:pPr>
            <a:endParaRPr lang="en-GB" sz="10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58595A"/>
                </a:solidFill>
              </a:rPr>
              <a:t>Reported reasons </a:t>
            </a:r>
            <a:r>
              <a:rPr lang="en-GB" sz="2400" dirty="0">
                <a:solidFill>
                  <a:srgbClr val="58595A"/>
                </a:solidFill>
              </a:rPr>
              <a:t>for not being employed included </a:t>
            </a:r>
            <a:r>
              <a:rPr lang="en-GB" sz="2400" b="1" dirty="0">
                <a:solidFill>
                  <a:srgbClr val="58595A"/>
                </a:solidFill>
              </a:rPr>
              <a:t>looking for work (26%), being retired (21%), or needing to care for children (17%).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8595A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8595A"/>
              </a:solidFill>
            </a:endParaRP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3C343165-48C5-3C76-723B-0A032E44F56A}"/>
              </a:ext>
            </a:extLst>
          </p:cNvPr>
          <p:cNvSpPr txBox="1">
            <a:spLocks/>
          </p:cNvSpPr>
          <p:nvPr/>
        </p:nvSpPr>
        <p:spPr>
          <a:xfrm>
            <a:off x="3964325" y="6468785"/>
            <a:ext cx="7997933" cy="4101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CA" sz="1600" i="1" dirty="0">
                <a:solidFill>
                  <a:srgbClr val="58595A"/>
                </a:solidFill>
              </a:rPr>
              <a:t>* </a:t>
            </a:r>
            <a:r>
              <a:rPr lang="en-US" sz="1600" i="1" dirty="0">
                <a:solidFill>
                  <a:srgbClr val="58595A"/>
                </a:solidFill>
              </a:rPr>
              <a:t>Respondents could select multiple answers.</a:t>
            </a:r>
            <a:endParaRPr lang="en-CA" sz="1600" i="1" dirty="0">
              <a:solidFill>
                <a:srgbClr val="5859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1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Education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3898205" y="1251565"/>
            <a:ext cx="7816275" cy="12620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Around one-third of school-aged children (29%) </a:t>
            </a:r>
            <a:r>
              <a:rPr lang="en-US" sz="2400" dirty="0"/>
              <a:t>in surveyed HHs were reportedly </a:t>
            </a:r>
            <a:r>
              <a:rPr lang="en-US" sz="2400" b="1" dirty="0"/>
              <a:t>enrolled in Moldovan schools/kindergartens </a:t>
            </a:r>
            <a:r>
              <a:rPr lang="en-US" sz="2400" dirty="0"/>
              <a:t>for the 2022-2023 school year in Moldova, while from the remaining children </a:t>
            </a:r>
            <a:r>
              <a:rPr lang="en-US" sz="2400" b="1" dirty="0"/>
              <a:t>almost half (46%) were found to be attending Ukrainian schools/kindergartens online</a:t>
            </a:r>
            <a:r>
              <a:rPr lang="en-US" sz="2400" dirty="0"/>
              <a:t>.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Respondents explained that the </a:t>
            </a:r>
            <a:r>
              <a:rPr lang="en-US" sz="2400" b="1" dirty="0"/>
              <a:t>non-enrolment</a:t>
            </a:r>
            <a:r>
              <a:rPr lang="en-US" sz="2400" dirty="0"/>
              <a:t> in Moldovan schools/kindergartens was </a:t>
            </a:r>
            <a:r>
              <a:rPr lang="en-US" sz="2400" b="1" dirty="0"/>
              <a:t>mostly due to not making an application for enrolment (95%) </a:t>
            </a:r>
            <a:r>
              <a:rPr lang="en-US" sz="2400" dirty="0"/>
              <a:t>rather than particular challenges faced when enrolling the child.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0576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CONTENTS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44216" y="4638085"/>
            <a:ext cx="4374080" cy="2044413"/>
          </a:xfrm>
        </p:spPr>
        <p:txBody>
          <a:bodyPr>
            <a:normAutofit/>
          </a:bodyPr>
          <a:lstStyle/>
          <a:p>
            <a:r>
              <a:rPr lang="en-GB" sz="2000" dirty="0"/>
              <a:t>Assessment Objectives</a:t>
            </a:r>
          </a:p>
          <a:p>
            <a:r>
              <a:rPr lang="en-GB" sz="2000" dirty="0"/>
              <a:t>Assessed Areas</a:t>
            </a:r>
          </a:p>
          <a:p>
            <a:r>
              <a:rPr lang="en-GB" sz="2000" dirty="0"/>
              <a:t>Methodology</a:t>
            </a:r>
          </a:p>
          <a:p>
            <a:r>
              <a:rPr lang="en-GB" sz="2000" dirty="0"/>
              <a:t>Preliminary Findings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656974" y="5530546"/>
            <a:ext cx="4393021" cy="715480"/>
          </a:xfrm>
        </p:spPr>
        <p:txBody>
          <a:bodyPr/>
          <a:lstStyle/>
          <a:p>
            <a:r>
              <a:rPr lang="en-US" sz="1600" dirty="0"/>
              <a:t>Chisinau</a:t>
            </a:r>
          </a:p>
          <a:p>
            <a:r>
              <a:rPr lang="en-US" sz="1600" dirty="0"/>
              <a:t>Stefan </a:t>
            </a:r>
            <a:r>
              <a:rPr lang="en-US" sz="1600" dirty="0" err="1"/>
              <a:t>Voda</a:t>
            </a:r>
            <a:endParaRPr lang="en-US" sz="1600" dirty="0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F0EDBC2-A372-4F6E-85F4-17C945333F78}"/>
              </a:ext>
            </a:extLst>
          </p:cNvPr>
          <p:cNvSpPr/>
          <p:nvPr/>
        </p:nvSpPr>
        <p:spPr>
          <a:xfrm>
            <a:off x="5476661" y="5530546"/>
            <a:ext cx="1121948" cy="500807"/>
          </a:xfrm>
          <a:prstGeom prst="leftBrace">
            <a:avLst>
              <a:gd name="adj1" fmla="val 58333"/>
              <a:gd name="adj2" fmla="val 58904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62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Health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3970693" y="1859016"/>
            <a:ext cx="7946987" cy="12620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Among 21% of individuals from surveyed refugee HHs who reported needing healthcare, one third (31%) could not access it.</a:t>
            </a:r>
          </a:p>
          <a:p>
            <a:pPr marL="0" indent="0">
              <a:buNone/>
            </a:pP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main mentioned barriers to accessing healthcare were the </a:t>
            </a:r>
            <a:r>
              <a:rPr lang="en-US" sz="2400" b="1" dirty="0"/>
              <a:t>unaffordability of consultation or treatment costs, or the unavailability of specific needed medicine/treatment.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0280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Protection 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4074009" y="1838696"/>
            <a:ext cx="7774267" cy="12620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Only some refugee HHs (10%) reported applying for asylum in Moldova</a:t>
            </a:r>
            <a:r>
              <a:rPr lang="en-GB" sz="2400" dirty="0"/>
              <a:t>, others did not mostly because they intended to return to Ukraine (79%).</a:t>
            </a:r>
          </a:p>
          <a:p>
            <a:pPr marL="0" indent="0">
              <a:buNone/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In rare cases, families reported caring for children who they were not caring for in Ukraine (2%).</a:t>
            </a:r>
          </a:p>
          <a:p>
            <a:pPr marL="0" indent="0">
              <a:buNone/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Infrequent reports of discriminatory treatment (3% of HHs) </a:t>
            </a:r>
            <a:r>
              <a:rPr lang="en-GB" sz="2400" dirty="0"/>
              <a:t>due to Ukrainian origin.</a:t>
            </a:r>
          </a:p>
        </p:txBody>
      </p:sp>
    </p:spTree>
    <p:extLst>
      <p:ext uri="{BB962C8B-B14F-4D97-AF65-F5344CB8AC3E}">
        <p14:creationId xmlns:p14="http://schemas.microsoft.com/office/powerpoint/2010/main" val="1765161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Protection 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host HH surveys</a:t>
            </a:r>
            <a:endParaRPr lang="en-CH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0D2326DE-E93C-5D16-D00C-D32AECEE0D91}"/>
              </a:ext>
            </a:extLst>
          </p:cNvPr>
          <p:cNvSpPr txBox="1">
            <a:spLocks/>
          </p:cNvSpPr>
          <p:nvPr/>
        </p:nvSpPr>
        <p:spPr>
          <a:xfrm>
            <a:off x="4048609" y="1747256"/>
            <a:ext cx="7723467" cy="12620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8595A"/>
                </a:solidFill>
              </a:rPr>
              <a:t>Most frequently reported perceived threats for vulnerable groups:</a:t>
            </a:r>
          </a:p>
          <a:p>
            <a:pPr lvl="1"/>
            <a:r>
              <a:rPr lang="en-GB" b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Older people</a:t>
            </a:r>
            <a:r>
              <a:rPr lang="en-GB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: being robbed (7% of respondents)</a:t>
            </a:r>
          </a:p>
          <a:p>
            <a:pPr lvl="1"/>
            <a:r>
              <a:rPr lang="en-GB" b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People with disabilities</a:t>
            </a:r>
            <a:r>
              <a:rPr lang="en-GB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: verbal harassment (7%)</a:t>
            </a:r>
          </a:p>
          <a:p>
            <a:pPr lvl="1"/>
            <a:r>
              <a:rPr lang="en-GB" b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Roma ethnicity:</a:t>
            </a:r>
            <a:r>
              <a:rPr lang="en-GB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discrimination/persecution (9%)</a:t>
            </a:r>
          </a:p>
          <a:p>
            <a:pPr lvl="1"/>
            <a:r>
              <a:rPr lang="en-GB" b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Women</a:t>
            </a:r>
            <a:r>
              <a:rPr lang="en-GB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: suffering from sexual harassment or violence (5%)</a:t>
            </a:r>
          </a:p>
          <a:p>
            <a:pPr lvl="1"/>
            <a:r>
              <a:rPr lang="en-GB" b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Boys</a:t>
            </a:r>
            <a:r>
              <a:rPr lang="en-GB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: violence within the home (12%)</a:t>
            </a:r>
          </a:p>
          <a:p>
            <a:pPr lvl="1"/>
            <a:r>
              <a:rPr lang="en-GB" b="1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Girls</a:t>
            </a:r>
            <a:r>
              <a:rPr lang="en-GB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: risk of sexual abuse/violence (15%)</a:t>
            </a:r>
          </a:p>
        </p:txBody>
      </p:sp>
    </p:spTree>
    <p:extLst>
      <p:ext uri="{BB962C8B-B14F-4D97-AF65-F5344CB8AC3E}">
        <p14:creationId xmlns:p14="http://schemas.microsoft.com/office/powerpoint/2010/main" val="2215018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B6F45-1007-F217-4214-2F661C229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499337" cy="2799249"/>
          </a:xfrm>
        </p:spPr>
        <p:txBody>
          <a:bodyPr/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AAP 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95A"/>
                </a:solidFill>
                <a:effectLst/>
                <a:uLnTx/>
                <a:uFillTx/>
                <a:latin typeface="Franklin Gothic Demi" panose="020B0703020102020204" pitchFamily="34" charset="0"/>
                <a:ea typeface="+mj-ea"/>
                <a:cs typeface="+mj-cs"/>
              </a:rPr>
              <a:t>Findings from refugee HH surveys</a:t>
            </a:r>
            <a:endParaRPr lang="en-CH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94896E1-0AEB-696D-CE3E-8E89467FD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5229" y="1434109"/>
            <a:ext cx="457200" cy="3810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296A21F-4FC2-A2D0-F95C-C30F22520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55229" y="2203173"/>
            <a:ext cx="457200" cy="34290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654C61D2-192C-BD84-9DCF-4861C300E2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55229" y="3067363"/>
            <a:ext cx="457200" cy="3048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E5CD53A-B99F-255C-7844-CD73913BA9C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69253" y="2966433"/>
            <a:ext cx="323850" cy="4572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DE5A9C4-44CD-C930-D687-42F4741ECE7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31357" y="1433521"/>
            <a:ext cx="323850" cy="457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3E64F340-28C7-73F5-4982-574FB1CF478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702578" y="2177248"/>
            <a:ext cx="457200" cy="457200"/>
          </a:xfrm>
          <a:prstGeom prst="rect">
            <a:avLst/>
          </a:prstGeom>
        </p:spPr>
      </p:pic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2264DB75-9EF5-BC31-B910-EBDA200808D8}"/>
              </a:ext>
            </a:extLst>
          </p:cNvPr>
          <p:cNvSpPr txBox="1">
            <a:spLocks/>
          </p:cNvSpPr>
          <p:nvPr/>
        </p:nvSpPr>
        <p:spPr>
          <a:xfrm>
            <a:off x="4812429" y="1127363"/>
            <a:ext cx="3490737" cy="26438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Social media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Friends, relatives, neighbours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58595A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Community meetings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FBC44BBE-0565-966E-CBD8-D0AF54F342CE}"/>
              </a:ext>
            </a:extLst>
          </p:cNvPr>
          <p:cNvSpPr txBox="1">
            <a:spLocks/>
          </p:cNvSpPr>
          <p:nvPr/>
        </p:nvSpPr>
        <p:spPr>
          <a:xfrm>
            <a:off x="3788597" y="1127362"/>
            <a:ext cx="681958" cy="27801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59%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41%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27%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endParaRPr lang="en-GB" sz="1800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EF687EF3-1AAB-E499-831B-DFF317353B04}"/>
              </a:ext>
            </a:extLst>
          </p:cNvPr>
          <p:cNvSpPr txBox="1">
            <a:spLocks/>
          </p:cNvSpPr>
          <p:nvPr/>
        </p:nvSpPr>
        <p:spPr>
          <a:xfrm>
            <a:off x="3682217" y="594602"/>
            <a:ext cx="4036292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Information Sources on Humanitarian Aid* </a:t>
            </a:r>
            <a:endParaRPr lang="en-GB" sz="1800" dirty="0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1BF27592-5FC5-5DE9-19AE-070DBA358122}"/>
              </a:ext>
            </a:extLst>
          </p:cNvPr>
          <p:cNvSpPr txBox="1">
            <a:spLocks/>
          </p:cNvSpPr>
          <p:nvPr/>
        </p:nvSpPr>
        <p:spPr>
          <a:xfrm>
            <a:off x="8060384" y="632156"/>
            <a:ext cx="4036291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Information Needs for Humanitarian Aid*</a:t>
            </a:r>
            <a:endParaRPr lang="en-GB" sz="1800" dirty="0"/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13979284-9C93-ADCD-A081-FD9098EA67E1}"/>
              </a:ext>
            </a:extLst>
          </p:cNvPr>
          <p:cNvSpPr txBox="1">
            <a:spLocks/>
          </p:cNvSpPr>
          <p:nvPr/>
        </p:nvSpPr>
        <p:spPr>
          <a:xfrm>
            <a:off x="8060384" y="1127361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53%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47%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37%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endParaRPr lang="en-GB" sz="1800" dirty="0"/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E8276142-9D7C-7311-46D5-8DCE58D14B70}"/>
              </a:ext>
            </a:extLst>
          </p:cNvPr>
          <p:cNvSpPr txBox="1">
            <a:spLocks/>
          </p:cNvSpPr>
          <p:nvPr/>
        </p:nvSpPr>
        <p:spPr>
          <a:xfrm>
            <a:off x="9137227" y="1349339"/>
            <a:ext cx="2861080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/>
              <a:t>How to access health services</a:t>
            </a: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B40FCB26-8F67-8734-F1F7-3C1D9CED94F3}"/>
              </a:ext>
            </a:extLst>
          </p:cNvPr>
          <p:cNvSpPr txBox="1">
            <a:spLocks/>
          </p:cNvSpPr>
          <p:nvPr/>
        </p:nvSpPr>
        <p:spPr>
          <a:xfrm>
            <a:off x="9182329" y="2142712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/>
              <a:t>How to get more financial support</a:t>
            </a: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FA6FA2A2-F9E5-286A-7975-D037E7CD3AFF}"/>
              </a:ext>
            </a:extLst>
          </p:cNvPr>
          <p:cNvSpPr txBox="1">
            <a:spLocks/>
          </p:cNvSpPr>
          <p:nvPr/>
        </p:nvSpPr>
        <p:spPr>
          <a:xfrm>
            <a:off x="6132780" y="4159756"/>
            <a:ext cx="4036292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/>
              <a:t>Main reported barriers to accessing needed information*</a:t>
            </a:r>
            <a:endParaRPr lang="en-GB" sz="1800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20D0606F-7B29-8899-6C86-3C646DB14B8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11249" y="4978240"/>
            <a:ext cx="504718" cy="672957"/>
          </a:xfrm>
          <a:prstGeom prst="rect">
            <a:avLst/>
          </a:prstGeom>
        </p:spPr>
      </p:pic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BFCF6F7A-1698-AE2F-AE6B-1045EA6F9FAD}"/>
              </a:ext>
            </a:extLst>
          </p:cNvPr>
          <p:cNvSpPr txBox="1">
            <a:spLocks/>
          </p:cNvSpPr>
          <p:nvPr/>
        </p:nvSpPr>
        <p:spPr>
          <a:xfrm>
            <a:off x="5240620" y="5411289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/>
              <a:t>Lack of data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EB865DDA-451B-F2B8-B791-716E666B7BF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805752" y="4978240"/>
            <a:ext cx="726641" cy="650950"/>
          </a:xfrm>
          <a:prstGeom prst="rect">
            <a:avLst/>
          </a:prstGeom>
        </p:spPr>
      </p:pic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2CECD22A-8921-9144-F5CC-669F097B232E}"/>
              </a:ext>
            </a:extLst>
          </p:cNvPr>
          <p:cNvSpPr txBox="1">
            <a:spLocks/>
          </p:cNvSpPr>
          <p:nvPr/>
        </p:nvSpPr>
        <p:spPr>
          <a:xfrm>
            <a:off x="9020404" y="5408263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/>
              <a:t>Technology access</a:t>
            </a:r>
          </a:p>
        </p:txBody>
      </p:sp>
      <p:sp>
        <p:nvSpPr>
          <p:cNvPr id="22" name="Espace réservé du texte 3">
            <a:extLst>
              <a:ext uri="{FF2B5EF4-FFF2-40B4-BE49-F238E27FC236}">
                <a16:creationId xmlns:a16="http://schemas.microsoft.com/office/drawing/2014/main" id="{FBFDE9DA-1904-AAC4-51D1-D6DEEED999D5}"/>
              </a:ext>
            </a:extLst>
          </p:cNvPr>
          <p:cNvSpPr txBox="1">
            <a:spLocks/>
          </p:cNvSpPr>
          <p:nvPr/>
        </p:nvSpPr>
        <p:spPr>
          <a:xfrm>
            <a:off x="3788597" y="6447890"/>
            <a:ext cx="7997933" cy="4101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CA" sz="1600" i="1" dirty="0"/>
              <a:t>* </a:t>
            </a:r>
            <a:r>
              <a:rPr lang="en-US" sz="1600" i="1" dirty="0"/>
              <a:t>Respondents could select multiple answers.</a:t>
            </a:r>
            <a:endParaRPr lang="en-CA" sz="1600" i="1" dirty="0"/>
          </a:p>
        </p:txBody>
      </p:sp>
      <p:sp>
        <p:nvSpPr>
          <p:cNvPr id="23" name="Text Placeholder 1">
            <a:extLst>
              <a:ext uri="{FF2B5EF4-FFF2-40B4-BE49-F238E27FC236}">
                <a16:creationId xmlns:a16="http://schemas.microsoft.com/office/drawing/2014/main" id="{0A571625-1C10-634C-FBF5-26C95EE2EBCF}"/>
              </a:ext>
            </a:extLst>
          </p:cNvPr>
          <p:cNvSpPr txBox="1">
            <a:spLocks/>
          </p:cNvSpPr>
          <p:nvPr/>
        </p:nvSpPr>
        <p:spPr>
          <a:xfrm>
            <a:off x="9182329" y="2766272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/>
              <a:t>How to register for aid</a:t>
            </a:r>
          </a:p>
        </p:txBody>
      </p:sp>
    </p:spTree>
    <p:extLst>
      <p:ext uri="{BB962C8B-B14F-4D97-AF65-F5344CB8AC3E}">
        <p14:creationId xmlns:p14="http://schemas.microsoft.com/office/powerpoint/2010/main" val="2871861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350DD-D7F3-ED80-9B18-C439102F4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Preliminary Findings: Stefan </a:t>
            </a:r>
            <a:r>
              <a:rPr lang="en-GB" dirty="0" err="1"/>
              <a:t>Voda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266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77" y="2029376"/>
            <a:ext cx="3310535" cy="2799249"/>
          </a:xfrm>
        </p:spPr>
        <p:txBody>
          <a:bodyPr/>
          <a:lstStyle/>
          <a:p>
            <a:r>
              <a:rPr lang="en-GB" sz="3200" dirty="0"/>
              <a:t>Accommodation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235694" y="1166842"/>
            <a:ext cx="70712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Surveyed refugee HH respondents reported being </a:t>
            </a:r>
            <a:r>
              <a:rPr lang="en-US" sz="2400" b="1" dirty="0"/>
              <a:t>mostly hosted by relatives/friends (68%)</a:t>
            </a:r>
            <a:r>
              <a:rPr lang="en-US" sz="2400" dirty="0"/>
              <a:t> or hosted by a Moldovan family (18%).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Hosted refugee families were reportedly typically sharing an accommodation with a host family (86%).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Four out of five respondents (82%) reported their hosting family benefitting from assistance </a:t>
            </a:r>
            <a:r>
              <a:rPr lang="en-US" sz="2400" dirty="0"/>
              <a:t>for accommodating them, usually from UN </a:t>
            </a:r>
            <a:r>
              <a:rPr lang="en-US" sz="2400" dirty="0" err="1"/>
              <a:t>organisations</a:t>
            </a:r>
            <a:r>
              <a:rPr lang="en-US" sz="2400" dirty="0"/>
              <a:t> (63%).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36531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77" y="2029376"/>
            <a:ext cx="3310535" cy="2799249"/>
          </a:xfrm>
        </p:spPr>
        <p:txBody>
          <a:bodyPr/>
          <a:lstStyle/>
          <a:p>
            <a:r>
              <a:rPr lang="en-GB" sz="3200" dirty="0"/>
              <a:t>Refugee Movement &amp; Integration Intentions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026877" y="3457510"/>
            <a:ext cx="7667283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950" dirty="0"/>
              <a:t>Surveyed refugee HH respondents reportedly factor in the proximity of friends/relatives (65%) and availability of permanent accommodation (21%) when choosing to settle/stay in Stefan Voda.*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950" b="1" dirty="0"/>
              <a:t>Two thirds of surveyed HH respondents (67%) reportedly intend to remain in the same location </a:t>
            </a:r>
            <a:r>
              <a:rPr lang="en-GB" sz="1950" dirty="0"/>
              <a:t>over the 6 months following data collection.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950" b="1" dirty="0"/>
              <a:t>Most surveyed HH respondents (57%) reported no plans to integrate</a:t>
            </a:r>
            <a:r>
              <a:rPr lang="en-GB" sz="1950" dirty="0"/>
              <a:t> into the community. Others plan to register with a general practitioner, look for employment, and enrol children in school in Moldova.*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B0C40E3-6AD4-4A85-9755-F899CFF2DD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968754"/>
              </p:ext>
            </p:extLst>
          </p:nvPr>
        </p:nvGraphicFramePr>
        <p:xfrm>
          <a:off x="4201256" y="665195"/>
          <a:ext cx="7300849" cy="2999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20E41801-070E-3E64-626D-D9BB64E3E79C}"/>
              </a:ext>
            </a:extLst>
          </p:cNvPr>
          <p:cNvSpPr txBox="1">
            <a:spLocks/>
          </p:cNvSpPr>
          <p:nvPr/>
        </p:nvSpPr>
        <p:spPr>
          <a:xfrm>
            <a:off x="4026877" y="6489522"/>
            <a:ext cx="6446223" cy="999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*Respondents could select multiple answers.</a:t>
            </a:r>
            <a:endParaRPr lang="en-GB" sz="1600" i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03A43-9B76-79FF-7B86-4914723DF16F}"/>
              </a:ext>
            </a:extLst>
          </p:cNvPr>
          <p:cNvSpPr txBox="1"/>
          <p:nvPr/>
        </p:nvSpPr>
        <p:spPr>
          <a:xfrm>
            <a:off x="4026877" y="210924"/>
            <a:ext cx="737015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Reported movement intentions by the proportion of surveyed refugee households in Chisinau*</a:t>
            </a:r>
          </a:p>
        </p:txBody>
      </p:sp>
    </p:spTree>
    <p:extLst>
      <p:ext uri="{BB962C8B-B14F-4D97-AF65-F5344CB8AC3E}">
        <p14:creationId xmlns:p14="http://schemas.microsoft.com/office/powerpoint/2010/main" val="1588883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23" y="2029376"/>
            <a:ext cx="3376246" cy="2799249"/>
          </a:xfrm>
        </p:spPr>
        <p:txBody>
          <a:bodyPr/>
          <a:lstStyle/>
          <a:p>
            <a:r>
              <a:rPr lang="en-GB" sz="3200" dirty="0"/>
              <a:t>Refugee and Host Relationship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087396" y="1299312"/>
            <a:ext cx="711908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Surveyed HH respondents describe the </a:t>
            </a:r>
            <a:r>
              <a:rPr lang="en-GB" sz="2400" b="1" dirty="0"/>
              <a:t>refugee-host community relationship in their area as very good (71%) or good (22%) overall.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Respondents exclusively described the relationship as having improved (53%) or not changed (47%) since their family arrived. None stated that it had worsened.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Most respondents (75%) were unaware of formal or informal initiatives </a:t>
            </a:r>
            <a:r>
              <a:rPr lang="en-GB" sz="2400" dirty="0"/>
              <a:t>to promote community integration.</a:t>
            </a:r>
          </a:p>
        </p:txBody>
      </p:sp>
    </p:spTree>
    <p:extLst>
      <p:ext uri="{BB962C8B-B14F-4D97-AF65-F5344CB8AC3E}">
        <p14:creationId xmlns:p14="http://schemas.microsoft.com/office/powerpoint/2010/main" val="298374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23" y="2029376"/>
            <a:ext cx="3376246" cy="2799249"/>
          </a:xfrm>
        </p:spPr>
        <p:txBody>
          <a:bodyPr/>
          <a:lstStyle/>
          <a:p>
            <a:r>
              <a:rPr lang="en-GB" sz="3200" dirty="0"/>
              <a:t>Refugee and Host Relationship</a:t>
            </a:r>
            <a:br>
              <a:rPr lang="en-GB" sz="3200" dirty="0"/>
            </a:br>
            <a:r>
              <a:rPr lang="en-GB" sz="1600" dirty="0"/>
              <a:t>Findings from host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115140" y="914600"/>
            <a:ext cx="7294539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The host HH respondents were generally very or somewhat sympathetic towards Ukrainian refugees </a:t>
            </a:r>
            <a:r>
              <a:rPr lang="en-GB" sz="2400" dirty="0"/>
              <a:t>and stated that refugees are welcome in Moldova.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There were mixed opinions on whether there are too many refugees in Moldova, and 10% of respondents stated that borders should be closed.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majority of respondents thought that Moldova has done more than it needs to support refugees.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Most stated that refugees get more help than Moldovans</a:t>
            </a:r>
            <a:r>
              <a:rPr lang="en-GB" sz="2400" dirty="0"/>
              <a:t>, and Moldova should focus on helping the Moldovan population, not refugees.</a:t>
            </a:r>
          </a:p>
        </p:txBody>
      </p:sp>
    </p:spTree>
    <p:extLst>
      <p:ext uri="{BB962C8B-B14F-4D97-AF65-F5344CB8AC3E}">
        <p14:creationId xmlns:p14="http://schemas.microsoft.com/office/powerpoint/2010/main" val="1008592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Refugee Arrival Impact on Services</a:t>
            </a:r>
            <a:br>
              <a:rPr lang="en-GB" sz="3200" dirty="0"/>
            </a:br>
            <a:r>
              <a:rPr lang="en-GB" sz="1600" dirty="0"/>
              <a:t>Findings from host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054766" y="2090172"/>
            <a:ext cx="728379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Respondents </a:t>
            </a:r>
            <a:r>
              <a:rPr lang="en-GB" sz="2400" b="1" dirty="0"/>
              <a:t>rarely reported that refugee arrival impacted access to basic services </a:t>
            </a:r>
            <a:r>
              <a:rPr lang="en-GB" sz="2400" dirty="0"/>
              <a:t>in the area (11%).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Those who perceived the opposite stated that access to social services and healthcare became more difficult, and that providing additional services and funding could reduce the impact.</a:t>
            </a:r>
          </a:p>
        </p:txBody>
      </p:sp>
    </p:spTree>
    <p:extLst>
      <p:ext uri="{BB962C8B-B14F-4D97-AF65-F5344CB8AC3E}">
        <p14:creationId xmlns:p14="http://schemas.microsoft.com/office/powerpoint/2010/main" val="189277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76222" y="2519517"/>
            <a:ext cx="2947745" cy="1818967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Assessment 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00353" y="2355211"/>
            <a:ext cx="7790202" cy="439128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GB" sz="2400" b="1" dirty="0">
                <a:solidFill>
                  <a:schemeClr val="tx1"/>
                </a:solidFill>
              </a:rPr>
              <a:t>inform</a:t>
            </a:r>
            <a:r>
              <a:rPr lang="en-US" sz="2400" b="1" dirty="0">
                <a:solidFill>
                  <a:schemeClr val="tx1"/>
                </a:solidFill>
              </a:rPr>
              <a:t> a more holistic and sustainable area-based response </a:t>
            </a:r>
            <a:r>
              <a:rPr lang="en-US" sz="2400" dirty="0">
                <a:solidFill>
                  <a:schemeClr val="tx1"/>
                </a:solidFill>
              </a:rPr>
              <a:t>by humanitarian actors and local authorities about the </a:t>
            </a:r>
            <a:r>
              <a:rPr lang="en-US" sz="2400" b="1" dirty="0">
                <a:solidFill>
                  <a:schemeClr val="tx1"/>
                </a:solidFill>
              </a:rPr>
              <a:t>needs and access to services of the refugee population and their hosts</a:t>
            </a:r>
            <a:r>
              <a:rPr lang="en-US" sz="2400" dirty="0">
                <a:solidFill>
                  <a:schemeClr val="tx1"/>
                </a:solidFill>
              </a:rPr>
              <a:t>, as well as to </a:t>
            </a:r>
            <a:r>
              <a:rPr lang="en-US" sz="2400" b="1" dirty="0">
                <a:solidFill>
                  <a:schemeClr val="tx1"/>
                </a:solidFill>
              </a:rPr>
              <a:t>examine the relationship between the refugees and the hosts </a:t>
            </a:r>
            <a:r>
              <a:rPr lang="en-US" sz="2400" dirty="0">
                <a:solidFill>
                  <a:schemeClr val="tx1"/>
                </a:solidFill>
              </a:rPr>
              <a:t>in Chisinau and Stefan </a:t>
            </a:r>
            <a:r>
              <a:rPr lang="en-US" sz="2400" dirty="0" err="1">
                <a:solidFill>
                  <a:schemeClr val="tx1"/>
                </a:solidFill>
              </a:rPr>
              <a:t>Voda</a:t>
            </a:r>
            <a:r>
              <a:rPr lang="en-US" sz="2400" dirty="0">
                <a:solidFill>
                  <a:schemeClr val="tx1"/>
                </a:solidFill>
              </a:rPr>
              <a:t> with high numbers of refugees in Moldova.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900353" y="1620506"/>
            <a:ext cx="7790202" cy="599767"/>
          </a:xfrm>
        </p:spPr>
        <p:txBody>
          <a:bodyPr/>
          <a:lstStyle/>
          <a:p>
            <a:r>
              <a:rPr lang="en-GB" dirty="0"/>
              <a:t>General Objective</a:t>
            </a:r>
          </a:p>
        </p:txBody>
      </p:sp>
    </p:spTree>
    <p:extLst>
      <p:ext uri="{BB962C8B-B14F-4D97-AF65-F5344CB8AC3E}">
        <p14:creationId xmlns:p14="http://schemas.microsoft.com/office/powerpoint/2010/main" val="2921809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Priority Needs &amp; Access to Services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73D80-883D-C598-7972-F9CCC3D40559}"/>
              </a:ext>
            </a:extLst>
          </p:cNvPr>
          <p:cNvSpPr txBox="1">
            <a:spLocks/>
          </p:cNvSpPr>
          <p:nvPr/>
        </p:nvSpPr>
        <p:spPr>
          <a:xfrm>
            <a:off x="3955928" y="244554"/>
            <a:ext cx="7673975" cy="717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58595A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/>
              <a:t>Reported priority needs by the proportion of surveyed refugee households in Stefan </a:t>
            </a:r>
            <a:r>
              <a:rPr lang="en-GB" sz="1700" dirty="0" err="1"/>
              <a:t>Voda</a:t>
            </a:r>
            <a:r>
              <a:rPr lang="en-GB" sz="1700" dirty="0"/>
              <a:t>*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34B2D98B-E14F-D8C6-FFB6-4D242E04B803}"/>
              </a:ext>
            </a:extLst>
          </p:cNvPr>
          <p:cNvSpPr txBox="1">
            <a:spLocks/>
          </p:cNvSpPr>
          <p:nvPr/>
        </p:nvSpPr>
        <p:spPr>
          <a:xfrm>
            <a:off x="3853303" y="4828625"/>
            <a:ext cx="8249520" cy="162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Most surveyed refugee HH respondents selected </a:t>
            </a:r>
            <a:r>
              <a:rPr lang="en-GB" sz="2000" b="1" dirty="0"/>
              <a:t>cash assistance (78%), food (58%), or health (50%) as their top 3 HH priority needs.*</a:t>
            </a:r>
          </a:p>
          <a:p>
            <a:r>
              <a:rPr lang="en-GB" sz="2000" b="1" dirty="0"/>
              <a:t>Services needed </a:t>
            </a:r>
            <a:r>
              <a:rPr lang="en-GB" sz="2000" dirty="0"/>
              <a:t>by HH members included </a:t>
            </a:r>
            <a:r>
              <a:rPr lang="en-GB" sz="2000" b="1" dirty="0"/>
              <a:t>financial assistance (50% of HHs), general medical care (33%), refugee or humanitarian protection registration in Moldova (28%) and pharmacies (25%).*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96BC3B17-C5C9-E775-756D-16B05A241DFD}"/>
              </a:ext>
            </a:extLst>
          </p:cNvPr>
          <p:cNvSpPr txBox="1">
            <a:spLocks/>
          </p:cNvSpPr>
          <p:nvPr/>
        </p:nvSpPr>
        <p:spPr>
          <a:xfrm>
            <a:off x="3752557" y="6449913"/>
            <a:ext cx="6446223" cy="999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*Respondents could select multiple answers.</a:t>
            </a:r>
            <a:endParaRPr lang="en-GB" sz="1600" i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ED5C25-213B-CDE3-7482-CF97FB6DB1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798438"/>
              </p:ext>
            </p:extLst>
          </p:nvPr>
        </p:nvGraphicFramePr>
        <p:xfrm>
          <a:off x="3955928" y="728124"/>
          <a:ext cx="7673975" cy="4100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90018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Winter Needs</a:t>
            </a:r>
            <a:br>
              <a:rPr lang="en-GB" sz="3200" dirty="0"/>
            </a:br>
            <a:r>
              <a:rPr lang="en-GB" sz="1600" dirty="0"/>
              <a:t>Findings from refugee and host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062386" y="502282"/>
            <a:ext cx="7347293" cy="6755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b="1" dirty="0"/>
              <a:t>Half of surveyed refugee HH respondents (51%) reportedly did not have, and did not foresee having sufficient funds to purchase fuel/pay for heating </a:t>
            </a:r>
            <a:r>
              <a:rPr lang="en-GB" sz="2400" dirty="0"/>
              <a:t>for the winter season, as did almost half of host population HHs (44%).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b="1" dirty="0"/>
              <a:t>One in five surveyed refugee HH respondents (21%) reportedly required heating system repairs</a:t>
            </a:r>
            <a:r>
              <a:rPr lang="en-GB" sz="2400" dirty="0"/>
              <a:t>, as does almost one third of hosting HH respondents (29%), however, many respondents did not know if they needed these repairs or not.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Two thirds of host and refugee homes were not insulated (66% and 68%, respectively).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Some HHs also mentioned not having sufficient hot water for shower and laundry (34% refugee HH, 27% host population HH).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56200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Livelihoods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001427" y="1010870"/>
            <a:ext cx="7276173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The main reported sources of family income were NGO/agencies cash support (45%), savings (43% of HH), and employment (24%).*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One in four (24%) adult Ukrainian HH members were reported to be employed </a:t>
            </a:r>
            <a:r>
              <a:rPr lang="en-GB" sz="2400" dirty="0"/>
              <a:t>(18% of females, 35% of males). The most commonly mentioned employment sectors were informal labour, retail/wholesale trade, hospitality, and construction.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Of those not employed, reported </a:t>
            </a:r>
            <a:r>
              <a:rPr lang="en-GB" sz="2400" b="1" dirty="0"/>
              <a:t>reasons for not being employed were being retired (39%), looking for work (26%), or needing to care for children (16%).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F0C483C-FCBC-FD4B-3E59-EAF71C1B0BE8}"/>
              </a:ext>
            </a:extLst>
          </p:cNvPr>
          <p:cNvSpPr txBox="1">
            <a:spLocks/>
          </p:cNvSpPr>
          <p:nvPr/>
        </p:nvSpPr>
        <p:spPr>
          <a:xfrm>
            <a:off x="4001427" y="6467478"/>
            <a:ext cx="6446223" cy="999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*Respondents could select multiple answers.</a:t>
            </a:r>
            <a:endParaRPr lang="en-GB" sz="1600" i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3802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Education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3990264" y="1351508"/>
            <a:ext cx="748953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One third of school-aged children (33%) </a:t>
            </a:r>
            <a:r>
              <a:rPr lang="en-US" sz="2400" dirty="0"/>
              <a:t>in surveyed HHs were reportedly </a:t>
            </a:r>
            <a:r>
              <a:rPr lang="en-US" sz="2400" b="1" dirty="0"/>
              <a:t>enrolled in Moldovan schools/kindergartens </a:t>
            </a:r>
            <a:r>
              <a:rPr lang="en-US" sz="2400" dirty="0"/>
              <a:t>for the 2022-2023 school year in Moldova, while from the remaining children </a:t>
            </a:r>
            <a:r>
              <a:rPr lang="en-US" sz="2400" b="1" dirty="0"/>
              <a:t>two thirds (45%) were found to be attending online school/kindergarten in Ukraine.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Respondents explained that the non-enrolment in Moldovan schools/kindergartens was mostly due to </a:t>
            </a:r>
            <a:r>
              <a:rPr lang="en-US" sz="2400" b="1" dirty="0"/>
              <a:t>not making an application for enrolment (87%) </a:t>
            </a:r>
            <a:r>
              <a:rPr lang="en-US" sz="2400" dirty="0"/>
              <a:t>rather than particular challenges faced when enrolling the child.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86791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Health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065122" y="2029376"/>
            <a:ext cx="715151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Among 9% of individuals from the surveyed refugee HHs who reported needing healthcare, one third (36%) could not access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main mentioned barrier to accessing healthcare was the </a:t>
            </a:r>
            <a:r>
              <a:rPr lang="en-US" sz="2400" b="1" dirty="0"/>
              <a:t>unavailability of specific needed medicine/treatment (18%).</a:t>
            </a:r>
            <a:endParaRPr lang="en-GB" sz="2400" b="1" dirty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62521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Protection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4156562" y="1650557"/>
            <a:ext cx="731407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One in four (27%) families reported applying for asylum in Moldova</a:t>
            </a:r>
            <a:r>
              <a:rPr lang="en-GB" sz="2400" dirty="0"/>
              <a:t>, others did not mostly because they intended to return to Ukraine (76%). One in ten who did not apply for asylum stated that they don’t know how to apply (9%).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No respondents reported themselves or their families facing discriminatory treatment</a:t>
            </a:r>
            <a:r>
              <a:rPr lang="en-GB" sz="2400" dirty="0"/>
              <a:t> since arrival.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53502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Protection</a:t>
            </a:r>
            <a:br>
              <a:rPr lang="en-GB" sz="3200" dirty="0"/>
            </a:br>
            <a:r>
              <a:rPr lang="en-GB" sz="1600" dirty="0"/>
              <a:t>Findings from host HH surveys</a:t>
            </a:r>
            <a:endParaRPr lang="en-CH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AA435B-FB06-B4FD-EE96-7832761078CF}"/>
              </a:ext>
            </a:extLst>
          </p:cNvPr>
          <p:cNvSpPr txBox="1"/>
          <p:nvPr/>
        </p:nvSpPr>
        <p:spPr>
          <a:xfrm>
            <a:off x="3998691" y="1023177"/>
            <a:ext cx="761633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Most frequently reported perceived threats for vulnerable groups: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Older people</a:t>
            </a: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: being robbed (4% of respondents)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People with disabilities</a:t>
            </a: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: being robbed (2%)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Roma ethnicity:</a:t>
            </a: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 discrimination/persecution (5%)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Women</a:t>
            </a: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: robbed, threatened, verbal harassment, injury (2% for each)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Boys</a:t>
            </a: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: violence within the home (4%)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Girls</a:t>
            </a:r>
            <a:r>
              <a:rPr lang="en-GB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: risk of sexual abuse/violence (15%)</a:t>
            </a:r>
          </a:p>
          <a:p>
            <a:pPr lvl="1"/>
            <a:endParaRPr lang="en-GB" sz="24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lvl="1"/>
            <a:endParaRPr lang="en-GB" sz="24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endParaRPr lang="en-GB" sz="24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16455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CB71EB-FD9E-F51A-0092-08A76108F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29376"/>
            <a:ext cx="3560885" cy="2799249"/>
          </a:xfrm>
        </p:spPr>
        <p:txBody>
          <a:bodyPr/>
          <a:lstStyle/>
          <a:p>
            <a:r>
              <a:rPr lang="en-GB" sz="3200" dirty="0"/>
              <a:t>AAP</a:t>
            </a:r>
            <a:br>
              <a:rPr lang="en-GB" sz="3200" dirty="0"/>
            </a:br>
            <a:r>
              <a:rPr lang="en-GB" sz="1600" dirty="0"/>
              <a:t>Findings from refugee HH surveys</a:t>
            </a:r>
            <a:endParaRPr lang="en-CH" sz="32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11135F-9C6C-6401-F5D1-591C62FDF792}"/>
              </a:ext>
            </a:extLst>
          </p:cNvPr>
          <p:cNvSpPr txBox="1">
            <a:spLocks/>
          </p:cNvSpPr>
          <p:nvPr/>
        </p:nvSpPr>
        <p:spPr>
          <a:xfrm>
            <a:off x="4718235" y="1121553"/>
            <a:ext cx="3437524" cy="23581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Leelawadee" panose="020B0502040204020203" pitchFamily="34" charset="-34"/>
              </a:rPr>
              <a:t>Local leaders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Leelawadee" panose="020B0502040204020203" pitchFamily="34" charset="-34"/>
              </a:rPr>
              <a:t>Friends, relatives, neighbours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Leelawadee" panose="020B0502040204020203" pitchFamily="34" charset="-34"/>
              </a:rPr>
              <a:t>Social media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D65D37D-6BF0-CF49-CC1B-AA6C8B4AC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6288" y="2194382"/>
            <a:ext cx="457200" cy="34290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DE32BF27-D932-99E8-5CBE-0D35C3B793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6891" y="3058572"/>
            <a:ext cx="457200" cy="3048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FA23930-3126-44A9-B767-301D9A2984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7782" y="1442400"/>
            <a:ext cx="323850" cy="4572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8A35208C-8534-503C-383C-DBB7F3D756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59172" y="3015449"/>
            <a:ext cx="323850" cy="457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052D4ED-097A-EB8A-737C-582677A4DE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21107" y="2180717"/>
            <a:ext cx="457200" cy="457200"/>
          </a:xfrm>
          <a:prstGeom prst="rect">
            <a:avLst/>
          </a:prstGeom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52B98C5-CE8B-D39A-7DB5-9389C6923706}"/>
              </a:ext>
            </a:extLst>
          </p:cNvPr>
          <p:cNvSpPr txBox="1">
            <a:spLocks/>
          </p:cNvSpPr>
          <p:nvPr/>
        </p:nvSpPr>
        <p:spPr>
          <a:xfrm>
            <a:off x="3650077" y="687584"/>
            <a:ext cx="4036292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Information Sources on Humanitarian Aid* 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39EF3F32-FB2A-646C-7B76-7600F0945A8E}"/>
              </a:ext>
            </a:extLst>
          </p:cNvPr>
          <p:cNvSpPr txBox="1">
            <a:spLocks/>
          </p:cNvSpPr>
          <p:nvPr/>
        </p:nvSpPr>
        <p:spPr>
          <a:xfrm>
            <a:off x="8017358" y="691534"/>
            <a:ext cx="4036291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Information Needs for Humanitarian Aid*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D5436B3C-9950-266D-9BC0-D36CD9E14A25}"/>
              </a:ext>
            </a:extLst>
          </p:cNvPr>
          <p:cNvSpPr txBox="1">
            <a:spLocks/>
          </p:cNvSpPr>
          <p:nvPr/>
        </p:nvSpPr>
        <p:spPr>
          <a:xfrm>
            <a:off x="7720458" y="1128069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53%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29%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24%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3A315EE0-1F97-794F-70EB-BBF47FF76BA3}"/>
              </a:ext>
            </a:extLst>
          </p:cNvPr>
          <p:cNvSpPr txBox="1">
            <a:spLocks/>
          </p:cNvSpPr>
          <p:nvPr/>
        </p:nvSpPr>
        <p:spPr>
          <a:xfrm>
            <a:off x="5925742" y="4080100"/>
            <a:ext cx="4036292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Main reported barriers in accessing needed information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0241693-77B4-0F75-A704-A584B5950A4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45235" y="4976707"/>
            <a:ext cx="504718" cy="672957"/>
          </a:xfrm>
          <a:prstGeom prst="rect">
            <a:avLst/>
          </a:prstGeom>
        </p:spPr>
      </p:pic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FF2DE032-106B-31D0-3ECE-54172AA90A90}"/>
              </a:ext>
            </a:extLst>
          </p:cNvPr>
          <p:cNvSpPr txBox="1">
            <a:spLocks/>
          </p:cNvSpPr>
          <p:nvPr/>
        </p:nvSpPr>
        <p:spPr>
          <a:xfrm>
            <a:off x="4555550" y="5409756"/>
            <a:ext cx="3490738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Lack of data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3B8C490-C28A-EC1D-B284-852F41BC424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28918" y="4993729"/>
            <a:ext cx="726642" cy="650950"/>
          </a:xfrm>
          <a:prstGeom prst="rect">
            <a:avLst/>
          </a:prstGeom>
        </p:spPr>
      </p:pic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BB63785D-768C-EAC3-32DC-72C06BB71082}"/>
              </a:ext>
            </a:extLst>
          </p:cNvPr>
          <p:cNvSpPr txBox="1">
            <a:spLocks/>
          </p:cNvSpPr>
          <p:nvPr/>
        </p:nvSpPr>
        <p:spPr>
          <a:xfrm>
            <a:off x="6690603" y="5423752"/>
            <a:ext cx="3490738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Technology access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A233082B-C8EF-EF21-8D1E-5F8AF5294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1035" y="1393052"/>
            <a:ext cx="457200" cy="3429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B41709A9-F163-56C5-8D18-05D28E068C5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145277" y="5010689"/>
            <a:ext cx="681948" cy="714422"/>
          </a:xfrm>
          <a:prstGeom prst="rect">
            <a:avLst/>
          </a:prstGeom>
        </p:spPr>
      </p:pic>
      <p:sp>
        <p:nvSpPr>
          <p:cNvPr id="20" name="Espace réservé du texte 3">
            <a:extLst>
              <a:ext uri="{FF2B5EF4-FFF2-40B4-BE49-F238E27FC236}">
                <a16:creationId xmlns:a16="http://schemas.microsoft.com/office/drawing/2014/main" id="{A1488882-238D-216E-7175-BB95637ED114}"/>
              </a:ext>
            </a:extLst>
          </p:cNvPr>
          <p:cNvSpPr txBox="1">
            <a:spLocks/>
          </p:cNvSpPr>
          <p:nvPr/>
        </p:nvSpPr>
        <p:spPr>
          <a:xfrm>
            <a:off x="3793272" y="6408777"/>
            <a:ext cx="7997933" cy="4101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CA" sz="1600" i="1" dirty="0">
                <a:solidFill>
                  <a:schemeClr val="tx1"/>
                </a:solidFill>
              </a:rPr>
              <a:t>* </a:t>
            </a:r>
            <a:r>
              <a:rPr lang="en-US" sz="1600" i="1" dirty="0">
                <a:solidFill>
                  <a:schemeClr val="tx1"/>
                </a:solidFill>
              </a:rPr>
              <a:t>Respondents could select multiple answers.</a:t>
            </a:r>
            <a:endParaRPr lang="en-CA" sz="1600" i="1" dirty="0">
              <a:solidFill>
                <a:schemeClr val="tx1"/>
              </a:solidFill>
            </a:endParaRP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F2B45698-15AC-5ACD-EB34-026AB1ED7F73}"/>
              </a:ext>
            </a:extLst>
          </p:cNvPr>
          <p:cNvSpPr txBox="1">
            <a:spLocks/>
          </p:cNvSpPr>
          <p:nvPr/>
        </p:nvSpPr>
        <p:spPr>
          <a:xfrm>
            <a:off x="9676622" y="5441896"/>
            <a:ext cx="3490738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Misinformation</a:t>
            </a:r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5FE375C2-4303-1C8F-E4DC-5546B7BA7975}"/>
              </a:ext>
            </a:extLst>
          </p:cNvPr>
          <p:cNvSpPr txBox="1">
            <a:spLocks/>
          </p:cNvSpPr>
          <p:nvPr/>
        </p:nvSpPr>
        <p:spPr>
          <a:xfrm>
            <a:off x="8855398" y="1169679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How to register for aid</a:t>
            </a:r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3B451286-BE80-6425-E23B-0A5A3B964977}"/>
              </a:ext>
            </a:extLst>
          </p:cNvPr>
          <p:cNvSpPr txBox="1">
            <a:spLocks/>
          </p:cNvSpPr>
          <p:nvPr/>
        </p:nvSpPr>
        <p:spPr>
          <a:xfrm>
            <a:off x="8886435" y="2762594"/>
            <a:ext cx="2980445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How to access health services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News on what is happening here</a:t>
            </a:r>
          </a:p>
        </p:txBody>
      </p:sp>
      <p:sp>
        <p:nvSpPr>
          <p:cNvPr id="25" name="Text Placeholder 1">
            <a:extLst>
              <a:ext uri="{FF2B5EF4-FFF2-40B4-BE49-F238E27FC236}">
                <a16:creationId xmlns:a16="http://schemas.microsoft.com/office/drawing/2014/main" id="{2BF48550-1A88-83C4-0245-110A10AF18BA}"/>
              </a:ext>
            </a:extLst>
          </p:cNvPr>
          <p:cNvSpPr txBox="1">
            <a:spLocks/>
          </p:cNvSpPr>
          <p:nvPr/>
        </p:nvSpPr>
        <p:spPr>
          <a:xfrm>
            <a:off x="8855399" y="2092261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tx1"/>
                </a:solidFill>
              </a:rPr>
              <a:t>How to get more financial support</a:t>
            </a:r>
          </a:p>
        </p:txBody>
      </p:sp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17797638-7516-69A5-B7BE-D76BEC798C26}"/>
              </a:ext>
            </a:extLst>
          </p:cNvPr>
          <p:cNvSpPr txBox="1">
            <a:spLocks/>
          </p:cNvSpPr>
          <p:nvPr/>
        </p:nvSpPr>
        <p:spPr>
          <a:xfrm>
            <a:off x="3615988" y="1117607"/>
            <a:ext cx="3490737" cy="880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55859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67%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chemeClr val="tx1"/>
                </a:solidFill>
              </a:rPr>
              <a:t>33%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800" b="1">
                <a:solidFill>
                  <a:schemeClr val="tx1"/>
                </a:solidFill>
              </a:rPr>
              <a:t>17%</a:t>
            </a:r>
            <a:endParaRPr lang="en-GB" sz="1800" b="1" dirty="0">
              <a:solidFill>
                <a:schemeClr val="tx1"/>
              </a:solidFill>
            </a:endParaRP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827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000" dirty="0"/>
              <a:t>andrea.szenasi@reach-initiative.org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535107" y="1641987"/>
            <a:ext cx="5121787" cy="1179870"/>
          </a:xfrm>
        </p:spPr>
        <p:txBody>
          <a:bodyPr/>
          <a:lstStyle/>
          <a:p>
            <a:r>
              <a:rPr lang="en-GB" dirty="0"/>
              <a:t>THANK YOU FOR YOUR ATTENTION</a:t>
            </a:r>
            <a:endParaRPr lang="en-US" dirty="0"/>
          </a:p>
        </p:txBody>
      </p:sp>
      <p:pic>
        <p:nvPicPr>
          <p:cNvPr id="2" name="Picture 1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D485EB07-5976-84CA-A574-D6F476D8D2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46" y="5420710"/>
            <a:ext cx="1979241" cy="52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019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76222" y="2519517"/>
            <a:ext cx="2947745" cy="1818967"/>
          </a:xfrm>
        </p:spPr>
        <p:txBody>
          <a:bodyPr/>
          <a:lstStyle/>
          <a:p>
            <a:r>
              <a:rPr lang="en-GB" dirty="0"/>
              <a:t>Assessment Objectives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00353" y="1858360"/>
            <a:ext cx="7790202" cy="4391288"/>
          </a:xfrm>
        </p:spPr>
        <p:txBody>
          <a:bodyPr/>
          <a:lstStyle/>
          <a:p>
            <a:r>
              <a:rPr lang="en-US" sz="2000" b="1" dirty="0"/>
              <a:t>Identify displacement dynamics</a:t>
            </a:r>
            <a:r>
              <a:rPr lang="en-US" sz="2000" dirty="0"/>
              <a:t>, household </a:t>
            </a:r>
            <a:r>
              <a:rPr lang="en-US" sz="2000" b="1" dirty="0"/>
              <a:t>priority and winter needs</a:t>
            </a:r>
            <a:r>
              <a:rPr lang="en-US" sz="2000" dirty="0"/>
              <a:t>, including </a:t>
            </a:r>
            <a:r>
              <a:rPr lang="en-US" sz="2000" b="1" dirty="0"/>
              <a:t>protection concerns of key at-risk groups</a:t>
            </a:r>
            <a:r>
              <a:rPr lang="en-US" sz="2000" dirty="0"/>
              <a:t>.</a:t>
            </a:r>
          </a:p>
          <a:p>
            <a:r>
              <a:rPr lang="en-US" sz="2000" b="1" dirty="0"/>
              <a:t>Identify barriers to access to basic services </a:t>
            </a:r>
            <a:r>
              <a:rPr lang="en-US" sz="2000" dirty="0"/>
              <a:t>and </a:t>
            </a:r>
            <a:r>
              <a:rPr lang="en-US" sz="2000" b="1" dirty="0"/>
              <a:t>barriers to integration</a:t>
            </a:r>
            <a:r>
              <a:rPr lang="en-US" sz="2000" dirty="0"/>
              <a:t>, including employment for the refugee population.</a:t>
            </a:r>
          </a:p>
          <a:p>
            <a:r>
              <a:rPr lang="en-US" sz="2000" b="1" dirty="0"/>
              <a:t>Assess the impact of refugee arrival on the local economy and access to basic services for the host community</a:t>
            </a:r>
            <a:r>
              <a:rPr lang="en-US" sz="2000" dirty="0"/>
              <a:t>, as well as </a:t>
            </a:r>
            <a:r>
              <a:rPr lang="en-US" sz="2000" b="1" dirty="0"/>
              <a:t>social cohesion between the refugee and host communities</a:t>
            </a:r>
            <a:r>
              <a:rPr lang="en-US" sz="2000" dirty="0"/>
              <a:t>. </a:t>
            </a:r>
          </a:p>
          <a:p>
            <a:r>
              <a:rPr lang="en-US" sz="2000" b="1" dirty="0"/>
              <a:t>Identify and provide information on local and external actors engaged in the crisis response and basic service provision</a:t>
            </a:r>
            <a:r>
              <a:rPr lang="en-US" sz="2000" dirty="0"/>
              <a:t> in the assessed areas.</a:t>
            </a:r>
            <a:endParaRPr lang="en-CH" sz="2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Specific Objectives</a:t>
            </a:r>
          </a:p>
        </p:txBody>
      </p:sp>
    </p:spTree>
    <p:extLst>
      <p:ext uri="{BB962C8B-B14F-4D97-AF65-F5344CB8AC3E}">
        <p14:creationId xmlns:p14="http://schemas.microsoft.com/office/powerpoint/2010/main" val="78366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6273" y="395713"/>
            <a:ext cx="3824414" cy="1602658"/>
          </a:xfrm>
        </p:spPr>
        <p:txBody>
          <a:bodyPr>
            <a:normAutofit/>
          </a:bodyPr>
          <a:lstStyle/>
          <a:p>
            <a:r>
              <a:rPr lang="en-GB" sz="3600" dirty="0"/>
              <a:t>Assessed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910A6F-8237-7765-1BE9-FBF7FCEA32D0}"/>
              </a:ext>
            </a:extLst>
          </p:cNvPr>
          <p:cNvSpPr txBox="1"/>
          <p:nvPr/>
        </p:nvSpPr>
        <p:spPr>
          <a:xfrm>
            <a:off x="3880686" y="739076"/>
            <a:ext cx="76712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Leelawadee" panose="020B0502040204020203" pitchFamily="34" charset="-34"/>
                <a:cs typeface="Leelawadee" panose="020B0502040204020203" pitchFamily="34" charset="-34"/>
              </a:rPr>
              <a:t>Areas with </a:t>
            </a:r>
            <a:r>
              <a:rPr lang="en-US" sz="20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highest number of refugees</a:t>
            </a:r>
            <a:r>
              <a:rPr lang="en-US" sz="2000" dirty="0">
                <a:latin typeface="Leelawadee" panose="020B0502040204020203" pitchFamily="34" charset="-34"/>
                <a:cs typeface="Leelawadee" panose="020B0502040204020203" pitchFamily="34" charset="-34"/>
              </a:rPr>
              <a:t> were selected.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One urban and one rural </a:t>
            </a:r>
            <a:r>
              <a:rPr lang="en-US" sz="2000" dirty="0">
                <a:latin typeface="Leelawadee" panose="020B0502040204020203" pitchFamily="34" charset="-34"/>
                <a:cs typeface="Leelawadee" panose="020B0502040204020203" pitchFamily="34" charset="-34"/>
              </a:rPr>
              <a:t>area, as there are considerable rural-urban disparities in basic service provision in Moldova.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52894-99E9-F769-7C1E-4C17355A5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799" y="3258074"/>
            <a:ext cx="4349750" cy="2749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B2B74BC-805D-3DE8-A0B4-20563086D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87" y="3258074"/>
            <a:ext cx="3124200" cy="31686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E39B87D-4B0B-BCB9-CCA8-CB8BC326BFE1}"/>
              </a:ext>
            </a:extLst>
          </p:cNvPr>
          <p:cNvSpPr txBox="1"/>
          <p:nvPr/>
        </p:nvSpPr>
        <p:spPr>
          <a:xfrm>
            <a:off x="308322" y="2359013"/>
            <a:ext cx="5979288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</a:pPr>
            <a:r>
              <a:rPr lang="en-US" sz="20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Urban Area - Chisinau</a:t>
            </a:r>
          </a:p>
          <a:p>
            <a:pPr marL="457200" indent="-19367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Botanica,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Centru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Rascani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Ciocana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 and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Buiucani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 sectors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F39C37-0986-C600-C4BD-DC870A4A825F}"/>
              </a:ext>
            </a:extLst>
          </p:cNvPr>
          <p:cNvSpPr txBox="1"/>
          <p:nvPr/>
        </p:nvSpPr>
        <p:spPr>
          <a:xfrm>
            <a:off x="6287610" y="2356273"/>
            <a:ext cx="5386230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Rural Area - Stefan </a:t>
            </a:r>
            <a:r>
              <a:rPr lang="en-US" sz="2000" b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Voda</a:t>
            </a:r>
            <a:endParaRPr lang="en-US" sz="20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457200" indent="-19367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Palanca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Tudora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Crocmaz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 and </a:t>
            </a:r>
            <a:r>
              <a:rPr lang="en-US" sz="16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Popeasca</a:t>
            </a:r>
            <a:r>
              <a:rPr lang="en-US" sz="1600" dirty="0">
                <a:latin typeface="Leelawadee" panose="020B0502040204020203" pitchFamily="34" charset="-34"/>
                <a:cs typeface="Leelawadee" panose="020B0502040204020203" pitchFamily="34" charset="-34"/>
              </a:rPr>
              <a:t> villages</a:t>
            </a:r>
          </a:p>
        </p:txBody>
      </p:sp>
    </p:spTree>
    <p:extLst>
      <p:ext uri="{BB962C8B-B14F-4D97-AF65-F5344CB8AC3E}">
        <p14:creationId xmlns:p14="http://schemas.microsoft.com/office/powerpoint/2010/main" val="354915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ED79F5-E53D-29E6-C4C7-E9EDE0CC4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2766218"/>
            <a:ext cx="4156587" cy="1325563"/>
          </a:xfrm>
        </p:spPr>
        <p:txBody>
          <a:bodyPr/>
          <a:lstStyle/>
          <a:p>
            <a:r>
              <a:rPr lang="en-GB" dirty="0"/>
              <a:t>Methodology</a:t>
            </a:r>
            <a:endParaRPr lang="en-CH" dirty="0"/>
          </a:p>
        </p:txBody>
      </p:sp>
      <p:graphicFrame>
        <p:nvGraphicFramePr>
          <p:cNvPr id="8" name="Google Shape;198;gef512f5bb0_2_14">
            <a:extLst>
              <a:ext uri="{FF2B5EF4-FFF2-40B4-BE49-F238E27FC236}">
                <a16:creationId xmlns:a16="http://schemas.microsoft.com/office/drawing/2014/main" id="{6CDCC6C6-0499-2125-1C9D-274D740E36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540773"/>
              </p:ext>
            </p:extLst>
          </p:nvPr>
        </p:nvGraphicFramePr>
        <p:xfrm>
          <a:off x="4389120" y="242232"/>
          <a:ext cx="7518400" cy="589440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39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30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1" u="none" strike="noStrike" cap="none" dirty="0">
                          <a:solidFill>
                            <a:srgbClr val="58595A"/>
                          </a:solidFill>
                          <a:latin typeface="Leelawadee" panose="020B0502040204020203" pitchFamily="34" charset="-34"/>
                          <a:cs typeface="Leelawadee" panose="020B0502040204020203" pitchFamily="34" charset="-34"/>
                          <a:sym typeface="Arial"/>
                        </a:rPr>
                        <a:t>Design</a:t>
                      </a:r>
                      <a:endParaRPr sz="1600" b="1" i="0" u="none" strike="noStrike" cap="none" dirty="0">
                        <a:solidFill>
                          <a:srgbClr val="58595A"/>
                        </a:solidFill>
                        <a:latin typeface="Leelawadee" panose="020B0502040204020203" pitchFamily="34" charset="-34"/>
                        <a:ea typeface="Arial"/>
                        <a:cs typeface="Leelawadee" panose="020B0502040204020203" pitchFamily="34" charset="-34"/>
                        <a:sym typeface="Arial"/>
                      </a:endParaRP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4CAB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The ABA used a </a:t>
                      </a: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mixed-methods approach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Primary data collection: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500" b="0" i="0" u="none" strike="noStrike" kern="1200" cap="none" dirty="0">
                        <a:solidFill>
                          <a:schemeClr val="tx1"/>
                        </a:solidFill>
                        <a:latin typeface="Leelawadee" panose="020B0502040204020203" pitchFamily="34" charset="-34"/>
                        <a:ea typeface="Arial"/>
                        <a:cs typeface="Leelawadee" panose="020B0502040204020203" pitchFamily="34" charset="-34"/>
                        <a:sym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AutoNum type="arabicPeriod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Surveys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 with heads/adult members of refugee/host households (HH)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AutoNum type="arabicPeriod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Focus group discussions 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(FGD) </a:t>
                      </a: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and individual interviews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 (II) with refugees and host population members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AutoNum type="arabicPeriod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Key informant interviews 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(KII) with local authorities, service providers, NGOs and businesses</a:t>
                      </a: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90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solidFill>
                            <a:srgbClr val="58595A"/>
                          </a:solidFill>
                          <a:latin typeface="Leelawadee" panose="020B0502040204020203" pitchFamily="34" charset="-34"/>
                          <a:cs typeface="Leelawadee" panose="020B0502040204020203" pitchFamily="34" charset="-34"/>
                        </a:rPr>
                        <a:t>Dates</a:t>
                      </a:r>
                      <a:endParaRPr sz="1600" b="1" u="none" strike="noStrike" cap="none" dirty="0">
                        <a:solidFill>
                          <a:srgbClr val="58595A"/>
                        </a:solidFill>
                        <a:latin typeface="Leelawadee" panose="020B0502040204020203" pitchFamily="34" charset="-34"/>
                        <a:cs typeface="Leelawadee" panose="020B0502040204020203" pitchFamily="34" charset="-34"/>
                      </a:endParaRP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4CAB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cs typeface="Leelawadee" panose="020B0502040204020203" pitchFamily="34" charset="-34"/>
                        </a:rPr>
                        <a:t> August 30 - October 7, 2022</a:t>
                      </a: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3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CH" sz="1600" b="1" u="none" strike="noStrike" kern="1200" cap="none" dirty="0">
                          <a:solidFill>
                            <a:srgbClr val="58595A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Sample Size</a:t>
                      </a:r>
                      <a:endParaRPr sz="1600" b="1" u="none" strike="noStrike" kern="1200" cap="none" dirty="0">
                        <a:solidFill>
                          <a:srgbClr val="58595A"/>
                        </a:solidFill>
                        <a:latin typeface="Leelawadee" panose="020B0502040204020203" pitchFamily="34" charset="-34"/>
                        <a:ea typeface="+mn-ea"/>
                        <a:cs typeface="Leelawadee" panose="020B0502040204020203" pitchFamily="34" charset="-34"/>
                        <a:sym typeface="Arial"/>
                      </a:endParaRP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4CAB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Chisinau: 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174 refugee HH surveys, 172 host HH surveys, 2 refugee FGDs, 6 refugee IIs, 2 host FGDs, 6 host IIs, 14 KIIs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Stefan </a:t>
                      </a:r>
                      <a:r>
                        <a:rPr lang="en-US" sz="1600" b="1" i="0" u="none" strike="noStrike" kern="1200" cap="none" dirty="0" err="1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Voda</a:t>
                      </a: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: 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+mn-ea"/>
                          <a:cs typeface="Leelawadee" panose="020B0502040204020203" pitchFamily="34" charset="-34"/>
                          <a:sym typeface="Arial"/>
                        </a:rPr>
                        <a:t>76 refugee HH surveys, 181 host HH surveys, 2 refugee FGDs, 1 host FGD, 3 host IIs, 16 KIIs  </a:t>
                      </a: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0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it-CH" sz="1600" b="1" u="none" strike="noStrike" cap="none" dirty="0">
                          <a:solidFill>
                            <a:srgbClr val="58595A"/>
                          </a:solidFill>
                          <a:latin typeface="Leelawadee" panose="020B0502040204020203" pitchFamily="34" charset="-34"/>
                          <a:cs typeface="Leelawadee" panose="020B0502040204020203" pitchFamily="34" charset="-34"/>
                          <a:sym typeface="Arial"/>
                        </a:rPr>
                        <a:t>Sampling Strategy</a:t>
                      </a:r>
                      <a:endParaRPr sz="1600" b="1" i="0" u="none" strike="noStrike" cap="none" dirty="0">
                        <a:solidFill>
                          <a:srgbClr val="58595A"/>
                        </a:solidFill>
                        <a:latin typeface="Leelawadee" panose="020B0502040204020203" pitchFamily="34" charset="-34"/>
                        <a:ea typeface="Arial"/>
                        <a:cs typeface="Leelawadee" panose="020B0502040204020203" pitchFamily="34" charset="-34"/>
                        <a:sym typeface="Arial"/>
                      </a:endParaRP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4CAB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Surveys with host population HHs: 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Two-stage cluster sampling. </a:t>
                      </a:r>
                      <a:r>
                        <a:rPr lang="en-US" sz="1600" b="0" i="1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Findings are representative at the household level.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Surveys with refugee HHs: </a:t>
                      </a: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Purposive. </a:t>
                      </a:r>
                      <a:r>
                        <a:rPr lang="en-US" sz="1600" b="0" i="1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Findings for the refugee population are indicative only.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kern="1200" cap="none" dirty="0">
                          <a:solidFill>
                            <a:schemeClr val="tx1"/>
                          </a:solidFill>
                          <a:latin typeface="Leelawadee" panose="020B0502040204020203" pitchFamily="34" charset="-34"/>
                          <a:ea typeface="Arial"/>
                          <a:cs typeface="Leelawadee" panose="020B0502040204020203" pitchFamily="34" charset="-34"/>
                          <a:sym typeface="Arial"/>
                        </a:rPr>
                        <a:t>Refugee and host FGDs, IIs, KIIs: Purposive. Findings for the refugee population are indicative only.</a:t>
                      </a:r>
                    </a:p>
                  </a:txBody>
                  <a:tcPr marL="91430" marR="91430" marT="45034" marB="45034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CA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741322"/>
                  </a:ext>
                </a:extLst>
              </a:tr>
            </a:tbl>
          </a:graphicData>
        </a:graphic>
      </p:graphicFrame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B669657B-E583-7B7A-9EC2-3D8BDD581EC5}"/>
              </a:ext>
            </a:extLst>
          </p:cNvPr>
          <p:cNvSpPr txBox="1">
            <a:spLocks/>
          </p:cNvSpPr>
          <p:nvPr/>
        </p:nvSpPr>
        <p:spPr>
          <a:xfrm>
            <a:off x="4389120" y="6402557"/>
            <a:ext cx="7887828" cy="4264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-92075"/>
            <a:r>
              <a:rPr lang="en-GB" sz="16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For further information, refer to the </a:t>
            </a:r>
            <a:r>
              <a:rPr lang="en-GB" sz="1600" i="1" dirty="0">
                <a:latin typeface="Leelawadee" panose="020B0502040204020203" pitchFamily="34" charset="-34"/>
                <a:cs typeface="Leelawadee" panose="020B0502040204020203" pitchFamily="34" charset="-34"/>
                <a:hlinkClick r:id="rId2"/>
              </a:rPr>
              <a:t>TOR</a:t>
            </a:r>
            <a:r>
              <a:rPr lang="en-GB" sz="16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3881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615BBF-0898-66C2-E7FA-B1004DF6E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606" y="762938"/>
            <a:ext cx="8742714" cy="859386"/>
          </a:xfrm>
        </p:spPr>
        <p:txBody>
          <a:bodyPr/>
          <a:lstStyle/>
          <a:p>
            <a:r>
              <a:rPr lang="en-GB" dirty="0"/>
              <a:t>Challenges and Limitations</a:t>
            </a:r>
            <a:endParaRPr lang="en-C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62537-9477-31AD-501C-EF9B2F9D93B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71520" y="1798320"/>
            <a:ext cx="8271548" cy="3881119"/>
          </a:xfrm>
        </p:spPr>
        <p:txBody>
          <a:bodyPr>
            <a:normAutofit fontScale="92500"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 probabilistic sampling strategy was adopted for host population household surveys, </a:t>
            </a:r>
            <a:r>
              <a:rPr lang="en-US" sz="2000" dirty="0">
                <a:solidFill>
                  <a:schemeClr val="tx1"/>
                </a:solidFill>
              </a:rPr>
              <a:t>allowing for representative findings at household and area levels at a 95% level of confidence and 8% margin of error. Conversely, due to the absence of accurate refugee population figures, </a:t>
            </a:r>
            <a:r>
              <a:rPr lang="en-US" sz="2000" b="1" dirty="0">
                <a:solidFill>
                  <a:schemeClr val="tx1"/>
                </a:solidFill>
              </a:rPr>
              <a:t>findings should only be considered indicative and should not be generalized for the refugee population </a:t>
            </a:r>
            <a:r>
              <a:rPr lang="en-US" sz="2000" dirty="0">
                <a:solidFill>
                  <a:schemeClr val="tx1"/>
                </a:solidFill>
              </a:rPr>
              <a:t>across both assessed areas.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As respondents were asked about their individual perceptions besides questions pertaining to the household and its members, </a:t>
            </a:r>
            <a:r>
              <a:rPr lang="en-US" sz="2000" b="1" dirty="0">
                <a:solidFill>
                  <a:schemeClr val="tx1"/>
                </a:solidFill>
              </a:rPr>
              <a:t>findings are presented by the number of respondents instead of households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Household respondents were asked about what they perceived were the priority needs and challenges faced by key at-risk groups, e.g., people with disabilities, Romani and LGBTQ+. </a:t>
            </a:r>
            <a:r>
              <a:rPr lang="en-US" sz="2000" b="1" dirty="0">
                <a:solidFill>
                  <a:schemeClr val="tx1"/>
                </a:solidFill>
              </a:rPr>
              <a:t>Therefore, related findings might not fully reflect the realities faced by these groups.</a:t>
            </a:r>
          </a:p>
        </p:txBody>
      </p:sp>
    </p:spTree>
    <p:extLst>
      <p:ext uri="{BB962C8B-B14F-4D97-AF65-F5344CB8AC3E}">
        <p14:creationId xmlns:p14="http://schemas.microsoft.com/office/powerpoint/2010/main" val="143003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/>
              <a:t>Key Definitions</a:t>
            </a:r>
            <a:endParaRPr lang="en-US" sz="40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933010" y="840383"/>
            <a:ext cx="7801790" cy="5177234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Refugees: </a:t>
            </a:r>
            <a:r>
              <a:rPr lang="en-US" sz="2000" dirty="0">
                <a:solidFill>
                  <a:schemeClr val="tx1"/>
                </a:solidFill>
              </a:rPr>
              <a:t>persons or groups of persons with a place of habitual residence within Ukraine who have left Ukraine since the </a:t>
            </a:r>
            <a:r>
              <a:rPr lang="en-US" sz="2000" dirty="0">
                <a:effectLst/>
              </a:rPr>
              <a:t>escalation of hostilities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effectLst/>
              </a:rPr>
              <a:t>which began </a:t>
            </a:r>
            <a:r>
              <a:rPr lang="en-US" sz="2000" dirty="0">
                <a:solidFill>
                  <a:schemeClr val="tx1"/>
                </a:solidFill>
              </a:rPr>
              <a:t>on 24 February 2022. In this assessment, refugees only include refugees living outside of Refugee Accommodation </a:t>
            </a:r>
            <a:r>
              <a:rPr lang="en-US" sz="2000" dirty="0" err="1">
                <a:solidFill>
                  <a:schemeClr val="tx1"/>
                </a:solidFill>
              </a:rPr>
              <a:t>Centres</a:t>
            </a:r>
            <a:r>
              <a:rPr lang="en-US" sz="2000" dirty="0">
                <a:solidFill>
                  <a:schemeClr val="tx1"/>
                </a:solidFill>
              </a:rPr>
              <a:t> (RACs).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Host population: </a:t>
            </a:r>
            <a:r>
              <a:rPr lang="en-US" sz="2000" dirty="0">
                <a:solidFill>
                  <a:schemeClr val="tx1"/>
                </a:solidFill>
              </a:rPr>
              <a:t>Moldovan population who live in areas where refugees live including those who share their own accommodation with refugees and the general population who live where refugees reside.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Household: </a:t>
            </a:r>
            <a:r>
              <a:rPr lang="en-US" sz="2000" dirty="0">
                <a:solidFill>
                  <a:schemeClr val="tx1"/>
                </a:solidFill>
              </a:rPr>
              <a:t>all individuals living together in a housing unit which includes both Moldovan individuals and refugee individuals who travelled to Moldova since the </a:t>
            </a:r>
            <a:r>
              <a:rPr lang="en-US" sz="2000" dirty="0">
                <a:effectLst/>
              </a:rPr>
              <a:t>escalation of hostilities </a:t>
            </a:r>
            <a:r>
              <a:rPr lang="en-US" sz="2000" dirty="0">
                <a:solidFill>
                  <a:schemeClr val="tx1"/>
                </a:solidFill>
              </a:rPr>
              <a:t>on 24 February 2022.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Family: </a:t>
            </a:r>
            <a:r>
              <a:rPr lang="en-US" sz="2000" dirty="0">
                <a:solidFill>
                  <a:schemeClr val="tx1"/>
                </a:solidFill>
              </a:rPr>
              <a:t>group of individuals who are related and acquaintances who habitually live together. The refugee family refers to all individuals who travelled together from Ukraine to Moldova and live together. </a:t>
            </a:r>
          </a:p>
        </p:txBody>
      </p:sp>
    </p:spTree>
    <p:extLst>
      <p:ext uri="{BB962C8B-B14F-4D97-AF65-F5344CB8AC3E}">
        <p14:creationId xmlns:p14="http://schemas.microsoft.com/office/powerpoint/2010/main" val="13241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Preliminary Findings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6096000" y="1636194"/>
            <a:ext cx="5584825" cy="717550"/>
          </a:xfrm>
        </p:spPr>
        <p:txBody>
          <a:bodyPr>
            <a:noAutofit/>
          </a:bodyPr>
          <a:lstStyle/>
          <a:p>
            <a:r>
              <a:rPr lang="en-US" dirty="0"/>
              <a:t>The findings included in this presentation are drawn from the refugee and host HH surveys. Qualitative findings were not incorporated.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127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3076</Words>
  <Application>Microsoft Office PowerPoint</Application>
  <PresentationFormat>Widescreen</PresentationFormat>
  <Paragraphs>233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Franklin Gothic Demi</vt:lpstr>
      <vt:lpstr>Leelawadee</vt:lpstr>
      <vt:lpstr>Noto Sans Symbols</vt:lpstr>
      <vt:lpstr>Office Theme</vt:lpstr>
      <vt:lpstr>Area-Based Assessment (ABA) Chisinau and Stefan Voda  Preliminary Findings</vt:lpstr>
      <vt:lpstr>CONTENTS</vt:lpstr>
      <vt:lpstr>Assessment Objectives</vt:lpstr>
      <vt:lpstr>Assessment Objectives</vt:lpstr>
      <vt:lpstr>Assessed Areas</vt:lpstr>
      <vt:lpstr>Methodology</vt:lpstr>
      <vt:lpstr>Challenges and Limitations</vt:lpstr>
      <vt:lpstr>Key Definitions</vt:lpstr>
      <vt:lpstr>Preliminary Findings</vt:lpstr>
      <vt:lpstr>Preliminary Findings: Chisinau</vt:lpstr>
      <vt:lpstr>Accommodation Findings from refugee HH surveys</vt:lpstr>
      <vt:lpstr>Refugee Movement &amp; Integration Intentions Findings from refugee HH surveys</vt:lpstr>
      <vt:lpstr>Refugee and Host Relationship Findings from refugee HH surveys</vt:lpstr>
      <vt:lpstr>Refugee and Host Relationship Findings from host HH surveys</vt:lpstr>
      <vt:lpstr>Refugee Arrival Impact on Services Findings from host HH surveys</vt:lpstr>
      <vt:lpstr>Priority Needs &amp; Access to Services Findings from refugee HH surveys</vt:lpstr>
      <vt:lpstr>Winter Needs Findings from refugee and host HH surveys</vt:lpstr>
      <vt:lpstr>Livelihoods Findings from refugee HH surveys</vt:lpstr>
      <vt:lpstr>Education Findings from refugee HH surveys</vt:lpstr>
      <vt:lpstr>Health Findings from refugee HH surveys</vt:lpstr>
      <vt:lpstr>Protection  Findings from refugee HH surveys</vt:lpstr>
      <vt:lpstr>Protection  Findings from host HH surveys</vt:lpstr>
      <vt:lpstr>AAP  Findings from refugee HH surveys</vt:lpstr>
      <vt:lpstr>Preliminary Findings: Stefan Voda</vt:lpstr>
      <vt:lpstr>Accommodation Findings from refugee HH surveys</vt:lpstr>
      <vt:lpstr>Refugee Movement &amp; Integration Intentions Findings from refugee HH surveys</vt:lpstr>
      <vt:lpstr>Refugee and Host Relationship Findings from refugee HH surveys</vt:lpstr>
      <vt:lpstr>Refugee and Host Relationship Findings from host HH surveys</vt:lpstr>
      <vt:lpstr>Refugee Arrival Impact on Services Findings from host HH surveys</vt:lpstr>
      <vt:lpstr>Priority Needs &amp; Access to Services Findings from refugee HH surveys</vt:lpstr>
      <vt:lpstr>Winter Needs Findings from refugee and host HH surveys</vt:lpstr>
      <vt:lpstr>Livelihoods Findings from refugee HH surveys</vt:lpstr>
      <vt:lpstr>Education Findings from refugee HH surveys</vt:lpstr>
      <vt:lpstr>Health Findings from refugee HH surveys</vt:lpstr>
      <vt:lpstr>Protection Findings from refugee HH surveys</vt:lpstr>
      <vt:lpstr>Protection Findings from host HH surveys</vt:lpstr>
      <vt:lpstr>AAP Findings from refugee HH surveys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Zora Adistya</dc:creator>
  <cp:lastModifiedBy>Andrea SZENASI</cp:lastModifiedBy>
  <cp:revision>168</cp:revision>
  <dcterms:created xsi:type="dcterms:W3CDTF">2022-05-04T08:41:54Z</dcterms:created>
  <dcterms:modified xsi:type="dcterms:W3CDTF">2022-12-02T14:32:09Z</dcterms:modified>
</cp:coreProperties>
</file>