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5.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notesSlides/notesSlide4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8.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0.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1.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2.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6"/>
  </p:notesMasterIdLst>
  <p:sldIdLst>
    <p:sldId id="458" r:id="rId3"/>
    <p:sldId id="478" r:id="rId4"/>
    <p:sldId id="334" r:id="rId5"/>
    <p:sldId id="495" r:id="rId6"/>
    <p:sldId id="496" r:id="rId7"/>
    <p:sldId id="497" r:id="rId8"/>
    <p:sldId id="413" r:id="rId9"/>
    <p:sldId id="460" r:id="rId10"/>
    <p:sldId id="343" r:id="rId11"/>
    <p:sldId id="381" r:id="rId12"/>
    <p:sldId id="418" r:id="rId13"/>
    <p:sldId id="355" r:id="rId14"/>
    <p:sldId id="473" r:id="rId15"/>
    <p:sldId id="467" r:id="rId16"/>
    <p:sldId id="357" r:id="rId17"/>
    <p:sldId id="468" r:id="rId18"/>
    <p:sldId id="474" r:id="rId19"/>
    <p:sldId id="422" r:id="rId20"/>
    <p:sldId id="340" r:id="rId21"/>
    <p:sldId id="419" r:id="rId22"/>
    <p:sldId id="469" r:id="rId23"/>
    <p:sldId id="470" r:id="rId24"/>
    <p:sldId id="425" r:id="rId25"/>
    <p:sldId id="341" r:id="rId26"/>
    <p:sldId id="363" r:id="rId27"/>
    <p:sldId id="403" r:id="rId28"/>
    <p:sldId id="360" r:id="rId29"/>
    <p:sldId id="461" r:id="rId30"/>
    <p:sldId id="427" r:id="rId31"/>
    <p:sldId id="490" r:id="rId32"/>
    <p:sldId id="335" r:id="rId33"/>
    <p:sldId id="401" r:id="rId34"/>
    <p:sldId id="346" r:id="rId35"/>
    <p:sldId id="409" r:id="rId36"/>
    <p:sldId id="398" r:id="rId37"/>
    <p:sldId id="463" r:id="rId38"/>
    <p:sldId id="390" r:id="rId39"/>
    <p:sldId id="465" r:id="rId40"/>
    <p:sldId id="421" r:id="rId41"/>
    <p:sldId id="491" r:id="rId42"/>
    <p:sldId id="358" r:id="rId43"/>
    <p:sldId id="392" r:id="rId44"/>
    <p:sldId id="351" r:id="rId45"/>
    <p:sldId id="345" r:id="rId46"/>
    <p:sldId id="352" r:id="rId47"/>
    <p:sldId id="387" r:id="rId48"/>
    <p:sldId id="492" r:id="rId49"/>
    <p:sldId id="373" r:id="rId50"/>
    <p:sldId id="369" r:id="rId51"/>
    <p:sldId id="350" r:id="rId52"/>
    <p:sldId id="462" r:id="rId53"/>
    <p:sldId id="414" r:id="rId54"/>
    <p:sldId id="477" r:id="rId55"/>
    <p:sldId id="420" r:id="rId56"/>
    <p:sldId id="493" r:id="rId57"/>
    <p:sldId id="338" r:id="rId58"/>
    <p:sldId id="445" r:id="rId59"/>
    <p:sldId id="416" r:id="rId60"/>
    <p:sldId id="471" r:id="rId61"/>
    <p:sldId id="349" r:id="rId62"/>
    <p:sldId id="472" r:id="rId63"/>
    <p:sldId id="423" r:id="rId64"/>
    <p:sldId id="494" r:id="rId6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er Moller" initials="OM" lastIdx="1" clrIdx="0">
    <p:extLst>
      <p:ext uri="{19B8F6BF-5375-455C-9EA6-DF929625EA0E}">
        <p15:presenceInfo xmlns:p15="http://schemas.microsoft.com/office/powerpoint/2012/main" userId="Oliver Moller" providerId="None"/>
      </p:ext>
    </p:extLst>
  </p:cmAuthor>
  <p:cmAuthor id="2" name="Lea Barbezat IMPACT" initials="LB" lastIdx="4" clrIdx="1">
    <p:extLst>
      <p:ext uri="{19B8F6BF-5375-455C-9EA6-DF929625EA0E}">
        <p15:presenceInfo xmlns:p15="http://schemas.microsoft.com/office/powerpoint/2012/main" userId="Lea Barbezat IMPACT" providerId="None"/>
      </p:ext>
    </p:extLst>
  </p:cmAuthor>
  <p:cmAuthor id="3" name="Scott M. Sandvik" initials="SMS" lastIdx="19" clrIdx="2">
    <p:extLst>
      <p:ext uri="{19B8F6BF-5375-455C-9EA6-DF929625EA0E}">
        <p15:presenceInfo xmlns:p15="http://schemas.microsoft.com/office/powerpoint/2012/main" userId="Scott M. Sandvik" providerId="None"/>
      </p:ext>
    </p:extLst>
  </p:cmAuthor>
  <p:cmAuthor id="4" name="Nanki" initials="N" lastIdx="25" clrIdx="3">
    <p:extLst>
      <p:ext uri="{19B8F6BF-5375-455C-9EA6-DF929625EA0E}">
        <p15:presenceInfo xmlns:p15="http://schemas.microsoft.com/office/powerpoint/2012/main" userId="Nanki" providerId="None"/>
      </p:ext>
    </p:extLst>
  </p:cmAuthor>
  <p:cmAuthor id="5" name="Zulfiye Kazim" initials="ZK" lastIdx="20" clrIdx="4">
    <p:extLst>
      <p:ext uri="{19B8F6BF-5375-455C-9EA6-DF929625EA0E}">
        <p15:presenceInfo xmlns:p15="http://schemas.microsoft.com/office/powerpoint/2012/main" userId="2940694f14554b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C9A1"/>
    <a:srgbClr val="FFF89F"/>
    <a:srgbClr val="58585A"/>
    <a:srgbClr val="7B001E"/>
    <a:srgbClr val="BF072C"/>
    <a:srgbClr val="FCA15E"/>
    <a:srgbClr val="EE5859"/>
    <a:srgbClr val="FCB679"/>
    <a:srgbClr val="DDFF9F"/>
    <a:srgbClr val="9BC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6" autoAdjust="0"/>
    <p:restoredTop sz="81477" autoAdjust="0"/>
  </p:normalViewPr>
  <p:slideViewPr>
    <p:cSldViewPr snapToGrid="0" showGuides="1">
      <p:cViewPr varScale="1">
        <p:scale>
          <a:sx n="72" d="100"/>
          <a:sy n="72" d="100"/>
        </p:scale>
        <p:origin x="1790"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2" d="100"/>
          <a:sy n="82" d="100"/>
        </p:scale>
        <p:origin x="395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3%20-%20April%202019\SYR_Raqqa%20ABS_Gap%20matrix_round%20III_7.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3%20-%20April%202019\Data_analysis_Raqqa_round%20III_draft_23.0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3%20-%20April%202019\Data_analysis_Raqqa_round%20III_draft_23.04.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3%20-%20April%202019\Data_analysis_Raqqa_round%20III_draft_23.0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3%20-%20April%202019\Data_analysis_Raqqa_round%20III_draft_23.0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DELL\Dropbox\REACH_SYR\z_NES\AGORA\Ongoing\Raqqa%20ABS\Products\Workshop\Round%203%20-%20April%202019\Data_analysis_Raqqa_round%20III_draft_23.04.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DELL\Dropbox\REACH_SYR\z_NES\AGORA\Ongoing\Raqqa%20ABS\Products\Workshop\Round%203%20-%20April%202019\Data_analysis_Raqqa_round%20III_draft_23.04.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DELL\Dropbox\REACH_SYR\z_NES\AGORA\Ongoing\Raqqa%20ABS\Products\Workshop\Round%203%20-%20April%202019\Data_analysis_Raqqa_round%20III_draft_23.04.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3%20-%20April%202019\Data_analysis_Raqqa_round%20III_draft_23.0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DELL\Dropbox\REACH_SYR\z_NES\AGORA\Ongoing\Raqqa%20ABS\Products\Workshop\Round%203%20-%20April%202019\Data_analysis_Raqqa_round%20III_draft_23.04.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DELL\Dropbox\REACH_SYR\z_NES\AGORA\Ongoing\Raqqa%20ABS\Products\Workshop\Round%203%20-%20April%202019\Data_analysis_Raqqa_round%20III_draft_23.04.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ELL\Dropbox\REACH_SYR\z_NES\AGORA\Ongoing\Raqqa%20ABS\Products\Workshop\Round%203%20-%20April%202019\Data_analysis_Raqqa_round%20III_draft_23.04.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3%20-%20April%202019\Data_analysis_Raqqa_round%20III_draft_23.04.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DELL\Dropbox\REACH_SYR\z_NES\AGORA\Ongoing\Raqqa%20ABS\Products\Workshop\Round%203%20-%20April%202019\Data_analysis_Raqqa_round%20III_draft_23.04.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3%20-%20April%202019\Data_analysis_Raqqa_round%20III_draft_23.04.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DELL\Dropbox\REACH_SYR\z_NES\AGORA\Ongoing\Raqqa%20ABS\Products\Workshop\Round%203%20-%20April%202019\Data_analysis_Raqqa_round%20III_draft_23.04.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DELL\Dropbox\REACH_SYR\z_NES\AGORA\Ongoing\Raqqa%20ABS\Products\Workshop\Round%203%20-%20April%202019\Data_analysis_Raqqa_round%20III_draft_23.04.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3%20-%20April%202019\Data_analysis_Raqqa_round%20III_draft_23.04.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3%20-%20April%202019\Data_analysis_Raqqa_round%20III_draft_23.0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ownloads\reach_syr_dataset_market-monitoring_redesign_march_20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DELL\Dropbox\REACH_SYR\z_NES\AGORA\Ongoing\Raqqa%20ABS\Products\Workshop\Round%203%20-%20April%202019\Data_analysis_Raqqa_round%20III_draft_23.0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DELL\Dropbox\REACH_SYR\z_NES\AGORA\Ongoing\Raqqa%20ABS\Products\Workshop\Round%203%20-%20April%202019\Data_analysis_Raqqa_round%20III_draft_23.04.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3%20-%20April%202019\Data_analysis_Raqqa_round%20III_draft_23.0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DELL\Dropbox\REACH_SYR\z_NES\AGORA\Ongoing\Raqqa%20ABS\Products\Workshop\Round%203%20-%20April%202019\Data_analysis_Raqqa_round%20III_draft_23.04.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3%20-%20April%202019\Data_analysis_Raqqa_round%20III_draft_23.0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Longitudinal!$A$2</c:f>
              <c:strCache>
                <c:ptCount val="1"/>
                <c:pt idx="0">
                  <c:v>Meshleb</c:v>
                </c:pt>
              </c:strCache>
            </c:strRef>
          </c:tx>
          <c:spPr>
            <a:solidFill>
              <a:schemeClr val="accent1"/>
            </a:solidFill>
            <a:ln>
              <a:noFill/>
            </a:ln>
            <a:effectLst/>
          </c:spPr>
          <c:cat>
            <c:numRef>
              <c:f>Longitudinal!$B$1:$F$1</c:f>
              <c:numCache>
                <c:formatCode>mmm\-yy</c:formatCode>
                <c:ptCount val="5"/>
                <c:pt idx="0">
                  <c:v>43070</c:v>
                </c:pt>
                <c:pt idx="1">
                  <c:v>43160</c:v>
                </c:pt>
                <c:pt idx="2">
                  <c:v>43252</c:v>
                </c:pt>
                <c:pt idx="3">
                  <c:v>43374</c:v>
                </c:pt>
                <c:pt idx="4">
                  <c:v>43497</c:v>
                </c:pt>
              </c:numCache>
            </c:numRef>
          </c:cat>
          <c:val>
            <c:numRef>
              <c:f>Longitudinal!$B$2:$F$2</c:f>
              <c:numCache>
                <c:formatCode>_(* #,##0_);_(* \(#,##0\);_(* "-"??_);_(@_)</c:formatCode>
                <c:ptCount val="5"/>
                <c:pt idx="0">
                  <c:v>1950</c:v>
                </c:pt>
                <c:pt idx="1">
                  <c:v>3500</c:v>
                </c:pt>
                <c:pt idx="2">
                  <c:v>3250</c:v>
                </c:pt>
                <c:pt idx="3">
                  <c:v>3500</c:v>
                </c:pt>
                <c:pt idx="4">
                  <c:v>6275</c:v>
                </c:pt>
              </c:numCache>
            </c:numRef>
          </c:val>
          <c:extLst>
            <c:ext xmlns:c16="http://schemas.microsoft.com/office/drawing/2014/chart" uri="{C3380CC4-5D6E-409C-BE32-E72D297353CC}">
              <c16:uniqueId val="{00000000-A3C1-4B64-A740-187275AF1BAB}"/>
            </c:ext>
          </c:extLst>
        </c:ser>
        <c:ser>
          <c:idx val="2"/>
          <c:order val="2"/>
          <c:tx>
            <c:strRef>
              <c:f>Longitudinal!$A$4</c:f>
              <c:strCache>
                <c:ptCount val="1"/>
                <c:pt idx="0">
                  <c:v>Northeast</c:v>
                </c:pt>
              </c:strCache>
            </c:strRef>
          </c:tx>
          <c:spPr>
            <a:solidFill>
              <a:schemeClr val="accent3"/>
            </a:solidFill>
            <a:ln>
              <a:noFill/>
            </a:ln>
            <a:effectLst/>
          </c:spPr>
          <c:cat>
            <c:numRef>
              <c:f>Longitudinal!$B$1:$F$1</c:f>
              <c:numCache>
                <c:formatCode>mmm\-yy</c:formatCode>
                <c:ptCount val="5"/>
                <c:pt idx="0">
                  <c:v>43070</c:v>
                </c:pt>
                <c:pt idx="1">
                  <c:v>43160</c:v>
                </c:pt>
                <c:pt idx="2">
                  <c:v>43252</c:v>
                </c:pt>
                <c:pt idx="3">
                  <c:v>43374</c:v>
                </c:pt>
                <c:pt idx="4">
                  <c:v>43497</c:v>
                </c:pt>
              </c:numCache>
            </c:numRef>
          </c:cat>
          <c:val>
            <c:numRef>
              <c:f>Longitudinal!$B$4:$F$4</c:f>
              <c:numCache>
                <c:formatCode>_(* #,##0_);_(* \(#,##0\);_(* "-"??_);_(@_)</c:formatCode>
                <c:ptCount val="5"/>
                <c:pt idx="0">
                  <c:v>1750.5</c:v>
                </c:pt>
                <c:pt idx="1">
                  <c:v>6500</c:v>
                </c:pt>
                <c:pt idx="2">
                  <c:v>9300</c:v>
                </c:pt>
                <c:pt idx="3">
                  <c:v>10329.166666666666</c:v>
                </c:pt>
                <c:pt idx="4">
                  <c:v>12000</c:v>
                </c:pt>
              </c:numCache>
            </c:numRef>
          </c:val>
          <c:extLst>
            <c:ext xmlns:c16="http://schemas.microsoft.com/office/drawing/2014/chart" uri="{C3380CC4-5D6E-409C-BE32-E72D297353CC}">
              <c16:uniqueId val="{00000001-A3C1-4B64-A740-187275AF1BAB}"/>
            </c:ext>
          </c:extLst>
        </c:ser>
        <c:ser>
          <c:idx val="7"/>
          <c:order val="7"/>
          <c:tx>
            <c:strRef>
              <c:f>Longitudinal!$A$9</c:f>
              <c:strCache>
                <c:ptCount val="1"/>
                <c:pt idx="0">
                  <c:v>South</c:v>
                </c:pt>
              </c:strCache>
            </c:strRef>
          </c:tx>
          <c:spPr>
            <a:solidFill>
              <a:schemeClr val="accent2">
                <a:lumMod val="60000"/>
              </a:schemeClr>
            </a:solidFill>
            <a:ln w="25400">
              <a:noFill/>
            </a:ln>
            <a:effectLst/>
          </c:spPr>
          <c:cat>
            <c:numRef>
              <c:f>Longitudinal!$B$1:$F$1</c:f>
              <c:numCache>
                <c:formatCode>mmm\-yy</c:formatCode>
                <c:ptCount val="5"/>
                <c:pt idx="0">
                  <c:v>43070</c:v>
                </c:pt>
                <c:pt idx="1">
                  <c:v>43160</c:v>
                </c:pt>
                <c:pt idx="2">
                  <c:v>43252</c:v>
                </c:pt>
                <c:pt idx="3">
                  <c:v>43374</c:v>
                </c:pt>
                <c:pt idx="4">
                  <c:v>43497</c:v>
                </c:pt>
              </c:numCache>
            </c:numRef>
          </c:cat>
          <c:val>
            <c:numRef>
              <c:f>Longitudinal!$B$9:$F$9</c:f>
              <c:numCache>
                <c:formatCode>_(* #,##0_);_(* \(#,##0\);_(* "-"??_);_(@_)</c:formatCode>
                <c:ptCount val="5"/>
                <c:pt idx="0">
                  <c:v>400</c:v>
                </c:pt>
                <c:pt idx="1">
                  <c:v>3340</c:v>
                </c:pt>
                <c:pt idx="2">
                  <c:v>5850</c:v>
                </c:pt>
                <c:pt idx="3">
                  <c:v>6035</c:v>
                </c:pt>
                <c:pt idx="4">
                  <c:v>6125</c:v>
                </c:pt>
              </c:numCache>
            </c:numRef>
          </c:val>
          <c:extLst>
            <c:ext xmlns:c16="http://schemas.microsoft.com/office/drawing/2014/chart" uri="{C3380CC4-5D6E-409C-BE32-E72D297353CC}">
              <c16:uniqueId val="{00000002-A3C1-4B64-A740-187275AF1BAB}"/>
            </c:ext>
          </c:extLst>
        </c:ser>
        <c:ser>
          <c:idx val="9"/>
          <c:order val="9"/>
          <c:tx>
            <c:strRef>
              <c:f>Longitudinal!$A$11</c:f>
              <c:strCache>
                <c:ptCount val="1"/>
                <c:pt idx="0">
                  <c:v>East Central</c:v>
                </c:pt>
              </c:strCache>
            </c:strRef>
          </c:tx>
          <c:spPr>
            <a:solidFill>
              <a:srgbClr val="A5C9A1"/>
            </a:solidFill>
            <a:ln w="25400">
              <a:noFill/>
            </a:ln>
            <a:effectLst/>
          </c:spPr>
          <c:cat>
            <c:numRef>
              <c:f>Longitudinal!$B$1:$F$1</c:f>
              <c:numCache>
                <c:formatCode>mmm\-yy</c:formatCode>
                <c:ptCount val="5"/>
                <c:pt idx="0">
                  <c:v>43070</c:v>
                </c:pt>
                <c:pt idx="1">
                  <c:v>43160</c:v>
                </c:pt>
                <c:pt idx="2">
                  <c:v>43252</c:v>
                </c:pt>
                <c:pt idx="3">
                  <c:v>43374</c:v>
                </c:pt>
                <c:pt idx="4">
                  <c:v>43497</c:v>
                </c:pt>
              </c:numCache>
            </c:numRef>
          </c:cat>
          <c:val>
            <c:numRef>
              <c:f>Longitudinal!$B$11:$F$11</c:f>
              <c:numCache>
                <c:formatCode>_(* #,##0_);_(* \(#,##0\);_(* "-"??_);_(@_)</c:formatCode>
                <c:ptCount val="5"/>
                <c:pt idx="0">
                  <c:v>400</c:v>
                </c:pt>
                <c:pt idx="1">
                  <c:v>2352.5</c:v>
                </c:pt>
                <c:pt idx="2">
                  <c:v>4075</c:v>
                </c:pt>
                <c:pt idx="3">
                  <c:v>4532.5</c:v>
                </c:pt>
                <c:pt idx="4">
                  <c:v>7000</c:v>
                </c:pt>
              </c:numCache>
            </c:numRef>
          </c:val>
          <c:extLst>
            <c:ext xmlns:c16="http://schemas.microsoft.com/office/drawing/2014/chart" uri="{C3380CC4-5D6E-409C-BE32-E72D297353CC}">
              <c16:uniqueId val="{00000003-A3C1-4B64-A740-187275AF1BAB}"/>
            </c:ext>
          </c:extLst>
        </c:ser>
        <c:ser>
          <c:idx val="13"/>
          <c:order val="13"/>
          <c:tx>
            <c:strRef>
              <c:f>Longitudinal!$A$15</c:f>
              <c:strCache>
                <c:ptCount val="1"/>
                <c:pt idx="0">
                  <c:v>West Central</c:v>
                </c:pt>
              </c:strCache>
            </c:strRef>
          </c:tx>
          <c:spPr>
            <a:solidFill>
              <a:schemeClr val="accent2">
                <a:lumMod val="80000"/>
                <a:lumOff val="20000"/>
              </a:schemeClr>
            </a:solidFill>
            <a:ln w="25400">
              <a:noFill/>
            </a:ln>
            <a:effectLst/>
          </c:spPr>
          <c:cat>
            <c:numRef>
              <c:f>Longitudinal!$B$1:$F$1</c:f>
              <c:numCache>
                <c:formatCode>mmm\-yy</c:formatCode>
                <c:ptCount val="5"/>
                <c:pt idx="0">
                  <c:v>43070</c:v>
                </c:pt>
                <c:pt idx="1">
                  <c:v>43160</c:v>
                </c:pt>
                <c:pt idx="2">
                  <c:v>43252</c:v>
                </c:pt>
                <c:pt idx="3">
                  <c:v>43374</c:v>
                </c:pt>
                <c:pt idx="4">
                  <c:v>43497</c:v>
                </c:pt>
              </c:numCache>
            </c:numRef>
          </c:cat>
          <c:val>
            <c:numRef>
              <c:f>Longitudinal!$B$15:$F$15</c:f>
              <c:numCache>
                <c:formatCode>_(* #,##0_);_(* \(#,##0\);_(* "-"??_);_(@_)</c:formatCode>
                <c:ptCount val="5"/>
                <c:pt idx="0">
                  <c:v>875</c:v>
                </c:pt>
                <c:pt idx="1">
                  <c:v>1505</c:v>
                </c:pt>
                <c:pt idx="2">
                  <c:v>4310</c:v>
                </c:pt>
                <c:pt idx="3">
                  <c:v>5422.5</c:v>
                </c:pt>
                <c:pt idx="4">
                  <c:v>8475</c:v>
                </c:pt>
              </c:numCache>
            </c:numRef>
          </c:val>
          <c:extLst>
            <c:ext xmlns:c16="http://schemas.microsoft.com/office/drawing/2014/chart" uri="{C3380CC4-5D6E-409C-BE32-E72D297353CC}">
              <c16:uniqueId val="{00000004-A3C1-4B64-A740-187275AF1BAB}"/>
            </c:ext>
          </c:extLst>
        </c:ser>
        <c:ser>
          <c:idx val="19"/>
          <c:order val="19"/>
          <c:tx>
            <c:strRef>
              <c:f>Longitudinal!$A$21</c:f>
              <c:strCache>
                <c:ptCount val="1"/>
                <c:pt idx="0">
                  <c:v>North</c:v>
                </c:pt>
              </c:strCache>
            </c:strRef>
          </c:tx>
          <c:spPr>
            <a:solidFill>
              <a:srgbClr val="FFF89F"/>
            </a:solidFill>
            <a:ln w="25400">
              <a:noFill/>
            </a:ln>
            <a:effectLst/>
          </c:spPr>
          <c:cat>
            <c:numRef>
              <c:f>Longitudinal!$B$1:$F$1</c:f>
              <c:numCache>
                <c:formatCode>mmm\-yy</c:formatCode>
                <c:ptCount val="5"/>
                <c:pt idx="0">
                  <c:v>43070</c:v>
                </c:pt>
                <c:pt idx="1">
                  <c:v>43160</c:v>
                </c:pt>
                <c:pt idx="2">
                  <c:v>43252</c:v>
                </c:pt>
                <c:pt idx="3">
                  <c:v>43374</c:v>
                </c:pt>
                <c:pt idx="4">
                  <c:v>43497</c:v>
                </c:pt>
              </c:numCache>
            </c:numRef>
          </c:cat>
          <c:val>
            <c:numRef>
              <c:f>Longitudinal!$B$21:$F$21</c:f>
              <c:numCache>
                <c:formatCode>_(* #,##0_);_(* \(#,##0\);_(* "-"??_);_(@_)</c:formatCode>
                <c:ptCount val="5"/>
                <c:pt idx="0">
                  <c:v>150</c:v>
                </c:pt>
                <c:pt idx="1">
                  <c:v>1265</c:v>
                </c:pt>
                <c:pt idx="2">
                  <c:v>4600</c:v>
                </c:pt>
                <c:pt idx="3">
                  <c:v>4612.5</c:v>
                </c:pt>
                <c:pt idx="4">
                  <c:v>5175</c:v>
                </c:pt>
              </c:numCache>
            </c:numRef>
          </c:val>
          <c:extLst>
            <c:ext xmlns:c16="http://schemas.microsoft.com/office/drawing/2014/chart" uri="{C3380CC4-5D6E-409C-BE32-E72D297353CC}">
              <c16:uniqueId val="{00000005-A3C1-4B64-A740-187275AF1BAB}"/>
            </c:ext>
          </c:extLst>
        </c:ser>
        <c:ser>
          <c:idx val="23"/>
          <c:order val="23"/>
          <c:tx>
            <c:strRef>
              <c:f>Longitudinal!$A$25</c:f>
              <c:strCache>
                <c:ptCount val="1"/>
                <c:pt idx="0">
                  <c:v>West    </c:v>
                </c:pt>
              </c:strCache>
            </c:strRef>
          </c:tx>
          <c:spPr>
            <a:solidFill>
              <a:schemeClr val="accent6">
                <a:lumMod val="80000"/>
              </a:schemeClr>
            </a:solidFill>
            <a:ln w="25400">
              <a:noFill/>
            </a:ln>
            <a:effectLst/>
          </c:spPr>
          <c:cat>
            <c:numRef>
              <c:f>Longitudinal!$B$1:$F$1</c:f>
              <c:numCache>
                <c:formatCode>mmm\-yy</c:formatCode>
                <c:ptCount val="5"/>
                <c:pt idx="0">
                  <c:v>43070</c:v>
                </c:pt>
                <c:pt idx="1">
                  <c:v>43160</c:v>
                </c:pt>
                <c:pt idx="2">
                  <c:v>43252</c:v>
                </c:pt>
                <c:pt idx="3">
                  <c:v>43374</c:v>
                </c:pt>
                <c:pt idx="4">
                  <c:v>43497</c:v>
                </c:pt>
              </c:numCache>
            </c:numRef>
          </c:cat>
          <c:val>
            <c:numRef>
              <c:f>Longitudinal!$B$25:$F$25</c:f>
              <c:numCache>
                <c:formatCode>_(* #,##0_);_(* \(#,##0\);_(* "-"??_);_(@_)</c:formatCode>
                <c:ptCount val="5"/>
                <c:pt idx="0">
                  <c:v>2025</c:v>
                </c:pt>
                <c:pt idx="1">
                  <c:v>6900</c:v>
                </c:pt>
                <c:pt idx="2">
                  <c:v>5850</c:v>
                </c:pt>
                <c:pt idx="3">
                  <c:v>6618.333333333333</c:v>
                </c:pt>
                <c:pt idx="4">
                  <c:v>7075</c:v>
                </c:pt>
              </c:numCache>
            </c:numRef>
          </c:val>
          <c:extLst>
            <c:ext xmlns:c16="http://schemas.microsoft.com/office/drawing/2014/chart" uri="{C3380CC4-5D6E-409C-BE32-E72D297353CC}">
              <c16:uniqueId val="{00000006-A3C1-4B64-A740-187275AF1BAB}"/>
            </c:ext>
          </c:extLst>
        </c:ser>
        <c:dLbls>
          <c:showLegendKey val="0"/>
          <c:showVal val="0"/>
          <c:showCatName val="0"/>
          <c:showSerName val="0"/>
          <c:showPercent val="0"/>
          <c:showBubbleSize val="0"/>
        </c:dLbls>
        <c:axId val="46574511"/>
        <c:axId val="46577423"/>
        <c:extLst>
          <c:ext xmlns:c15="http://schemas.microsoft.com/office/drawing/2012/chart" uri="{02D57815-91ED-43cb-92C2-25804820EDAC}">
            <c15:filteredAreaSeries>
              <c15:ser>
                <c:idx val="1"/>
                <c:order val="1"/>
                <c:tx>
                  <c:strRef>
                    <c:extLst>
                      <c:ext uri="{02D57815-91ED-43cb-92C2-25804820EDAC}">
                        <c15:formulaRef>
                          <c15:sqref>Longitudinal!$A$3</c15:sqref>
                        </c15:formulaRef>
                      </c:ext>
                    </c:extLst>
                    <c:strCache>
                      <c:ptCount val="1"/>
                    </c:strCache>
                  </c:strRef>
                </c:tx>
                <c:spPr>
                  <a:solidFill>
                    <a:schemeClr val="accent2"/>
                  </a:solidFill>
                  <a:ln>
                    <a:noFill/>
                  </a:ln>
                  <a:effectLst/>
                </c:spPr>
                <c:cat>
                  <c:numRef>
                    <c:extLst>
                      <c:ex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c:ext uri="{02D57815-91ED-43cb-92C2-25804820EDAC}">
                        <c15:formulaRef>
                          <c15:sqref>Longitudinal!$B$3:$F$3</c15:sqref>
                        </c15:formulaRef>
                      </c:ext>
                    </c:extLst>
                    <c:numCache>
                      <c:formatCode>General</c:formatCode>
                      <c:ptCount val="5"/>
                    </c:numCache>
                  </c:numRef>
                </c:val>
                <c:extLst>
                  <c:ext xmlns:c16="http://schemas.microsoft.com/office/drawing/2014/chart" uri="{C3380CC4-5D6E-409C-BE32-E72D297353CC}">
                    <c16:uniqueId val="{00000007-A3C1-4B64-A740-187275AF1BAB}"/>
                  </c:ext>
                </c:extLst>
              </c15:ser>
            </c15:filteredAreaSeries>
            <c15:filteredAreaSeries>
              <c15:ser>
                <c:idx val="3"/>
                <c:order val="3"/>
                <c:tx>
                  <c:strRef>
                    <c:extLst xmlns:c15="http://schemas.microsoft.com/office/drawing/2012/chart">
                      <c:ext xmlns:c15="http://schemas.microsoft.com/office/drawing/2012/chart" uri="{02D57815-91ED-43cb-92C2-25804820EDAC}">
                        <c15:formulaRef>
                          <c15:sqref>Longitudinal!$A$5</c15:sqref>
                        </c15:formulaRef>
                      </c:ext>
                    </c:extLst>
                    <c:strCache>
                      <c:ptCount val="1"/>
                    </c:strCache>
                  </c:strRef>
                </c:tx>
                <c:spPr>
                  <a:solidFill>
                    <a:schemeClr val="accent4"/>
                  </a:solidFill>
                  <a:ln>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Longitudinal!$B$5:$F$5</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8-A3C1-4B64-A740-187275AF1BAB}"/>
                  </c:ext>
                </c:extLst>
              </c15:ser>
            </c15:filteredAreaSeries>
            <c15:filteredAreaSeries>
              <c15:ser>
                <c:idx val="4"/>
                <c:order val="4"/>
                <c:tx>
                  <c:strRef>
                    <c:extLst xmlns:c15="http://schemas.microsoft.com/office/drawing/2012/chart">
                      <c:ext xmlns:c15="http://schemas.microsoft.com/office/drawing/2012/chart" uri="{02D57815-91ED-43cb-92C2-25804820EDAC}">
                        <c15:formulaRef>
                          <c15:sqref>Longitudinal!$A$6</c15:sqref>
                        </c15:formulaRef>
                      </c:ext>
                    </c:extLst>
                    <c:strCache>
                      <c:ptCount val="1"/>
                    </c:strCache>
                  </c:strRef>
                </c:tx>
                <c:spPr>
                  <a:solidFill>
                    <a:schemeClr val="accent5"/>
                  </a:solidFill>
                  <a:ln>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Longitudinal!$B$6:$F$6</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9-A3C1-4B64-A740-187275AF1BAB}"/>
                  </c:ext>
                </c:extLst>
              </c15:ser>
            </c15:filteredAreaSeries>
            <c15:filteredAreaSeries>
              <c15:ser>
                <c:idx val="5"/>
                <c:order val="5"/>
                <c:tx>
                  <c:strRef>
                    <c:extLst xmlns:c15="http://schemas.microsoft.com/office/drawing/2012/chart">
                      <c:ext xmlns:c15="http://schemas.microsoft.com/office/drawing/2012/chart" uri="{02D57815-91ED-43cb-92C2-25804820EDAC}">
                        <c15:formulaRef>
                          <c15:sqref>Longitudinal!$A$7</c15:sqref>
                        </c15:formulaRef>
                      </c:ext>
                    </c:extLst>
                    <c:strCache>
                      <c:ptCount val="1"/>
                    </c:strCache>
                  </c:strRef>
                </c:tx>
                <c:spPr>
                  <a:solidFill>
                    <a:schemeClr val="accent6"/>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Longitudinal!$B$7:$F$7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A-A3C1-4B64-A740-187275AF1BAB}"/>
                  </c:ext>
                </c:extLst>
              </c15:ser>
            </c15:filteredAreaSeries>
            <c15:filteredAreaSeries>
              <c15:ser>
                <c:idx val="6"/>
                <c:order val="6"/>
                <c:tx>
                  <c:strRef>
                    <c:extLst xmlns:c15="http://schemas.microsoft.com/office/drawing/2012/chart">
                      <c:ext xmlns:c15="http://schemas.microsoft.com/office/drawing/2012/chart" uri="{02D57815-91ED-43cb-92C2-25804820EDAC}">
                        <c15:formulaRef>
                          <c15:sqref>Longitudinal!$A$8</c15:sqref>
                        </c15:formulaRef>
                      </c:ext>
                    </c:extLst>
                    <c:strCache>
                      <c:ptCount val="1"/>
                    </c:strCache>
                  </c:strRef>
                </c:tx>
                <c:spPr>
                  <a:solidFill>
                    <a:schemeClr val="accent1">
                      <a:lumMod val="6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Longitudinal!$B$8:$F$8</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B-A3C1-4B64-A740-187275AF1BAB}"/>
                  </c:ext>
                </c:extLst>
              </c15:ser>
            </c15:filteredAreaSeries>
            <c15:filteredAreaSeries>
              <c15:ser>
                <c:idx val="8"/>
                <c:order val="8"/>
                <c:tx>
                  <c:strRef>
                    <c:extLst xmlns:c15="http://schemas.microsoft.com/office/drawing/2012/chart">
                      <c:ext xmlns:c15="http://schemas.microsoft.com/office/drawing/2012/chart" uri="{02D57815-91ED-43cb-92C2-25804820EDAC}">
                        <c15:formulaRef>
                          <c15:sqref>Longitudinal!$A$10</c15:sqref>
                        </c15:formulaRef>
                      </c:ext>
                    </c:extLst>
                    <c:strCache>
                      <c:ptCount val="1"/>
                    </c:strCache>
                  </c:strRef>
                </c:tx>
                <c:spPr>
                  <a:solidFill>
                    <a:schemeClr val="accent3">
                      <a:lumMod val="6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Longitudinal!$B$10:$F$10</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C-A3C1-4B64-A740-187275AF1BAB}"/>
                  </c:ext>
                </c:extLst>
              </c15:ser>
            </c15:filteredAreaSeries>
            <c15:filteredAreaSeries>
              <c15:ser>
                <c:idx val="10"/>
                <c:order val="10"/>
                <c:tx>
                  <c:strRef>
                    <c:extLst xmlns:c15="http://schemas.microsoft.com/office/drawing/2012/chart">
                      <c:ext xmlns:c15="http://schemas.microsoft.com/office/drawing/2012/chart" uri="{02D57815-91ED-43cb-92C2-25804820EDAC}">
                        <c15:formulaRef>
                          <c15:sqref>Longitudinal!$A$12</c15:sqref>
                        </c15:formulaRef>
                      </c:ext>
                    </c:extLst>
                    <c:strCache>
                      <c:ptCount val="1"/>
                    </c:strCache>
                  </c:strRef>
                </c:tx>
                <c:spPr>
                  <a:solidFill>
                    <a:schemeClr val="accent5">
                      <a:lumMod val="6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Longitudinal!$B$12:$F$12</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D-A3C1-4B64-A740-187275AF1BAB}"/>
                  </c:ext>
                </c:extLst>
              </c15:ser>
            </c15:filteredAreaSeries>
            <c15:filteredAreaSeries>
              <c15:ser>
                <c:idx val="11"/>
                <c:order val="11"/>
                <c:tx>
                  <c:strRef>
                    <c:extLst xmlns:c15="http://schemas.microsoft.com/office/drawing/2012/chart">
                      <c:ext xmlns:c15="http://schemas.microsoft.com/office/drawing/2012/chart" uri="{02D57815-91ED-43cb-92C2-25804820EDAC}">
                        <c15:formulaRef>
                          <c15:sqref>Longitudinal!$A$13</c15:sqref>
                        </c15:formulaRef>
                      </c:ext>
                    </c:extLst>
                    <c:strCache>
                      <c:ptCount val="1"/>
                    </c:strCache>
                  </c:strRef>
                </c:tx>
                <c:spPr>
                  <a:solidFill>
                    <a:schemeClr val="accent6">
                      <a:lumMod val="6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Longitudinal!$B$13:$F$13</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E-A3C1-4B64-A740-187275AF1BAB}"/>
                  </c:ext>
                </c:extLst>
              </c15:ser>
            </c15:filteredAreaSeries>
            <c15:filteredAreaSeries>
              <c15:ser>
                <c:idx val="12"/>
                <c:order val="12"/>
                <c:tx>
                  <c:strRef>
                    <c:extLst xmlns:c15="http://schemas.microsoft.com/office/drawing/2012/chart">
                      <c:ext xmlns:c15="http://schemas.microsoft.com/office/drawing/2012/chart" uri="{02D57815-91ED-43cb-92C2-25804820EDAC}">
                        <c15:formulaRef>
                          <c15:sqref>Longitudinal!$A$14</c15:sqref>
                        </c15:formulaRef>
                      </c:ext>
                    </c:extLst>
                    <c:strCache>
                      <c:ptCount val="1"/>
                    </c:strCache>
                  </c:strRef>
                </c:tx>
                <c:spPr>
                  <a:solidFill>
                    <a:schemeClr val="accent1">
                      <a:lumMod val="80000"/>
                      <a:lumOff val="2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Longitudinal!$B$14:$F$14</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F-A3C1-4B64-A740-187275AF1BAB}"/>
                  </c:ext>
                </c:extLst>
              </c15:ser>
            </c15:filteredAreaSeries>
            <c15:filteredAreaSeries>
              <c15:ser>
                <c:idx val="14"/>
                <c:order val="14"/>
                <c:tx>
                  <c:strRef>
                    <c:extLst xmlns:c15="http://schemas.microsoft.com/office/drawing/2012/chart">
                      <c:ext xmlns:c15="http://schemas.microsoft.com/office/drawing/2012/chart" uri="{02D57815-91ED-43cb-92C2-25804820EDAC}">
                        <c15:formulaRef>
                          <c15:sqref>Longitudinal!$A$16</c15:sqref>
                        </c15:formulaRef>
                      </c:ext>
                    </c:extLst>
                    <c:strCache>
                      <c:ptCount val="1"/>
                    </c:strCache>
                  </c:strRef>
                </c:tx>
                <c:spPr>
                  <a:solidFill>
                    <a:schemeClr val="accent3">
                      <a:lumMod val="80000"/>
                      <a:lumOff val="2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Longitudinal!$B$16:$F$16</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0-A3C1-4B64-A740-187275AF1BAB}"/>
                  </c:ext>
                </c:extLst>
              </c15:ser>
            </c15:filteredAreaSeries>
            <c15:filteredAreaSeries>
              <c15:ser>
                <c:idx val="15"/>
                <c:order val="15"/>
                <c:tx>
                  <c:strRef>
                    <c:extLst xmlns:c15="http://schemas.microsoft.com/office/drawing/2012/chart">
                      <c:ext xmlns:c15="http://schemas.microsoft.com/office/drawing/2012/chart" uri="{02D57815-91ED-43cb-92C2-25804820EDAC}">
                        <c15:formulaRef>
                          <c15:sqref>Longitudinal!$A$17</c15:sqref>
                        </c15:formulaRef>
                      </c:ext>
                    </c:extLst>
                    <c:strCache>
                      <c:ptCount val="1"/>
                    </c:strCache>
                  </c:strRef>
                </c:tx>
                <c:spPr>
                  <a:solidFill>
                    <a:schemeClr val="accent4">
                      <a:lumMod val="80000"/>
                      <a:lumOff val="2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Longitudinal!$B$17:$F$17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1-A3C1-4B64-A740-187275AF1BAB}"/>
                  </c:ext>
                </c:extLst>
              </c15:ser>
            </c15:filteredAreaSeries>
            <c15:filteredAreaSeries>
              <c15:ser>
                <c:idx val="16"/>
                <c:order val="16"/>
                <c:tx>
                  <c:strRef>
                    <c:extLst xmlns:c15="http://schemas.microsoft.com/office/drawing/2012/chart">
                      <c:ext xmlns:c15="http://schemas.microsoft.com/office/drawing/2012/chart" uri="{02D57815-91ED-43cb-92C2-25804820EDAC}">
                        <c15:formulaRef>
                          <c15:sqref>Longitudinal!$A$18</c15:sqref>
                        </c15:formulaRef>
                      </c:ext>
                    </c:extLst>
                    <c:strCache>
                      <c:ptCount val="1"/>
                    </c:strCache>
                  </c:strRef>
                </c:tx>
                <c:spPr>
                  <a:solidFill>
                    <a:schemeClr val="accent5">
                      <a:lumMod val="80000"/>
                      <a:lumOff val="2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Longitudinal!$B$18:$F$18</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2-A3C1-4B64-A740-187275AF1BAB}"/>
                  </c:ext>
                </c:extLst>
              </c15:ser>
            </c15:filteredAreaSeries>
            <c15:filteredAreaSeries>
              <c15:ser>
                <c:idx val="17"/>
                <c:order val="17"/>
                <c:tx>
                  <c:strRef>
                    <c:extLst xmlns:c15="http://schemas.microsoft.com/office/drawing/2012/chart">
                      <c:ext xmlns:c15="http://schemas.microsoft.com/office/drawing/2012/chart" uri="{02D57815-91ED-43cb-92C2-25804820EDAC}">
                        <c15:formulaRef>
                          <c15:sqref>Longitudinal!$A$19</c15:sqref>
                        </c15:formulaRef>
                      </c:ext>
                    </c:extLst>
                    <c:strCache>
                      <c:ptCount val="1"/>
                    </c:strCache>
                  </c:strRef>
                </c:tx>
                <c:spPr>
                  <a:solidFill>
                    <a:schemeClr val="accent6">
                      <a:lumMod val="80000"/>
                      <a:lumOff val="2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Longitudinal!$B$19:$F$19</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3-A3C1-4B64-A740-187275AF1BAB}"/>
                  </c:ext>
                </c:extLst>
              </c15:ser>
            </c15:filteredAreaSeries>
            <c15:filteredAreaSeries>
              <c15:ser>
                <c:idx val="18"/>
                <c:order val="18"/>
                <c:tx>
                  <c:strRef>
                    <c:extLst xmlns:c15="http://schemas.microsoft.com/office/drawing/2012/chart">
                      <c:ext xmlns:c15="http://schemas.microsoft.com/office/drawing/2012/chart" uri="{02D57815-91ED-43cb-92C2-25804820EDAC}">
                        <c15:formulaRef>
                          <c15:sqref>Longitudinal!$A$20</c15:sqref>
                        </c15:formulaRef>
                      </c:ext>
                    </c:extLst>
                    <c:strCache>
                      <c:ptCount val="1"/>
                    </c:strCache>
                  </c:strRef>
                </c:tx>
                <c:spPr>
                  <a:solidFill>
                    <a:schemeClr val="accent1">
                      <a:lumMod val="8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Longitudinal!$B$20:$F$20</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4-A3C1-4B64-A740-187275AF1BAB}"/>
                  </c:ext>
                </c:extLst>
              </c15:ser>
            </c15:filteredAreaSeries>
            <c15:filteredAreaSeries>
              <c15:ser>
                <c:idx val="20"/>
                <c:order val="20"/>
                <c:tx>
                  <c:strRef>
                    <c:extLst xmlns:c15="http://schemas.microsoft.com/office/drawing/2012/chart">
                      <c:ext xmlns:c15="http://schemas.microsoft.com/office/drawing/2012/chart" uri="{02D57815-91ED-43cb-92C2-25804820EDAC}">
                        <c15:formulaRef>
                          <c15:sqref>Longitudinal!$A$22</c15:sqref>
                        </c15:formulaRef>
                      </c:ext>
                    </c:extLst>
                    <c:strCache>
                      <c:ptCount val="1"/>
                    </c:strCache>
                  </c:strRef>
                </c:tx>
                <c:spPr>
                  <a:solidFill>
                    <a:schemeClr val="accent3">
                      <a:lumMod val="8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Longitudinal!$B$22:$F$22</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5-A3C1-4B64-A740-187275AF1BAB}"/>
                  </c:ext>
                </c:extLst>
              </c15:ser>
            </c15:filteredAreaSeries>
            <c15:filteredAreaSeries>
              <c15:ser>
                <c:idx val="21"/>
                <c:order val="21"/>
                <c:tx>
                  <c:strRef>
                    <c:extLst xmlns:c15="http://schemas.microsoft.com/office/drawing/2012/chart">
                      <c:ext xmlns:c15="http://schemas.microsoft.com/office/drawing/2012/chart" uri="{02D57815-91ED-43cb-92C2-25804820EDAC}">
                        <c15:formulaRef>
                          <c15:sqref>Longitudinal!$A$23</c15:sqref>
                        </c15:formulaRef>
                      </c:ext>
                    </c:extLst>
                    <c:strCache>
                      <c:ptCount val="1"/>
                    </c:strCache>
                  </c:strRef>
                </c:tx>
                <c:spPr>
                  <a:solidFill>
                    <a:schemeClr val="accent4">
                      <a:lumMod val="8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Longitudinal!$B$23:$F$23</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6-A3C1-4B64-A740-187275AF1BAB}"/>
                  </c:ext>
                </c:extLst>
              </c15:ser>
            </c15:filteredAreaSeries>
            <c15:filteredAreaSeries>
              <c15:ser>
                <c:idx val="22"/>
                <c:order val="22"/>
                <c:tx>
                  <c:strRef>
                    <c:extLst xmlns:c15="http://schemas.microsoft.com/office/drawing/2012/chart">
                      <c:ext xmlns:c15="http://schemas.microsoft.com/office/drawing/2012/chart" uri="{02D57815-91ED-43cb-92C2-25804820EDAC}">
                        <c15:formulaRef>
                          <c15:sqref>Longitudinal!$A$24</c15:sqref>
                        </c15:formulaRef>
                      </c:ext>
                    </c:extLst>
                    <c:strCache>
                      <c:ptCount val="1"/>
                    </c:strCache>
                  </c:strRef>
                </c:tx>
                <c:spPr>
                  <a:solidFill>
                    <a:schemeClr val="accent5">
                      <a:lumMod val="8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Longitudinal!$B$24:$F$24</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7-A3C1-4B64-A740-187275AF1BAB}"/>
                  </c:ext>
                </c:extLst>
              </c15:ser>
            </c15:filteredAreaSeries>
            <c15:filteredAreaSeries>
              <c15:ser>
                <c:idx val="24"/>
                <c:order val="24"/>
                <c:tx>
                  <c:strRef>
                    <c:extLst xmlns:c15="http://schemas.microsoft.com/office/drawing/2012/chart">
                      <c:ext xmlns:c15="http://schemas.microsoft.com/office/drawing/2012/chart" uri="{02D57815-91ED-43cb-92C2-25804820EDAC}">
                        <c15:formulaRef>
                          <c15:sqref>Longitudinal!$A$26</c15:sqref>
                        </c15:formulaRef>
                      </c:ext>
                    </c:extLst>
                    <c:strCache>
                      <c:ptCount val="1"/>
                    </c:strCache>
                  </c:strRef>
                </c:tx>
                <c:spPr>
                  <a:solidFill>
                    <a:schemeClr val="accent1">
                      <a:lumMod val="60000"/>
                      <a:lumOff val="4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Longitudinal!$B$26:$F$26</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8-A3C1-4B64-A740-187275AF1BAB}"/>
                  </c:ext>
                </c:extLst>
              </c15:ser>
            </c15:filteredAreaSeries>
            <c15:filteredAreaSeries>
              <c15:ser>
                <c:idx val="25"/>
                <c:order val="25"/>
                <c:tx>
                  <c:strRef>
                    <c:extLst xmlns:c15="http://schemas.microsoft.com/office/drawing/2012/chart">
                      <c:ext xmlns:c15="http://schemas.microsoft.com/office/drawing/2012/chart" uri="{02D57815-91ED-43cb-92C2-25804820EDAC}">
                        <c15:formulaRef>
                          <c15:sqref>Longitudinal!$A$27</c15:sqref>
                        </c15:formulaRef>
                      </c:ext>
                    </c:extLst>
                    <c:strCache>
                      <c:ptCount val="1"/>
                    </c:strCache>
                  </c:strRef>
                </c:tx>
                <c:spPr>
                  <a:solidFill>
                    <a:schemeClr val="accent2">
                      <a:lumMod val="60000"/>
                      <a:lumOff val="4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Longitudinal!$B$27:$F$27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9-A3C1-4B64-A740-187275AF1BAB}"/>
                  </c:ext>
                </c:extLst>
              </c15:ser>
            </c15:filteredAreaSeries>
            <c15:filteredAreaSeries>
              <c15:ser>
                <c:idx val="26"/>
                <c:order val="26"/>
                <c:tx>
                  <c:strRef>
                    <c:extLst xmlns:c15="http://schemas.microsoft.com/office/drawing/2012/chart">
                      <c:ext xmlns:c15="http://schemas.microsoft.com/office/drawing/2012/chart" uri="{02D57815-91ED-43cb-92C2-25804820EDAC}">
                        <c15:formulaRef>
                          <c15:sqref>Longitudinal!$A$28</c15:sqref>
                        </c15:formulaRef>
                      </c:ext>
                    </c:extLst>
                    <c:strCache>
                      <c:ptCount val="1"/>
                    </c:strCache>
                  </c:strRef>
                </c:tx>
                <c:spPr>
                  <a:solidFill>
                    <a:schemeClr val="accent3">
                      <a:lumMod val="60000"/>
                      <a:lumOff val="40000"/>
                    </a:schemeClr>
                  </a:solidFill>
                  <a:ln w="25400">
                    <a:noFill/>
                  </a:ln>
                  <a:effectLst/>
                </c:spPr>
                <c:cat>
                  <c:numRef>
                    <c:extLst xmlns:c15="http://schemas.microsoft.com/office/drawing/2012/chart">
                      <c:ext xmlns:c15="http://schemas.microsoft.com/office/drawing/2012/chart" uri="{02D57815-91ED-43cb-92C2-25804820EDAC}">
                        <c15:formulaRef>
                          <c15:sqref>Longitudinal!$B$1:$F$1</c15:sqref>
                        </c15:formulaRef>
                      </c:ext>
                    </c:extLst>
                    <c:numCache>
                      <c:formatCode>mmm\-yy</c:formatCode>
                      <c:ptCount val="5"/>
                      <c:pt idx="0">
                        <c:v>43070</c:v>
                      </c:pt>
                      <c:pt idx="1">
                        <c:v>43160</c:v>
                      </c:pt>
                      <c:pt idx="2">
                        <c:v>43252</c:v>
                      </c:pt>
                      <c:pt idx="3">
                        <c:v>43374</c:v>
                      </c:pt>
                      <c:pt idx="4">
                        <c:v>43497</c:v>
                      </c:pt>
                    </c:numCache>
                  </c:numRef>
                </c:cat>
                <c:val>
                  <c:numRef>
                    <c:extLst xmlns:c15="http://schemas.microsoft.com/office/drawing/2012/chart">
                      <c:ext xmlns:c15="http://schemas.microsoft.com/office/drawing/2012/chart" uri="{02D57815-91ED-43cb-92C2-25804820EDAC}">
                        <c15:formulaRef>
                          <c15:sqref>Longitudinal!$B$28:$F$28</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A-A3C1-4B64-A740-187275AF1BAB}"/>
                  </c:ext>
                </c:extLst>
              </c15:ser>
            </c15:filteredAreaSeries>
          </c:ext>
        </c:extLst>
      </c:areaChart>
      <c:catAx>
        <c:axId val="465745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6577423"/>
        <c:crosses val="autoZero"/>
        <c:auto val="0"/>
        <c:lblAlgn val="ctr"/>
        <c:lblOffset val="100"/>
        <c:noMultiLvlLbl val="0"/>
      </c:catAx>
      <c:valAx>
        <c:axId val="4657742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6574511"/>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Education!$I$3</c:f>
              <c:strCache>
                <c:ptCount val="1"/>
                <c:pt idx="0">
                  <c:v>A few to no children</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85859"/>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Education!$H$4:$H$7</c:f>
              <c:numCache>
                <c:formatCode>mmm\-yy</c:formatCode>
                <c:ptCount val="4"/>
                <c:pt idx="0">
                  <c:v>43497</c:v>
                </c:pt>
                <c:pt idx="1">
                  <c:v>43374</c:v>
                </c:pt>
                <c:pt idx="2">
                  <c:v>43252</c:v>
                </c:pt>
                <c:pt idx="3">
                  <c:v>43160</c:v>
                </c:pt>
              </c:numCache>
            </c:numRef>
          </c:cat>
          <c:val>
            <c:numRef>
              <c:f>Education!$I$4:$I$7</c:f>
              <c:numCache>
                <c:formatCode>General</c:formatCode>
                <c:ptCount val="4"/>
                <c:pt idx="2">
                  <c:v>5</c:v>
                </c:pt>
                <c:pt idx="3">
                  <c:v>13</c:v>
                </c:pt>
              </c:numCache>
            </c:numRef>
          </c:val>
          <c:extLst>
            <c:ext xmlns:c16="http://schemas.microsoft.com/office/drawing/2014/chart" uri="{C3380CC4-5D6E-409C-BE32-E72D297353CC}">
              <c16:uniqueId val="{00000000-3041-44C0-B320-AFA08D6E69FA}"/>
            </c:ext>
          </c:extLst>
        </c:ser>
        <c:ser>
          <c:idx val="1"/>
          <c:order val="1"/>
          <c:tx>
            <c:strRef>
              <c:f>Education!$J$3</c:f>
              <c:strCache>
                <c:ptCount val="1"/>
                <c:pt idx="0">
                  <c:v>Less than half of children</c:v>
                </c:pt>
              </c:strCache>
            </c:strRef>
          </c:tx>
          <c:spPr>
            <a:solidFill>
              <a:srgbClr val="F69E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Education!$H$4:$H$7</c:f>
              <c:numCache>
                <c:formatCode>mmm\-yy</c:formatCode>
                <c:ptCount val="4"/>
                <c:pt idx="0">
                  <c:v>43497</c:v>
                </c:pt>
                <c:pt idx="1">
                  <c:v>43374</c:v>
                </c:pt>
                <c:pt idx="2">
                  <c:v>43252</c:v>
                </c:pt>
                <c:pt idx="3">
                  <c:v>43160</c:v>
                </c:pt>
              </c:numCache>
            </c:numRef>
          </c:cat>
          <c:val>
            <c:numRef>
              <c:f>Education!$J$4:$J$7</c:f>
              <c:numCache>
                <c:formatCode>General</c:formatCode>
                <c:ptCount val="4"/>
                <c:pt idx="1">
                  <c:v>1</c:v>
                </c:pt>
                <c:pt idx="2">
                  <c:v>6</c:v>
                </c:pt>
                <c:pt idx="3">
                  <c:v>2</c:v>
                </c:pt>
              </c:numCache>
            </c:numRef>
          </c:val>
          <c:extLst>
            <c:ext xmlns:c16="http://schemas.microsoft.com/office/drawing/2014/chart" uri="{C3380CC4-5D6E-409C-BE32-E72D297353CC}">
              <c16:uniqueId val="{00000001-3041-44C0-B320-AFA08D6E69FA}"/>
            </c:ext>
          </c:extLst>
        </c:ser>
        <c:ser>
          <c:idx val="2"/>
          <c:order val="2"/>
          <c:tx>
            <c:strRef>
              <c:f>Education!$K$3</c:f>
              <c:strCache>
                <c:ptCount val="1"/>
                <c:pt idx="0">
                  <c:v>Around half of children</c:v>
                </c:pt>
              </c:strCache>
            </c:strRef>
          </c:tx>
          <c:spPr>
            <a:solidFill>
              <a:srgbClr val="FFF6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Education!$H$4:$H$7</c:f>
              <c:numCache>
                <c:formatCode>mmm\-yy</c:formatCode>
                <c:ptCount val="4"/>
                <c:pt idx="0">
                  <c:v>43497</c:v>
                </c:pt>
                <c:pt idx="1">
                  <c:v>43374</c:v>
                </c:pt>
                <c:pt idx="2">
                  <c:v>43252</c:v>
                </c:pt>
                <c:pt idx="3">
                  <c:v>43160</c:v>
                </c:pt>
              </c:numCache>
            </c:numRef>
          </c:cat>
          <c:val>
            <c:numRef>
              <c:f>Education!$K$4:$K$7</c:f>
              <c:numCache>
                <c:formatCode>General</c:formatCode>
                <c:ptCount val="4"/>
                <c:pt idx="0">
                  <c:v>2</c:v>
                </c:pt>
                <c:pt idx="1">
                  <c:v>1</c:v>
                </c:pt>
                <c:pt idx="2">
                  <c:v>4</c:v>
                </c:pt>
                <c:pt idx="3">
                  <c:v>1</c:v>
                </c:pt>
              </c:numCache>
            </c:numRef>
          </c:val>
          <c:extLst>
            <c:ext xmlns:c16="http://schemas.microsoft.com/office/drawing/2014/chart" uri="{C3380CC4-5D6E-409C-BE32-E72D297353CC}">
              <c16:uniqueId val="{00000002-3041-44C0-B320-AFA08D6E69FA}"/>
            </c:ext>
          </c:extLst>
        </c:ser>
        <c:ser>
          <c:idx val="3"/>
          <c:order val="3"/>
          <c:tx>
            <c:strRef>
              <c:f>Education!$L$3</c:f>
              <c:strCache>
                <c:ptCount val="1"/>
                <c:pt idx="0">
                  <c:v>Over half of children</c:v>
                </c:pt>
              </c:strCache>
            </c:strRef>
          </c:tx>
          <c:spPr>
            <a:solidFill>
              <a:srgbClr val="A5C9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85859"/>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Education!$H$4:$H$7</c:f>
              <c:numCache>
                <c:formatCode>mmm\-yy</c:formatCode>
                <c:ptCount val="4"/>
                <c:pt idx="0">
                  <c:v>43497</c:v>
                </c:pt>
                <c:pt idx="1">
                  <c:v>43374</c:v>
                </c:pt>
                <c:pt idx="2">
                  <c:v>43252</c:v>
                </c:pt>
                <c:pt idx="3">
                  <c:v>43160</c:v>
                </c:pt>
              </c:numCache>
            </c:numRef>
          </c:cat>
          <c:val>
            <c:numRef>
              <c:f>Education!$L$4:$L$7</c:f>
              <c:numCache>
                <c:formatCode>General</c:formatCode>
                <c:ptCount val="4"/>
                <c:pt idx="0">
                  <c:v>10</c:v>
                </c:pt>
                <c:pt idx="1">
                  <c:v>10</c:v>
                </c:pt>
                <c:pt idx="2">
                  <c:v>7</c:v>
                </c:pt>
                <c:pt idx="3">
                  <c:v>5</c:v>
                </c:pt>
              </c:numCache>
            </c:numRef>
          </c:val>
          <c:extLst>
            <c:ext xmlns:c16="http://schemas.microsoft.com/office/drawing/2014/chart" uri="{C3380CC4-5D6E-409C-BE32-E72D297353CC}">
              <c16:uniqueId val="{00000003-3041-44C0-B320-AFA08D6E69FA}"/>
            </c:ext>
          </c:extLst>
        </c:ser>
        <c:ser>
          <c:idx val="4"/>
          <c:order val="4"/>
          <c:tx>
            <c:strRef>
              <c:f>Education!$M$3</c:f>
              <c:strCache>
                <c:ptCount val="1"/>
                <c:pt idx="0">
                  <c:v>All or almost all children</c:v>
                </c:pt>
              </c:strCache>
            </c:strRef>
          </c:tx>
          <c:spPr>
            <a:solidFill>
              <a:srgbClr val="72966E"/>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3041-44C0-B320-AFA08D6E69FA}"/>
                </c:ext>
              </c:extLst>
            </c:dLbl>
            <c:dLbl>
              <c:idx val="3"/>
              <c:delete val="1"/>
              <c:extLst>
                <c:ext xmlns:c15="http://schemas.microsoft.com/office/drawing/2012/chart" uri="{CE6537A1-D6FC-4f65-9D91-7224C49458BB}"/>
                <c:ext xmlns:c16="http://schemas.microsoft.com/office/drawing/2014/chart" uri="{C3380CC4-5D6E-409C-BE32-E72D297353CC}">
                  <c16:uniqueId val="{00000005-3041-44C0-B320-AFA08D6E69F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Education!$H$4:$H$7</c:f>
              <c:numCache>
                <c:formatCode>mmm\-yy</c:formatCode>
                <c:ptCount val="4"/>
                <c:pt idx="0">
                  <c:v>43497</c:v>
                </c:pt>
                <c:pt idx="1">
                  <c:v>43374</c:v>
                </c:pt>
                <c:pt idx="2">
                  <c:v>43252</c:v>
                </c:pt>
                <c:pt idx="3">
                  <c:v>43160</c:v>
                </c:pt>
              </c:numCache>
            </c:numRef>
          </c:cat>
          <c:val>
            <c:numRef>
              <c:f>Education!$M$4:$M$7</c:f>
              <c:numCache>
                <c:formatCode>General</c:formatCode>
                <c:ptCount val="4"/>
                <c:pt idx="0">
                  <c:v>10</c:v>
                </c:pt>
                <c:pt idx="1">
                  <c:v>10</c:v>
                </c:pt>
              </c:numCache>
            </c:numRef>
          </c:val>
          <c:extLst>
            <c:ext xmlns:c16="http://schemas.microsoft.com/office/drawing/2014/chart" uri="{C3380CC4-5D6E-409C-BE32-E72D297353CC}">
              <c16:uniqueId val="{00000006-3041-44C0-B320-AFA08D6E69FA}"/>
            </c:ext>
          </c:extLst>
        </c:ser>
        <c:ser>
          <c:idx val="5"/>
          <c:order val="5"/>
          <c:tx>
            <c:strRef>
              <c:f>Education!$N$3</c:f>
              <c:strCache>
                <c:ptCount val="1"/>
                <c:pt idx="0">
                  <c:v>No data</c:v>
                </c:pt>
              </c:strCache>
            </c:strRef>
          </c:tx>
          <c:spPr>
            <a:solidFill>
              <a:srgbClr val="585859"/>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41-44C0-B320-AFA08D6E69F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Education!$H$4:$H$7</c:f>
              <c:numCache>
                <c:formatCode>mmm\-yy</c:formatCode>
                <c:ptCount val="4"/>
                <c:pt idx="0">
                  <c:v>43497</c:v>
                </c:pt>
                <c:pt idx="1">
                  <c:v>43374</c:v>
                </c:pt>
                <c:pt idx="2">
                  <c:v>43252</c:v>
                </c:pt>
                <c:pt idx="3">
                  <c:v>43160</c:v>
                </c:pt>
              </c:numCache>
            </c:numRef>
          </c:cat>
          <c:val>
            <c:numRef>
              <c:f>Education!$N$4:$N$7</c:f>
              <c:numCache>
                <c:formatCode>General</c:formatCode>
                <c:ptCount val="4"/>
                <c:pt idx="3">
                  <c:v>1</c:v>
                </c:pt>
              </c:numCache>
            </c:numRef>
          </c:val>
          <c:extLst>
            <c:ext xmlns:c16="http://schemas.microsoft.com/office/drawing/2014/chart" uri="{C3380CC4-5D6E-409C-BE32-E72D297353CC}">
              <c16:uniqueId val="{00000008-3041-44C0-B320-AFA08D6E69FA}"/>
            </c:ext>
          </c:extLst>
        </c:ser>
        <c:dLbls>
          <c:showLegendKey val="0"/>
          <c:showVal val="0"/>
          <c:showCatName val="0"/>
          <c:showSerName val="0"/>
          <c:showPercent val="0"/>
          <c:showBubbleSize val="0"/>
        </c:dLbls>
        <c:gapWidth val="100"/>
        <c:overlap val="100"/>
        <c:axId val="272216416"/>
        <c:axId val="272217200"/>
      </c:barChart>
      <c:catAx>
        <c:axId val="272216416"/>
        <c:scaling>
          <c:orientation val="minMax"/>
        </c:scaling>
        <c:delete val="0"/>
        <c:axPos val="l"/>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72217200"/>
        <c:crosses val="autoZero"/>
        <c:auto val="0"/>
        <c:lblAlgn val="ctr"/>
        <c:lblOffset val="100"/>
        <c:noMultiLvlLbl val="0"/>
      </c:catAx>
      <c:valAx>
        <c:axId val="272217200"/>
        <c:scaling>
          <c:orientation val="minMax"/>
        </c:scaling>
        <c:delete val="1"/>
        <c:axPos val="b"/>
        <c:numFmt formatCode="0%" sourceLinked="1"/>
        <c:majorTickMark val="none"/>
        <c:minorTickMark val="none"/>
        <c:tickLblPos val="nextTo"/>
        <c:crossAx val="272216416"/>
        <c:crosses val="autoZero"/>
        <c:crossBetween val="between"/>
      </c:valAx>
      <c:spPr>
        <a:noFill/>
        <a:ln>
          <a:noFill/>
        </a:ln>
        <a:effectLst/>
      </c:spPr>
    </c:plotArea>
    <c:legend>
      <c:legendPos val="b"/>
      <c:layout>
        <c:manualLayout>
          <c:xMode val="edge"/>
          <c:yMode val="edge"/>
          <c:x val="2.2316996662847234E-2"/>
          <c:y val="0.82608293963254598"/>
          <c:w val="0.94714570119286645"/>
          <c:h val="0.1472503937007874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Education!$I$29</c:f>
              <c:strCache>
                <c:ptCount val="1"/>
                <c:pt idx="0">
                  <c:v>A few to no children</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85859"/>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Education!$H$30:$H$33</c:f>
              <c:numCache>
                <c:formatCode>mmm\-yy</c:formatCode>
                <c:ptCount val="4"/>
                <c:pt idx="0">
                  <c:v>43497</c:v>
                </c:pt>
                <c:pt idx="1">
                  <c:v>43374</c:v>
                </c:pt>
                <c:pt idx="2">
                  <c:v>43252</c:v>
                </c:pt>
                <c:pt idx="3">
                  <c:v>43160</c:v>
                </c:pt>
              </c:numCache>
            </c:numRef>
          </c:cat>
          <c:val>
            <c:numRef>
              <c:f>Education!$I$30:$I$33</c:f>
              <c:numCache>
                <c:formatCode>General</c:formatCode>
                <c:ptCount val="4"/>
                <c:pt idx="0">
                  <c:v>1</c:v>
                </c:pt>
                <c:pt idx="1">
                  <c:v>4</c:v>
                </c:pt>
                <c:pt idx="2">
                  <c:v>13</c:v>
                </c:pt>
                <c:pt idx="3">
                  <c:v>20</c:v>
                </c:pt>
              </c:numCache>
            </c:numRef>
          </c:val>
          <c:extLst>
            <c:ext xmlns:c16="http://schemas.microsoft.com/office/drawing/2014/chart" uri="{C3380CC4-5D6E-409C-BE32-E72D297353CC}">
              <c16:uniqueId val="{00000000-DFC4-4718-A365-520D55B70300}"/>
            </c:ext>
          </c:extLst>
        </c:ser>
        <c:ser>
          <c:idx val="1"/>
          <c:order val="1"/>
          <c:tx>
            <c:strRef>
              <c:f>Education!$J$29</c:f>
              <c:strCache>
                <c:ptCount val="1"/>
                <c:pt idx="0">
                  <c:v>Less than half of children</c:v>
                </c:pt>
              </c:strCache>
            </c:strRef>
          </c:tx>
          <c:spPr>
            <a:solidFill>
              <a:srgbClr val="F69E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85859"/>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Education!$H$30:$H$33</c:f>
              <c:numCache>
                <c:formatCode>mmm\-yy</c:formatCode>
                <c:ptCount val="4"/>
                <c:pt idx="0">
                  <c:v>43497</c:v>
                </c:pt>
                <c:pt idx="1">
                  <c:v>43374</c:v>
                </c:pt>
                <c:pt idx="2">
                  <c:v>43252</c:v>
                </c:pt>
                <c:pt idx="3">
                  <c:v>43160</c:v>
                </c:pt>
              </c:numCache>
            </c:numRef>
          </c:cat>
          <c:val>
            <c:numRef>
              <c:f>Education!$J$30:$J$33</c:f>
              <c:numCache>
                <c:formatCode>General</c:formatCode>
                <c:ptCount val="4"/>
                <c:pt idx="0">
                  <c:v>10</c:v>
                </c:pt>
                <c:pt idx="1">
                  <c:v>9</c:v>
                </c:pt>
                <c:pt idx="2">
                  <c:v>3</c:v>
                </c:pt>
                <c:pt idx="3">
                  <c:v>1</c:v>
                </c:pt>
              </c:numCache>
            </c:numRef>
          </c:val>
          <c:extLst>
            <c:ext xmlns:c16="http://schemas.microsoft.com/office/drawing/2014/chart" uri="{C3380CC4-5D6E-409C-BE32-E72D297353CC}">
              <c16:uniqueId val="{00000001-DFC4-4718-A365-520D55B70300}"/>
            </c:ext>
          </c:extLst>
        </c:ser>
        <c:ser>
          <c:idx val="2"/>
          <c:order val="2"/>
          <c:tx>
            <c:strRef>
              <c:f>Education!$K$29</c:f>
              <c:strCache>
                <c:ptCount val="1"/>
                <c:pt idx="0">
                  <c:v>Around half of children</c:v>
                </c:pt>
              </c:strCache>
            </c:strRef>
          </c:tx>
          <c:spPr>
            <a:solidFill>
              <a:srgbClr val="FFF67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DFC4-4718-A365-520D55B7030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85859"/>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Education!$H$30:$H$33</c:f>
              <c:numCache>
                <c:formatCode>mmm\-yy</c:formatCode>
                <c:ptCount val="4"/>
                <c:pt idx="0">
                  <c:v>43497</c:v>
                </c:pt>
                <c:pt idx="1">
                  <c:v>43374</c:v>
                </c:pt>
                <c:pt idx="2">
                  <c:v>43252</c:v>
                </c:pt>
                <c:pt idx="3">
                  <c:v>43160</c:v>
                </c:pt>
              </c:numCache>
            </c:numRef>
          </c:cat>
          <c:val>
            <c:numRef>
              <c:f>Education!$K$30:$K$33</c:f>
              <c:numCache>
                <c:formatCode>General</c:formatCode>
                <c:ptCount val="4"/>
                <c:pt idx="0">
                  <c:v>8</c:v>
                </c:pt>
                <c:pt idx="1">
                  <c:v>2</c:v>
                </c:pt>
                <c:pt idx="2">
                  <c:v>2</c:v>
                </c:pt>
              </c:numCache>
            </c:numRef>
          </c:val>
          <c:extLst>
            <c:ext xmlns:c16="http://schemas.microsoft.com/office/drawing/2014/chart" uri="{C3380CC4-5D6E-409C-BE32-E72D297353CC}">
              <c16:uniqueId val="{00000003-DFC4-4718-A365-520D55B70300}"/>
            </c:ext>
          </c:extLst>
        </c:ser>
        <c:ser>
          <c:idx val="3"/>
          <c:order val="3"/>
          <c:tx>
            <c:strRef>
              <c:f>Education!$L$29</c:f>
              <c:strCache>
                <c:ptCount val="1"/>
                <c:pt idx="0">
                  <c:v>Over half of children</c:v>
                </c:pt>
              </c:strCache>
            </c:strRef>
          </c:tx>
          <c:spPr>
            <a:solidFill>
              <a:srgbClr val="A5C9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85859"/>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Education!$H$30:$H$33</c:f>
              <c:numCache>
                <c:formatCode>mmm\-yy</c:formatCode>
                <c:ptCount val="4"/>
                <c:pt idx="0">
                  <c:v>43497</c:v>
                </c:pt>
                <c:pt idx="1">
                  <c:v>43374</c:v>
                </c:pt>
                <c:pt idx="2">
                  <c:v>43252</c:v>
                </c:pt>
                <c:pt idx="3">
                  <c:v>43160</c:v>
                </c:pt>
              </c:numCache>
            </c:numRef>
          </c:cat>
          <c:val>
            <c:numRef>
              <c:f>Education!$L$30:$L$33</c:f>
              <c:numCache>
                <c:formatCode>General</c:formatCode>
                <c:ptCount val="4"/>
                <c:pt idx="0">
                  <c:v>3</c:v>
                </c:pt>
                <c:pt idx="1">
                  <c:v>4</c:v>
                </c:pt>
                <c:pt idx="2">
                  <c:v>2</c:v>
                </c:pt>
              </c:numCache>
            </c:numRef>
          </c:val>
          <c:extLst>
            <c:ext xmlns:c16="http://schemas.microsoft.com/office/drawing/2014/chart" uri="{C3380CC4-5D6E-409C-BE32-E72D297353CC}">
              <c16:uniqueId val="{00000004-DFC4-4718-A365-520D55B70300}"/>
            </c:ext>
          </c:extLst>
        </c:ser>
        <c:ser>
          <c:idx val="4"/>
          <c:order val="4"/>
          <c:tx>
            <c:strRef>
              <c:f>Education!$M$29</c:f>
              <c:strCache>
                <c:ptCount val="1"/>
                <c:pt idx="0">
                  <c:v>All or almost all children</c:v>
                </c:pt>
              </c:strCache>
            </c:strRef>
          </c:tx>
          <c:spPr>
            <a:solidFill>
              <a:srgbClr val="72966E"/>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5-DFC4-4718-A365-520D55B7030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Education!$H$30:$H$33</c:f>
              <c:numCache>
                <c:formatCode>mmm\-yy</c:formatCode>
                <c:ptCount val="4"/>
                <c:pt idx="0">
                  <c:v>43497</c:v>
                </c:pt>
                <c:pt idx="1">
                  <c:v>43374</c:v>
                </c:pt>
                <c:pt idx="2">
                  <c:v>43252</c:v>
                </c:pt>
                <c:pt idx="3">
                  <c:v>43160</c:v>
                </c:pt>
              </c:numCache>
            </c:numRef>
          </c:cat>
          <c:val>
            <c:numRef>
              <c:f>Education!$M$30:$M$33</c:f>
              <c:numCache>
                <c:formatCode>General</c:formatCode>
                <c:ptCount val="4"/>
                <c:pt idx="1">
                  <c:v>2</c:v>
                </c:pt>
              </c:numCache>
            </c:numRef>
          </c:val>
          <c:extLst>
            <c:ext xmlns:c16="http://schemas.microsoft.com/office/drawing/2014/chart" uri="{C3380CC4-5D6E-409C-BE32-E72D297353CC}">
              <c16:uniqueId val="{00000006-DFC4-4718-A365-520D55B70300}"/>
            </c:ext>
          </c:extLst>
        </c:ser>
        <c:ser>
          <c:idx val="5"/>
          <c:order val="5"/>
          <c:tx>
            <c:strRef>
              <c:f>Education!$N$29</c:f>
              <c:strCache>
                <c:ptCount val="1"/>
                <c:pt idx="0">
                  <c:v>No data</c:v>
                </c:pt>
              </c:strCache>
            </c:strRef>
          </c:tx>
          <c:spPr>
            <a:solidFill>
              <a:srgbClr val="58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Education!$H$30:$H$33</c:f>
              <c:numCache>
                <c:formatCode>mmm\-yy</c:formatCode>
                <c:ptCount val="4"/>
                <c:pt idx="0">
                  <c:v>43497</c:v>
                </c:pt>
                <c:pt idx="1">
                  <c:v>43374</c:v>
                </c:pt>
                <c:pt idx="2">
                  <c:v>43252</c:v>
                </c:pt>
                <c:pt idx="3">
                  <c:v>43160</c:v>
                </c:pt>
              </c:numCache>
            </c:numRef>
          </c:cat>
          <c:val>
            <c:numRef>
              <c:f>Education!$N$30:$N$33</c:f>
              <c:numCache>
                <c:formatCode>General</c:formatCode>
                <c:ptCount val="4"/>
                <c:pt idx="1">
                  <c:v>1</c:v>
                </c:pt>
                <c:pt idx="2">
                  <c:v>2</c:v>
                </c:pt>
                <c:pt idx="3">
                  <c:v>1</c:v>
                </c:pt>
              </c:numCache>
            </c:numRef>
          </c:val>
          <c:extLst>
            <c:ext xmlns:c16="http://schemas.microsoft.com/office/drawing/2014/chart" uri="{C3380CC4-5D6E-409C-BE32-E72D297353CC}">
              <c16:uniqueId val="{00000007-DFC4-4718-A365-520D55B70300}"/>
            </c:ext>
          </c:extLst>
        </c:ser>
        <c:dLbls>
          <c:showLegendKey val="0"/>
          <c:showVal val="0"/>
          <c:showCatName val="0"/>
          <c:showSerName val="0"/>
          <c:showPercent val="0"/>
          <c:showBubbleSize val="0"/>
        </c:dLbls>
        <c:gapWidth val="100"/>
        <c:overlap val="100"/>
        <c:axId val="272213280"/>
        <c:axId val="272218768"/>
      </c:barChart>
      <c:catAx>
        <c:axId val="272213280"/>
        <c:scaling>
          <c:orientation val="minMax"/>
        </c:scaling>
        <c:delete val="0"/>
        <c:axPos val="l"/>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72218768"/>
        <c:crosses val="autoZero"/>
        <c:auto val="0"/>
        <c:lblAlgn val="ctr"/>
        <c:lblOffset val="100"/>
        <c:noMultiLvlLbl val="0"/>
      </c:catAx>
      <c:valAx>
        <c:axId val="272218768"/>
        <c:scaling>
          <c:orientation val="minMax"/>
        </c:scaling>
        <c:delete val="1"/>
        <c:axPos val="b"/>
        <c:numFmt formatCode="0%" sourceLinked="1"/>
        <c:majorTickMark val="none"/>
        <c:minorTickMark val="none"/>
        <c:tickLblPos val="nextTo"/>
        <c:crossAx val="272213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25371828521432E-2"/>
          <c:y val="5.0925925925925923E-2"/>
          <c:w val="0.89019685039370078"/>
          <c:h val="0.68491469816272965"/>
        </c:manualLayout>
      </c:layout>
      <c:barChart>
        <c:barDir val="col"/>
        <c:grouping val="clustered"/>
        <c:varyColors val="0"/>
        <c:ser>
          <c:idx val="0"/>
          <c:order val="0"/>
          <c:tx>
            <c:strRef>
              <c:f>'Education tables'!$M$1</c:f>
              <c:strCache>
                <c:ptCount val="1"/>
                <c:pt idx="0">
                  <c:v>Children aged 6-12 </c:v>
                </c:pt>
              </c:strCache>
            </c:strRef>
          </c:tx>
          <c:spPr>
            <a:solidFill>
              <a:srgbClr val="A5C9A1"/>
            </a:solidFill>
            <a:ln>
              <a:noFill/>
            </a:ln>
            <a:effectLst/>
          </c:spPr>
          <c:invertIfNegative val="0"/>
          <c:dLbls>
            <c:dLbl>
              <c:idx val="0"/>
              <c:tx>
                <c:rich>
                  <a:bodyPr/>
                  <a:lstStyle/>
                  <a:p>
                    <a:r>
                      <a:rPr lang="en-US"/>
                      <a:t>76-100%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28-45D3-9ACD-FEC03E8D7AB0}"/>
                </c:ext>
              </c:extLst>
            </c:dLbl>
            <c:dLbl>
              <c:idx val="1"/>
              <c:tx>
                <c:rich>
                  <a:bodyPr/>
                  <a:lstStyle/>
                  <a:p>
                    <a:r>
                      <a:rPr lang="en-US"/>
                      <a:t>76-100%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28-45D3-9ACD-FEC03E8D7AB0}"/>
                </c:ext>
              </c:extLst>
            </c:dLbl>
            <c:dLbl>
              <c:idx val="2"/>
              <c:tx>
                <c:rich>
                  <a:bodyPr/>
                  <a:lstStyle/>
                  <a:p>
                    <a:r>
                      <a:rPr lang="en-US"/>
                      <a:t>76-100%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28-45D3-9ACD-FEC03E8D7AB0}"/>
                </c:ext>
              </c:extLst>
            </c:dLbl>
            <c:dLbl>
              <c:idx val="3"/>
              <c:tx>
                <c:rich>
                  <a:bodyPr/>
                  <a:lstStyle/>
                  <a:p>
                    <a:r>
                      <a:rPr lang="en-US"/>
                      <a:t>71-93%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28-45D3-9ACD-FEC03E8D7AB0}"/>
                </c:ext>
              </c:extLst>
            </c:dLbl>
            <c:dLbl>
              <c:idx val="4"/>
              <c:tx>
                <c:rich>
                  <a:bodyPr/>
                  <a:lstStyle/>
                  <a:p>
                    <a:r>
                      <a:rPr lang="en-US"/>
                      <a:t>60-85%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28-45D3-9ACD-FEC03E8D7AB0}"/>
                </c:ext>
              </c:extLst>
            </c:dLbl>
            <c:dLbl>
              <c:idx val="5"/>
              <c:tx>
                <c:rich>
                  <a:bodyPr/>
                  <a:lstStyle/>
                  <a:p>
                    <a:r>
                      <a:rPr lang="en-US"/>
                      <a:t>58-81%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28-45D3-9ACD-FEC03E8D7AB0}"/>
                </c:ext>
              </c:extLst>
            </c:dLbl>
            <c:dLbl>
              <c:idx val="6"/>
              <c:tx>
                <c:rich>
                  <a:bodyPr/>
                  <a:lstStyle/>
                  <a:p>
                    <a:r>
                      <a:rPr lang="en-US"/>
                      <a:t>51-67%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28-45D3-9ACD-FEC03E8D7AB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 tables'!$L$2:$L$8</c:f>
              <c:strCache>
                <c:ptCount val="7"/>
                <c:pt idx="0">
                  <c:v>Meshleb</c:v>
                </c:pt>
                <c:pt idx="1">
                  <c:v>East Central</c:v>
                </c:pt>
                <c:pt idx="2">
                  <c:v>South</c:v>
                </c:pt>
                <c:pt idx="3">
                  <c:v>Northeast</c:v>
                </c:pt>
                <c:pt idx="4">
                  <c:v>West Central</c:v>
                </c:pt>
                <c:pt idx="5">
                  <c:v>North  </c:v>
                </c:pt>
                <c:pt idx="6">
                  <c:v>West   </c:v>
                </c:pt>
              </c:strCache>
            </c:strRef>
          </c:cat>
          <c:val>
            <c:numRef>
              <c:f>'Education tables'!$M$2:$M$8</c:f>
              <c:numCache>
                <c:formatCode>General</c:formatCode>
                <c:ptCount val="7"/>
                <c:pt idx="0">
                  <c:v>88</c:v>
                </c:pt>
                <c:pt idx="1">
                  <c:v>88</c:v>
                </c:pt>
                <c:pt idx="2">
                  <c:v>88</c:v>
                </c:pt>
                <c:pt idx="3">
                  <c:v>82</c:v>
                </c:pt>
                <c:pt idx="4">
                  <c:v>72.5</c:v>
                </c:pt>
                <c:pt idx="5">
                  <c:v>69.5</c:v>
                </c:pt>
                <c:pt idx="6">
                  <c:v>59</c:v>
                </c:pt>
              </c:numCache>
            </c:numRef>
          </c:val>
          <c:extLst>
            <c:ext xmlns:c16="http://schemas.microsoft.com/office/drawing/2014/chart" uri="{C3380CC4-5D6E-409C-BE32-E72D297353CC}">
              <c16:uniqueId val="{00000007-5328-45D3-9ACD-FEC03E8D7AB0}"/>
            </c:ext>
          </c:extLst>
        </c:ser>
        <c:ser>
          <c:idx val="1"/>
          <c:order val="1"/>
          <c:tx>
            <c:strRef>
              <c:f>'Education tables'!$N$1</c:f>
              <c:strCache>
                <c:ptCount val="1"/>
                <c:pt idx="0">
                  <c:v>Children aged 13-15 </c:v>
                </c:pt>
              </c:strCache>
            </c:strRef>
          </c:tx>
          <c:spPr>
            <a:solidFill>
              <a:srgbClr val="FFF67A"/>
            </a:solidFill>
            <a:ln>
              <a:noFill/>
            </a:ln>
            <a:effectLst/>
          </c:spPr>
          <c:invertIfNegative val="0"/>
          <c:dLbls>
            <c:dLbl>
              <c:idx val="0"/>
              <c:tx>
                <c:rich>
                  <a:bodyPr/>
                  <a:lstStyle/>
                  <a:p>
                    <a:r>
                      <a:rPr lang="en-US"/>
                      <a:t>51-75%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28-45D3-9ACD-FEC03E8D7AB0}"/>
                </c:ext>
              </c:extLst>
            </c:dLbl>
            <c:dLbl>
              <c:idx val="1"/>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28-45D3-9ACD-FEC03E8D7AB0}"/>
                </c:ext>
              </c:extLst>
            </c:dLbl>
            <c:dLbl>
              <c:idx val="2"/>
              <c:tx>
                <c:rich>
                  <a:bodyPr/>
                  <a:lstStyle/>
                  <a:p>
                    <a:r>
                      <a:rPr lang="en-US"/>
                      <a:t>35-49%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28-45D3-9ACD-FEC03E8D7AB0}"/>
                </c:ext>
              </c:extLst>
            </c:dLbl>
            <c:dLbl>
              <c:idx val="3"/>
              <c:tx>
                <c:rich>
                  <a:bodyPr/>
                  <a:lstStyle/>
                  <a:p>
                    <a:r>
                      <a:rPr lang="en-US"/>
                      <a:t>29-49%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28-45D3-9ACD-FEC03E8D7AB0}"/>
                </c:ext>
              </c:extLst>
            </c:dLbl>
            <c:dLbl>
              <c:idx val="4"/>
              <c:tx>
                <c:rich>
                  <a:bodyPr/>
                  <a:lstStyle/>
                  <a:p>
                    <a:r>
                      <a:rPr lang="en-US"/>
                      <a:t>25-49%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328-45D3-9ACD-FEC03E8D7AB0}"/>
                </c:ext>
              </c:extLst>
            </c:dLbl>
            <c:dLbl>
              <c:idx val="5"/>
              <c:tx>
                <c:rich>
                  <a:bodyPr/>
                  <a:lstStyle/>
                  <a:p>
                    <a:r>
                      <a:rPr lang="en-US"/>
                      <a:t>40-50%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328-45D3-9ACD-FEC03E8D7AB0}"/>
                </c:ext>
              </c:extLst>
            </c:dLbl>
            <c:dLbl>
              <c:idx val="6"/>
              <c:tx>
                <c:rich>
                  <a:bodyPr/>
                  <a:lstStyle/>
                  <a:p>
                    <a:r>
                      <a:rPr lang="en-US"/>
                      <a:t>33-57%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328-45D3-9ACD-FEC03E8D7AB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 tables'!$L$2:$L$8</c:f>
              <c:strCache>
                <c:ptCount val="7"/>
                <c:pt idx="0">
                  <c:v>Meshleb</c:v>
                </c:pt>
                <c:pt idx="1">
                  <c:v>East Central</c:v>
                </c:pt>
                <c:pt idx="2">
                  <c:v>South</c:v>
                </c:pt>
                <c:pt idx="3">
                  <c:v>Northeast</c:v>
                </c:pt>
                <c:pt idx="4">
                  <c:v>West Central</c:v>
                </c:pt>
                <c:pt idx="5">
                  <c:v>North  </c:v>
                </c:pt>
                <c:pt idx="6">
                  <c:v>West   </c:v>
                </c:pt>
              </c:strCache>
            </c:strRef>
          </c:cat>
          <c:val>
            <c:numRef>
              <c:f>'Education tables'!$N$2:$N$8</c:f>
              <c:numCache>
                <c:formatCode>General</c:formatCode>
                <c:ptCount val="7"/>
                <c:pt idx="0">
                  <c:v>63</c:v>
                </c:pt>
                <c:pt idx="1">
                  <c:v>50</c:v>
                </c:pt>
                <c:pt idx="2">
                  <c:v>42</c:v>
                </c:pt>
                <c:pt idx="3">
                  <c:v>39</c:v>
                </c:pt>
                <c:pt idx="4">
                  <c:v>37</c:v>
                </c:pt>
                <c:pt idx="5">
                  <c:v>45</c:v>
                </c:pt>
                <c:pt idx="6">
                  <c:v>45</c:v>
                </c:pt>
              </c:numCache>
            </c:numRef>
          </c:val>
          <c:extLst>
            <c:ext xmlns:c16="http://schemas.microsoft.com/office/drawing/2014/chart" uri="{C3380CC4-5D6E-409C-BE32-E72D297353CC}">
              <c16:uniqueId val="{0000000F-5328-45D3-9ACD-FEC03E8D7AB0}"/>
            </c:ext>
          </c:extLst>
        </c:ser>
        <c:ser>
          <c:idx val="2"/>
          <c:order val="2"/>
          <c:tx>
            <c:strRef>
              <c:f>'Education tables'!$O$1</c:f>
              <c:strCache>
                <c:ptCount val="1"/>
                <c:pt idx="0">
                  <c:v>Children aged 16-17 </c:v>
                </c:pt>
              </c:strCache>
            </c:strRef>
          </c:tx>
          <c:spPr>
            <a:solidFill>
              <a:srgbClr val="0067A9"/>
            </a:solidFill>
            <a:ln>
              <a:noFill/>
            </a:ln>
            <a:effectLst/>
          </c:spPr>
          <c:invertIfNegative val="0"/>
          <c:dLbls>
            <c:dLbl>
              <c:idx val="0"/>
              <c:tx>
                <c:rich>
                  <a:bodyPr/>
                  <a:lstStyle/>
                  <a:p>
                    <a:r>
                      <a:rPr lang="en-US"/>
                      <a:t>25-49%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328-45D3-9ACD-FEC03E8D7AB0}"/>
                </c:ext>
              </c:extLst>
            </c:dLbl>
            <c:dLbl>
              <c:idx val="1"/>
              <c:tx>
                <c:rich>
                  <a:bodyPr/>
                  <a:lstStyle/>
                  <a:p>
                    <a:r>
                      <a:rPr lang="en-US"/>
                      <a:t>0-24%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328-45D3-9ACD-FEC03E8D7AB0}"/>
                </c:ext>
              </c:extLst>
            </c:dLbl>
            <c:dLbl>
              <c:idx val="2"/>
              <c:tx>
                <c:rich>
                  <a:bodyPr/>
                  <a:lstStyle/>
                  <a:p>
                    <a:r>
                      <a:rPr lang="en-US"/>
                      <a:t>0-24%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328-45D3-9ACD-FEC03E8D7AB0}"/>
                </c:ext>
              </c:extLst>
            </c:dLbl>
            <c:dLbl>
              <c:idx val="3"/>
              <c:tx>
                <c:rich>
                  <a:bodyPr/>
                  <a:lstStyle/>
                  <a:p>
                    <a:r>
                      <a:rPr lang="en-US"/>
                      <a:t>2-27%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328-45D3-9ACD-FEC03E8D7AB0}"/>
                </c:ext>
              </c:extLst>
            </c:dLbl>
            <c:dLbl>
              <c:idx val="4"/>
              <c:tx>
                <c:rich>
                  <a:bodyPr/>
                  <a:lstStyle/>
                  <a:p>
                    <a:r>
                      <a:rPr lang="en-US"/>
                      <a:t>9-34%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328-45D3-9ACD-FEC03E8D7AB0}"/>
                </c:ext>
              </c:extLst>
            </c:dLbl>
            <c:dLbl>
              <c:idx val="5"/>
              <c:tx>
                <c:rich>
                  <a:bodyPr/>
                  <a:lstStyle/>
                  <a:p>
                    <a:r>
                      <a:rPr lang="en-US"/>
                      <a:t>0-24%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328-45D3-9ACD-FEC03E8D7AB0}"/>
                </c:ext>
              </c:extLst>
            </c:dLbl>
            <c:dLbl>
              <c:idx val="6"/>
              <c:tx>
                <c:rich>
                  <a:bodyPr/>
                  <a:lstStyle/>
                  <a:p>
                    <a:r>
                      <a:rPr lang="en-US"/>
                      <a:t>0-24%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328-45D3-9ACD-FEC03E8D7AB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 tables'!$L$2:$L$8</c:f>
              <c:strCache>
                <c:ptCount val="7"/>
                <c:pt idx="0">
                  <c:v>Meshleb</c:v>
                </c:pt>
                <c:pt idx="1">
                  <c:v>East Central</c:v>
                </c:pt>
                <c:pt idx="2">
                  <c:v>South</c:v>
                </c:pt>
                <c:pt idx="3">
                  <c:v>Northeast</c:v>
                </c:pt>
                <c:pt idx="4">
                  <c:v>West Central</c:v>
                </c:pt>
                <c:pt idx="5">
                  <c:v>North  </c:v>
                </c:pt>
                <c:pt idx="6">
                  <c:v>West   </c:v>
                </c:pt>
              </c:strCache>
            </c:strRef>
          </c:cat>
          <c:val>
            <c:numRef>
              <c:f>'Education tables'!$O$2:$O$8</c:f>
              <c:numCache>
                <c:formatCode>General</c:formatCode>
                <c:ptCount val="7"/>
                <c:pt idx="0">
                  <c:v>37</c:v>
                </c:pt>
                <c:pt idx="1">
                  <c:v>12</c:v>
                </c:pt>
                <c:pt idx="2">
                  <c:v>12</c:v>
                </c:pt>
                <c:pt idx="3">
                  <c:v>14.5</c:v>
                </c:pt>
                <c:pt idx="4">
                  <c:v>21.5</c:v>
                </c:pt>
                <c:pt idx="5">
                  <c:v>12</c:v>
                </c:pt>
                <c:pt idx="6">
                  <c:v>12</c:v>
                </c:pt>
              </c:numCache>
            </c:numRef>
          </c:val>
          <c:extLst>
            <c:ext xmlns:c16="http://schemas.microsoft.com/office/drawing/2014/chart" uri="{C3380CC4-5D6E-409C-BE32-E72D297353CC}">
              <c16:uniqueId val="{00000017-5328-45D3-9ACD-FEC03E8D7AB0}"/>
            </c:ext>
          </c:extLst>
        </c:ser>
        <c:dLbls>
          <c:showLegendKey val="0"/>
          <c:showVal val="0"/>
          <c:showCatName val="0"/>
          <c:showSerName val="0"/>
          <c:showPercent val="0"/>
          <c:showBubbleSize val="0"/>
        </c:dLbls>
        <c:gapWidth val="88"/>
        <c:overlap val="-36"/>
        <c:axId val="1698139984"/>
        <c:axId val="1698142896"/>
      </c:barChart>
      <c:catAx>
        <c:axId val="169813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98142896"/>
        <c:crosses val="autoZero"/>
        <c:auto val="1"/>
        <c:lblAlgn val="ctr"/>
        <c:lblOffset val="100"/>
        <c:noMultiLvlLbl val="0"/>
      </c:catAx>
      <c:valAx>
        <c:axId val="1698142896"/>
        <c:scaling>
          <c:orientation val="minMax"/>
        </c:scaling>
        <c:delete val="1"/>
        <c:axPos val="l"/>
        <c:numFmt formatCode="General" sourceLinked="1"/>
        <c:majorTickMark val="none"/>
        <c:minorTickMark val="none"/>
        <c:tickLblPos val="nextTo"/>
        <c:crossAx val="169813998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'Education tables'!$I$21</c:f>
              <c:strCache>
                <c:ptCount val="1"/>
                <c:pt idx="0">
                  <c:v>Oct-18</c:v>
                </c:pt>
              </c:strCache>
            </c:strRef>
          </c:tx>
          <c:spPr>
            <a:solidFill>
              <a:srgbClr val="58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 tables'!$H$22:$H$26</c:f>
              <c:strCache>
                <c:ptCount val="5"/>
                <c:pt idx="0">
                  <c:v>Schools are too far away</c:v>
                </c:pt>
                <c:pt idx="1">
                  <c:v>Children have to work</c:v>
                </c:pt>
                <c:pt idx="2">
                  <c:v>Lack of teaching and learning materials</c:v>
                </c:pt>
                <c:pt idx="3">
                  <c:v>Schools are not in good condition; problems with electricity, sanitation, education materials</c:v>
                </c:pt>
                <c:pt idx="4">
                  <c:v>Classes are overcrowded</c:v>
                </c:pt>
              </c:strCache>
            </c:strRef>
          </c:cat>
          <c:val>
            <c:numRef>
              <c:f>'Education tables'!$I$22:$I$26</c:f>
              <c:numCache>
                <c:formatCode>0%</c:formatCode>
                <c:ptCount val="5"/>
                <c:pt idx="0">
                  <c:v>0.56999999999999995</c:v>
                </c:pt>
                <c:pt idx="1">
                  <c:v>0.14000000000000001</c:v>
                </c:pt>
                <c:pt idx="3">
                  <c:v>0.56999999999999995</c:v>
                </c:pt>
                <c:pt idx="4">
                  <c:v>0.15</c:v>
                </c:pt>
              </c:numCache>
            </c:numRef>
          </c:val>
          <c:extLst>
            <c:ext xmlns:c16="http://schemas.microsoft.com/office/drawing/2014/chart" uri="{C3380CC4-5D6E-409C-BE32-E72D297353CC}">
              <c16:uniqueId val="{00000000-7A89-46E3-B50D-AACCD3216B46}"/>
            </c:ext>
          </c:extLst>
        </c:ser>
        <c:ser>
          <c:idx val="1"/>
          <c:order val="1"/>
          <c:tx>
            <c:strRef>
              <c:f>'Education tables'!$J$21</c:f>
              <c:strCache>
                <c:ptCount val="1"/>
                <c:pt idx="0">
                  <c:v>Feb-19</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 tables'!$H$22:$H$26</c:f>
              <c:strCache>
                <c:ptCount val="5"/>
                <c:pt idx="0">
                  <c:v>Schools are too far away</c:v>
                </c:pt>
                <c:pt idx="1">
                  <c:v>Children have to work</c:v>
                </c:pt>
                <c:pt idx="2">
                  <c:v>Lack of teaching and learning materials</c:v>
                </c:pt>
                <c:pt idx="3">
                  <c:v>Schools are not in good condition; problems with electricity, sanitation, education materials</c:v>
                </c:pt>
                <c:pt idx="4">
                  <c:v>Classes are overcrowded</c:v>
                </c:pt>
              </c:strCache>
            </c:strRef>
          </c:cat>
          <c:val>
            <c:numRef>
              <c:f>'Education tables'!$J$22:$J$26</c:f>
              <c:numCache>
                <c:formatCode>0%</c:formatCode>
                <c:ptCount val="5"/>
                <c:pt idx="0">
                  <c:v>0.24</c:v>
                </c:pt>
                <c:pt idx="1">
                  <c:v>0.28999999999999998</c:v>
                </c:pt>
                <c:pt idx="2">
                  <c:v>0.31</c:v>
                </c:pt>
                <c:pt idx="3">
                  <c:v>0.37</c:v>
                </c:pt>
                <c:pt idx="4">
                  <c:v>0.41</c:v>
                </c:pt>
              </c:numCache>
            </c:numRef>
          </c:val>
          <c:extLst>
            <c:ext xmlns:c16="http://schemas.microsoft.com/office/drawing/2014/chart" uri="{C3380CC4-5D6E-409C-BE32-E72D297353CC}">
              <c16:uniqueId val="{00000001-7A89-46E3-B50D-AACCD3216B46}"/>
            </c:ext>
          </c:extLst>
        </c:ser>
        <c:dLbls>
          <c:showLegendKey val="0"/>
          <c:showVal val="0"/>
          <c:showCatName val="0"/>
          <c:showSerName val="0"/>
          <c:showPercent val="0"/>
          <c:showBubbleSize val="0"/>
        </c:dLbls>
        <c:gapWidth val="182"/>
        <c:axId val="1142309712"/>
        <c:axId val="1142290160"/>
      </c:barChart>
      <c:catAx>
        <c:axId val="1142309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42290160"/>
        <c:crosses val="autoZero"/>
        <c:auto val="1"/>
        <c:lblAlgn val="ctr"/>
        <c:lblOffset val="100"/>
        <c:noMultiLvlLbl val="0"/>
      </c:catAx>
      <c:valAx>
        <c:axId val="1142290160"/>
        <c:scaling>
          <c:orientation val="minMax"/>
        </c:scaling>
        <c:delete val="1"/>
        <c:axPos val="b"/>
        <c:numFmt formatCode="0%" sourceLinked="1"/>
        <c:majorTickMark val="none"/>
        <c:minorTickMark val="none"/>
        <c:tickLblPos val="nextTo"/>
        <c:crossAx val="114230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EE5859"/>
            </a:solidFill>
            <a:ln>
              <a:noFill/>
            </a:ln>
            <a:effectLst/>
          </c:spPr>
          <c:invertIfNegative val="0"/>
          <c:dPt>
            <c:idx val="0"/>
            <c:invertIfNegative val="0"/>
            <c:bubble3D val="0"/>
            <c:spPr>
              <a:solidFill>
                <a:srgbClr val="A5C9A1"/>
              </a:solidFill>
              <a:ln>
                <a:noFill/>
              </a:ln>
              <a:effectLst/>
            </c:spPr>
            <c:extLst>
              <c:ext xmlns:c16="http://schemas.microsoft.com/office/drawing/2014/chart" uri="{C3380CC4-5D6E-409C-BE32-E72D297353CC}">
                <c16:uniqueId val="{00000001-0FC6-451D-B32F-CF6873D50A0C}"/>
              </c:ext>
            </c:extLst>
          </c:dPt>
          <c:dPt>
            <c:idx val="1"/>
            <c:invertIfNegative val="0"/>
            <c:bubble3D val="0"/>
            <c:spPr>
              <a:solidFill>
                <a:srgbClr val="FCA15E"/>
              </a:solidFill>
              <a:ln>
                <a:noFill/>
              </a:ln>
              <a:effectLst/>
            </c:spPr>
            <c:extLst>
              <c:ext xmlns:c16="http://schemas.microsoft.com/office/drawing/2014/chart" uri="{C3380CC4-5D6E-409C-BE32-E72D297353CC}">
                <c16:uniqueId val="{00000003-0FC6-451D-B32F-CF6873D50A0C}"/>
              </c:ext>
            </c:extLst>
          </c:dPt>
          <c:dPt>
            <c:idx val="2"/>
            <c:invertIfNegative val="0"/>
            <c:bubble3D val="0"/>
            <c:spPr>
              <a:solidFill>
                <a:srgbClr val="BF072C"/>
              </a:solidFill>
              <a:ln>
                <a:noFill/>
              </a:ln>
              <a:effectLst/>
            </c:spPr>
            <c:extLst>
              <c:ext xmlns:c16="http://schemas.microsoft.com/office/drawing/2014/chart" uri="{C3380CC4-5D6E-409C-BE32-E72D297353CC}">
                <c16:uniqueId val="{00000006-BE30-4FF9-8774-089A606BB1D3}"/>
              </c:ext>
            </c:extLst>
          </c:dPt>
          <c:dPt>
            <c:idx val="3"/>
            <c:invertIfNegative val="0"/>
            <c:bubble3D val="0"/>
            <c:spPr>
              <a:solidFill>
                <a:srgbClr val="585859"/>
              </a:solidFill>
              <a:ln>
                <a:noFill/>
              </a:ln>
              <a:effectLst/>
            </c:spPr>
            <c:extLst>
              <c:ext xmlns:c16="http://schemas.microsoft.com/office/drawing/2014/chart" uri="{C3380CC4-5D6E-409C-BE32-E72D297353CC}">
                <c16:uniqueId val="{00000005-0FC6-451D-B32F-CF6873D50A0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 tables'!$A$49:$A$52</c:f>
              <c:strCache>
                <c:ptCount val="4"/>
                <c:pt idx="0">
                  <c:v>No Damage</c:v>
                </c:pt>
                <c:pt idx="1">
                  <c:v>Minor Damage</c:v>
                </c:pt>
                <c:pt idx="2">
                  <c:v>Major Damage</c:v>
                </c:pt>
                <c:pt idx="3">
                  <c:v>Severe Damage</c:v>
                </c:pt>
              </c:strCache>
            </c:strRef>
          </c:cat>
          <c:val>
            <c:numRef>
              <c:f>'Education tables'!$B$49:$B$52</c:f>
              <c:numCache>
                <c:formatCode>0%</c:formatCode>
                <c:ptCount val="4"/>
                <c:pt idx="0">
                  <c:v>0.24</c:v>
                </c:pt>
                <c:pt idx="1">
                  <c:v>0.44</c:v>
                </c:pt>
                <c:pt idx="2">
                  <c:v>0.15</c:v>
                </c:pt>
                <c:pt idx="3">
                  <c:v>0.17</c:v>
                </c:pt>
              </c:numCache>
            </c:numRef>
          </c:val>
          <c:extLst>
            <c:ext xmlns:c16="http://schemas.microsoft.com/office/drawing/2014/chart" uri="{C3380CC4-5D6E-409C-BE32-E72D297353CC}">
              <c16:uniqueId val="{00000006-0FC6-451D-B32F-CF6873D50A0C}"/>
            </c:ext>
          </c:extLst>
        </c:ser>
        <c:dLbls>
          <c:showLegendKey val="0"/>
          <c:showVal val="0"/>
          <c:showCatName val="0"/>
          <c:showSerName val="0"/>
          <c:showPercent val="0"/>
          <c:showBubbleSize val="0"/>
        </c:dLbls>
        <c:gapWidth val="219"/>
        <c:overlap val="-27"/>
        <c:axId val="757517280"/>
        <c:axId val="757515200"/>
      </c:barChart>
      <c:catAx>
        <c:axId val="7575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1"/>
        <c:lblAlgn val="ctr"/>
        <c:lblOffset val="100"/>
        <c:noMultiLvlLbl val="0"/>
      </c:catAx>
      <c:valAx>
        <c:axId val="757515200"/>
        <c:scaling>
          <c:orientation val="minMax"/>
        </c:scaling>
        <c:delete val="1"/>
        <c:axPos val="l"/>
        <c:numFmt formatCode="0%" sourceLinked="1"/>
        <c:majorTickMark val="none"/>
        <c:minorTickMark val="none"/>
        <c:tickLblPos val="nextTo"/>
        <c:crossAx val="7575172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WASH!$I$4</c:f>
              <c:strCache>
                <c:ptCount val="1"/>
                <c:pt idx="0">
                  <c:v>Water trucking</c:v>
                </c:pt>
              </c:strCache>
            </c:strRef>
          </c:tx>
          <c:spPr>
            <a:solidFill>
              <a:srgbClr val="FFF6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WASH!$H$5:$H$8</c:f>
              <c:numCache>
                <c:formatCode>mmm\-yy</c:formatCode>
                <c:ptCount val="4"/>
                <c:pt idx="0">
                  <c:v>43160</c:v>
                </c:pt>
                <c:pt idx="1">
                  <c:v>43252</c:v>
                </c:pt>
                <c:pt idx="2">
                  <c:v>43374</c:v>
                </c:pt>
                <c:pt idx="3">
                  <c:v>43497</c:v>
                </c:pt>
              </c:numCache>
            </c:numRef>
          </c:cat>
          <c:val>
            <c:numRef>
              <c:f>WASH!$I$5:$I$8</c:f>
              <c:numCache>
                <c:formatCode>General</c:formatCode>
                <c:ptCount val="4"/>
                <c:pt idx="0">
                  <c:v>22</c:v>
                </c:pt>
                <c:pt idx="1">
                  <c:v>22</c:v>
                </c:pt>
                <c:pt idx="2">
                  <c:v>10</c:v>
                </c:pt>
                <c:pt idx="3">
                  <c:v>3</c:v>
                </c:pt>
              </c:numCache>
            </c:numRef>
          </c:val>
          <c:extLst>
            <c:ext xmlns:c16="http://schemas.microsoft.com/office/drawing/2014/chart" uri="{C3380CC4-5D6E-409C-BE32-E72D297353CC}">
              <c16:uniqueId val="{00000000-4AE3-4154-95F3-4CEF6EEF14F1}"/>
            </c:ext>
          </c:extLst>
        </c:ser>
        <c:ser>
          <c:idx val="1"/>
          <c:order val="1"/>
          <c:tx>
            <c:strRef>
              <c:f>WASH!$J$4</c:f>
              <c:strCache>
                <c:ptCount val="1"/>
                <c:pt idx="0">
                  <c:v>Main water network</c:v>
                </c:pt>
              </c:strCache>
            </c:strRef>
          </c:tx>
          <c:spPr>
            <a:solidFill>
              <a:srgbClr val="A5C9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WASH!$H$5:$H$8</c:f>
              <c:numCache>
                <c:formatCode>mmm\-yy</c:formatCode>
                <c:ptCount val="4"/>
                <c:pt idx="0">
                  <c:v>43160</c:v>
                </c:pt>
                <c:pt idx="1">
                  <c:v>43252</c:v>
                </c:pt>
                <c:pt idx="2">
                  <c:v>43374</c:v>
                </c:pt>
                <c:pt idx="3">
                  <c:v>43497</c:v>
                </c:pt>
              </c:numCache>
            </c:numRef>
          </c:cat>
          <c:val>
            <c:numRef>
              <c:f>WASH!$J$5:$J$8</c:f>
              <c:numCache>
                <c:formatCode>General</c:formatCode>
                <c:ptCount val="4"/>
                <c:pt idx="0">
                  <c:v>2</c:v>
                </c:pt>
                <c:pt idx="1">
                  <c:v>10</c:v>
                </c:pt>
                <c:pt idx="2">
                  <c:v>21</c:v>
                </c:pt>
                <c:pt idx="3">
                  <c:v>22</c:v>
                </c:pt>
              </c:numCache>
            </c:numRef>
          </c:val>
          <c:extLst>
            <c:ext xmlns:c16="http://schemas.microsoft.com/office/drawing/2014/chart" uri="{C3380CC4-5D6E-409C-BE32-E72D297353CC}">
              <c16:uniqueId val="{00000001-4AE3-4154-95F3-4CEF6EEF14F1}"/>
            </c:ext>
          </c:extLst>
        </c:ser>
        <c:dLbls>
          <c:dLblPos val="outEnd"/>
          <c:showLegendKey val="0"/>
          <c:showVal val="1"/>
          <c:showCatName val="0"/>
          <c:showSerName val="0"/>
          <c:showPercent val="0"/>
          <c:showBubbleSize val="0"/>
        </c:dLbls>
        <c:gapWidth val="219"/>
        <c:overlap val="-27"/>
        <c:axId val="757517280"/>
        <c:axId val="757515200"/>
      </c:barChart>
      <c:catAx>
        <c:axId val="7575172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0"/>
        <c:lblAlgn val="ctr"/>
        <c:lblOffset val="100"/>
        <c:noMultiLvlLbl val="0"/>
      </c:catAx>
      <c:valAx>
        <c:axId val="757515200"/>
        <c:scaling>
          <c:orientation val="minMax"/>
        </c:scaling>
        <c:delete val="1"/>
        <c:axPos val="l"/>
        <c:numFmt formatCode="General" sourceLinked="1"/>
        <c:majorTickMark val="none"/>
        <c:minorTickMark val="none"/>
        <c:tickLblPos val="nextTo"/>
        <c:crossAx val="7575172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WASH!$R$29</c:f>
              <c:strCache>
                <c:ptCount val="1"/>
                <c:pt idx="0">
                  <c:v>5 to 7 days</c:v>
                </c:pt>
              </c:strCache>
            </c:strRef>
          </c:tx>
          <c:spPr>
            <a:solidFill>
              <a:srgbClr val="A5C9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WASH!$Q$30:$Q$33</c:f>
              <c:numCache>
                <c:formatCode>mmm\-yy</c:formatCode>
                <c:ptCount val="4"/>
                <c:pt idx="0">
                  <c:v>43160</c:v>
                </c:pt>
                <c:pt idx="1">
                  <c:v>43252</c:v>
                </c:pt>
                <c:pt idx="2">
                  <c:v>43374</c:v>
                </c:pt>
                <c:pt idx="3">
                  <c:v>43497</c:v>
                </c:pt>
              </c:numCache>
            </c:numRef>
          </c:cat>
          <c:val>
            <c:numRef>
              <c:f>WASH!$R$30:$R$33</c:f>
              <c:numCache>
                <c:formatCode>General</c:formatCode>
                <c:ptCount val="4"/>
                <c:pt idx="1">
                  <c:v>2</c:v>
                </c:pt>
                <c:pt idx="2">
                  <c:v>16</c:v>
                </c:pt>
                <c:pt idx="3" formatCode="0">
                  <c:v>19</c:v>
                </c:pt>
              </c:numCache>
            </c:numRef>
          </c:val>
          <c:extLst>
            <c:ext xmlns:c16="http://schemas.microsoft.com/office/drawing/2014/chart" uri="{C3380CC4-5D6E-409C-BE32-E72D297353CC}">
              <c16:uniqueId val="{00000000-1DF2-491A-82ED-75C906104ECB}"/>
            </c:ext>
          </c:extLst>
        </c:ser>
        <c:ser>
          <c:idx val="1"/>
          <c:order val="1"/>
          <c:tx>
            <c:strRef>
              <c:f>WASH!$S$29</c:f>
              <c:strCache>
                <c:ptCount val="1"/>
                <c:pt idx="0">
                  <c:v>1 to 4 days</c:v>
                </c:pt>
              </c:strCache>
            </c:strRef>
          </c:tx>
          <c:spPr>
            <a:solidFill>
              <a:srgbClr val="FFF6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WASH!$Q$30:$Q$33</c:f>
              <c:numCache>
                <c:formatCode>mmm\-yy</c:formatCode>
                <c:ptCount val="4"/>
                <c:pt idx="0">
                  <c:v>43160</c:v>
                </c:pt>
                <c:pt idx="1">
                  <c:v>43252</c:v>
                </c:pt>
                <c:pt idx="2">
                  <c:v>43374</c:v>
                </c:pt>
                <c:pt idx="3">
                  <c:v>43497</c:v>
                </c:pt>
              </c:numCache>
            </c:numRef>
          </c:cat>
          <c:val>
            <c:numRef>
              <c:f>WASH!$S$30:$S$33</c:f>
              <c:numCache>
                <c:formatCode>General</c:formatCode>
                <c:ptCount val="4"/>
                <c:pt idx="0">
                  <c:v>2</c:v>
                </c:pt>
                <c:pt idx="1">
                  <c:v>8</c:v>
                </c:pt>
                <c:pt idx="2">
                  <c:v>5</c:v>
                </c:pt>
                <c:pt idx="3" formatCode="0">
                  <c:v>3</c:v>
                </c:pt>
              </c:numCache>
            </c:numRef>
          </c:val>
          <c:extLst>
            <c:ext xmlns:c16="http://schemas.microsoft.com/office/drawing/2014/chart" uri="{C3380CC4-5D6E-409C-BE32-E72D297353CC}">
              <c16:uniqueId val="{00000001-1DF2-491A-82ED-75C906104ECB}"/>
            </c:ext>
          </c:extLst>
        </c:ser>
        <c:ser>
          <c:idx val="2"/>
          <c:order val="2"/>
          <c:tx>
            <c:strRef>
              <c:f>WASH!$T$29</c:f>
              <c:strCache>
                <c:ptCount val="1"/>
                <c:pt idx="0">
                  <c:v>No water available </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WASH!$Q$30:$Q$33</c:f>
              <c:numCache>
                <c:formatCode>mmm\-yy</c:formatCode>
                <c:ptCount val="4"/>
                <c:pt idx="0">
                  <c:v>43160</c:v>
                </c:pt>
                <c:pt idx="1">
                  <c:v>43252</c:v>
                </c:pt>
                <c:pt idx="2">
                  <c:v>43374</c:v>
                </c:pt>
                <c:pt idx="3">
                  <c:v>43497</c:v>
                </c:pt>
              </c:numCache>
            </c:numRef>
          </c:cat>
          <c:val>
            <c:numRef>
              <c:f>WASH!$T$30:$T$33</c:f>
              <c:numCache>
                <c:formatCode>General</c:formatCode>
                <c:ptCount val="4"/>
                <c:pt idx="0">
                  <c:v>20</c:v>
                </c:pt>
                <c:pt idx="1">
                  <c:v>12</c:v>
                </c:pt>
                <c:pt idx="2">
                  <c:v>1</c:v>
                </c:pt>
              </c:numCache>
            </c:numRef>
          </c:val>
          <c:extLst>
            <c:ext xmlns:c16="http://schemas.microsoft.com/office/drawing/2014/chart" uri="{C3380CC4-5D6E-409C-BE32-E72D297353CC}">
              <c16:uniqueId val="{00000002-1DF2-491A-82ED-75C906104ECB}"/>
            </c:ext>
          </c:extLst>
        </c:ser>
        <c:dLbls>
          <c:showLegendKey val="0"/>
          <c:showVal val="0"/>
          <c:showCatName val="0"/>
          <c:showSerName val="0"/>
          <c:showPercent val="0"/>
          <c:showBubbleSize val="0"/>
        </c:dLbls>
        <c:gapWidth val="100"/>
        <c:overlap val="100"/>
        <c:axId val="153133568"/>
        <c:axId val="153134816"/>
      </c:barChart>
      <c:catAx>
        <c:axId val="15313356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53134816"/>
        <c:crosses val="autoZero"/>
        <c:auto val="0"/>
        <c:lblAlgn val="ctr"/>
        <c:lblOffset val="100"/>
        <c:noMultiLvlLbl val="0"/>
      </c:catAx>
      <c:valAx>
        <c:axId val="153134816"/>
        <c:scaling>
          <c:orientation val="minMax"/>
        </c:scaling>
        <c:delete val="1"/>
        <c:axPos val="l"/>
        <c:numFmt formatCode="General" sourceLinked="1"/>
        <c:majorTickMark val="none"/>
        <c:minorTickMark val="none"/>
        <c:tickLblPos val="nextTo"/>
        <c:crossAx val="153133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55295409265756E-2"/>
          <c:y val="0.11945910981787683"/>
          <c:w val="0.9514893751487743"/>
          <c:h val="0.54212853843644482"/>
        </c:manualLayout>
      </c:layout>
      <c:barChart>
        <c:barDir val="col"/>
        <c:grouping val="clustered"/>
        <c:varyColors val="0"/>
        <c:ser>
          <c:idx val="0"/>
          <c:order val="0"/>
          <c:tx>
            <c:strRef>
              <c:f>WASH!$I$54</c:f>
              <c:strCache>
                <c:ptCount val="1"/>
                <c:pt idx="0">
                  <c:v>Issues with water reported</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WASH!$H$55:$H$58</c:f>
              <c:numCache>
                <c:formatCode>mmm\-yy</c:formatCode>
                <c:ptCount val="4"/>
                <c:pt idx="0">
                  <c:v>43160</c:v>
                </c:pt>
                <c:pt idx="1">
                  <c:v>43252</c:v>
                </c:pt>
                <c:pt idx="2">
                  <c:v>43374</c:v>
                </c:pt>
                <c:pt idx="3">
                  <c:v>43497</c:v>
                </c:pt>
              </c:numCache>
            </c:numRef>
          </c:cat>
          <c:val>
            <c:numRef>
              <c:f>WASH!$I$55:$I$58</c:f>
              <c:numCache>
                <c:formatCode>General</c:formatCode>
                <c:ptCount val="4"/>
                <c:pt idx="0">
                  <c:v>22</c:v>
                </c:pt>
                <c:pt idx="1">
                  <c:v>13</c:v>
                </c:pt>
                <c:pt idx="2">
                  <c:v>12</c:v>
                </c:pt>
                <c:pt idx="3">
                  <c:v>11</c:v>
                </c:pt>
              </c:numCache>
            </c:numRef>
          </c:val>
          <c:extLst>
            <c:ext xmlns:c16="http://schemas.microsoft.com/office/drawing/2014/chart" uri="{C3380CC4-5D6E-409C-BE32-E72D297353CC}">
              <c16:uniqueId val="{00000000-6BA0-4F5C-972E-593C60C6485D}"/>
            </c:ext>
          </c:extLst>
        </c:ser>
        <c:ser>
          <c:idx val="1"/>
          <c:order val="1"/>
          <c:tx>
            <c:strRef>
              <c:f>WASH!$J$54</c:f>
              <c:strCache>
                <c:ptCount val="1"/>
                <c:pt idx="0">
                  <c:v>No problems / safe to drink</c:v>
                </c:pt>
              </c:strCache>
            </c:strRef>
          </c:tx>
          <c:spPr>
            <a:solidFill>
              <a:srgbClr val="A9D0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WASH!$H$55:$H$58</c:f>
              <c:numCache>
                <c:formatCode>mmm\-yy</c:formatCode>
                <c:ptCount val="4"/>
                <c:pt idx="0">
                  <c:v>43160</c:v>
                </c:pt>
                <c:pt idx="1">
                  <c:v>43252</c:v>
                </c:pt>
                <c:pt idx="2">
                  <c:v>43374</c:v>
                </c:pt>
                <c:pt idx="3">
                  <c:v>43497</c:v>
                </c:pt>
              </c:numCache>
            </c:numRef>
          </c:cat>
          <c:val>
            <c:numRef>
              <c:f>WASH!$J$55:$J$58</c:f>
              <c:numCache>
                <c:formatCode>General</c:formatCode>
                <c:ptCount val="4"/>
                <c:pt idx="1">
                  <c:v>9</c:v>
                </c:pt>
                <c:pt idx="2">
                  <c:v>10</c:v>
                </c:pt>
                <c:pt idx="3">
                  <c:v>11</c:v>
                </c:pt>
              </c:numCache>
            </c:numRef>
          </c:val>
          <c:extLst>
            <c:ext xmlns:c16="http://schemas.microsoft.com/office/drawing/2014/chart" uri="{C3380CC4-5D6E-409C-BE32-E72D297353CC}">
              <c16:uniqueId val="{00000001-6BA0-4F5C-972E-593C60C6485D}"/>
            </c:ext>
          </c:extLst>
        </c:ser>
        <c:dLbls>
          <c:showLegendKey val="0"/>
          <c:showVal val="0"/>
          <c:showCatName val="0"/>
          <c:showSerName val="0"/>
          <c:showPercent val="0"/>
          <c:showBubbleSize val="0"/>
        </c:dLbls>
        <c:gapWidth val="88"/>
        <c:overlap val="-27"/>
        <c:axId val="247033480"/>
        <c:axId val="247028384"/>
      </c:barChart>
      <c:catAx>
        <c:axId val="2470334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47028384"/>
        <c:crosses val="autoZero"/>
        <c:auto val="0"/>
        <c:lblAlgn val="ctr"/>
        <c:lblOffset val="100"/>
        <c:noMultiLvlLbl val="0"/>
      </c:catAx>
      <c:valAx>
        <c:axId val="247028384"/>
        <c:scaling>
          <c:orientation val="minMax"/>
        </c:scaling>
        <c:delete val="1"/>
        <c:axPos val="l"/>
        <c:numFmt formatCode="General" sourceLinked="1"/>
        <c:majorTickMark val="none"/>
        <c:minorTickMark val="none"/>
        <c:tickLblPos val="nextTo"/>
        <c:crossAx val="2470334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WASH!$I$81</c:f>
              <c:strCache>
                <c:ptCount val="1"/>
                <c:pt idx="0">
                  <c:v>Garbage in the streets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WASH!$J$80:$M$80</c:f>
              <c:numCache>
                <c:formatCode>mmm\-yy</c:formatCode>
                <c:ptCount val="4"/>
                <c:pt idx="0">
                  <c:v>43160</c:v>
                </c:pt>
                <c:pt idx="1">
                  <c:v>43252</c:v>
                </c:pt>
                <c:pt idx="2">
                  <c:v>43374</c:v>
                </c:pt>
                <c:pt idx="3">
                  <c:v>43497</c:v>
                </c:pt>
              </c:numCache>
            </c:numRef>
          </c:cat>
          <c:val>
            <c:numRef>
              <c:f>WASH!$J$81:$M$81</c:f>
              <c:numCache>
                <c:formatCode>General</c:formatCode>
                <c:ptCount val="4"/>
                <c:pt idx="0">
                  <c:v>21</c:v>
                </c:pt>
                <c:pt idx="1">
                  <c:v>21</c:v>
                </c:pt>
                <c:pt idx="2">
                  <c:v>5</c:v>
                </c:pt>
                <c:pt idx="3">
                  <c:v>7</c:v>
                </c:pt>
              </c:numCache>
            </c:numRef>
          </c:val>
          <c:extLst>
            <c:ext xmlns:c16="http://schemas.microsoft.com/office/drawing/2014/chart" uri="{C3380CC4-5D6E-409C-BE32-E72D297353CC}">
              <c16:uniqueId val="{00000000-DE43-46B0-B6B3-FBA0C1F0E93E}"/>
            </c:ext>
          </c:extLst>
        </c:ser>
        <c:ser>
          <c:idx val="1"/>
          <c:order val="1"/>
          <c:tx>
            <c:strRef>
              <c:f>WASH!$I$82</c:f>
              <c:strCache>
                <c:ptCount val="1"/>
                <c:pt idx="0">
                  <c:v>Sewage flowing onto the streets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WASH!$J$80:$M$80</c:f>
              <c:numCache>
                <c:formatCode>mmm\-yy</c:formatCode>
                <c:ptCount val="4"/>
                <c:pt idx="0">
                  <c:v>43160</c:v>
                </c:pt>
                <c:pt idx="1">
                  <c:v>43252</c:v>
                </c:pt>
                <c:pt idx="2">
                  <c:v>43374</c:v>
                </c:pt>
                <c:pt idx="3">
                  <c:v>43497</c:v>
                </c:pt>
              </c:numCache>
            </c:numRef>
          </c:cat>
          <c:val>
            <c:numRef>
              <c:f>WASH!$J$82:$M$82</c:f>
              <c:numCache>
                <c:formatCode>General</c:formatCode>
                <c:ptCount val="4"/>
                <c:pt idx="0">
                  <c:v>6</c:v>
                </c:pt>
                <c:pt idx="1">
                  <c:v>1</c:v>
                </c:pt>
                <c:pt idx="2">
                  <c:v>1</c:v>
                </c:pt>
                <c:pt idx="3">
                  <c:v>15</c:v>
                </c:pt>
              </c:numCache>
            </c:numRef>
          </c:val>
          <c:extLst>
            <c:ext xmlns:c16="http://schemas.microsoft.com/office/drawing/2014/chart" uri="{C3380CC4-5D6E-409C-BE32-E72D297353CC}">
              <c16:uniqueId val="{00000001-DE43-46B0-B6B3-FBA0C1F0E93E}"/>
            </c:ext>
          </c:extLst>
        </c:ser>
        <c:ser>
          <c:idx val="2"/>
          <c:order val="2"/>
          <c:tx>
            <c:strRef>
              <c:f>WASH!$I$83</c:f>
              <c:strCache>
                <c:ptCount val="1"/>
                <c:pt idx="0">
                  <c:v>Rats and pests contaminating food and people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WASH!$J$80:$M$80</c:f>
              <c:numCache>
                <c:formatCode>mmm\-yy</c:formatCode>
                <c:ptCount val="4"/>
                <c:pt idx="0">
                  <c:v>43160</c:v>
                </c:pt>
                <c:pt idx="1">
                  <c:v>43252</c:v>
                </c:pt>
                <c:pt idx="2">
                  <c:v>43374</c:v>
                </c:pt>
                <c:pt idx="3">
                  <c:v>43497</c:v>
                </c:pt>
              </c:numCache>
            </c:numRef>
          </c:cat>
          <c:val>
            <c:numRef>
              <c:f>WASH!$J$83:$M$83</c:f>
              <c:numCache>
                <c:formatCode>General</c:formatCode>
                <c:ptCount val="4"/>
                <c:pt idx="0">
                  <c:v>2</c:v>
                </c:pt>
                <c:pt idx="1">
                  <c:v>7</c:v>
                </c:pt>
                <c:pt idx="2">
                  <c:v>10</c:v>
                </c:pt>
                <c:pt idx="3">
                  <c:v>13</c:v>
                </c:pt>
              </c:numCache>
            </c:numRef>
          </c:val>
          <c:extLst>
            <c:ext xmlns:c16="http://schemas.microsoft.com/office/drawing/2014/chart" uri="{C3380CC4-5D6E-409C-BE32-E72D297353CC}">
              <c16:uniqueId val="{00000002-DE43-46B0-B6B3-FBA0C1F0E93E}"/>
            </c:ext>
          </c:extLst>
        </c:ser>
        <c:dLbls>
          <c:dLblPos val="outEnd"/>
          <c:showLegendKey val="0"/>
          <c:showVal val="1"/>
          <c:showCatName val="0"/>
          <c:showSerName val="0"/>
          <c:showPercent val="0"/>
          <c:showBubbleSize val="0"/>
        </c:dLbls>
        <c:gapWidth val="88"/>
        <c:overlap val="-27"/>
        <c:axId val="757517280"/>
        <c:axId val="757515200"/>
      </c:barChart>
      <c:catAx>
        <c:axId val="7575172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0"/>
        <c:lblAlgn val="ctr"/>
        <c:lblOffset val="100"/>
        <c:noMultiLvlLbl val="0"/>
      </c:catAx>
      <c:valAx>
        <c:axId val="757515200"/>
        <c:scaling>
          <c:orientation val="minMax"/>
        </c:scaling>
        <c:delete val="1"/>
        <c:axPos val="l"/>
        <c:numFmt formatCode="General" sourceLinked="1"/>
        <c:majorTickMark val="none"/>
        <c:minorTickMark val="none"/>
        <c:tickLblPos val="nextTo"/>
        <c:crossAx val="757517280"/>
        <c:crosses val="autoZero"/>
        <c:crossBetween val="between"/>
      </c:valAx>
      <c:spPr>
        <a:noFill/>
        <a:ln w="25400">
          <a:noFill/>
        </a:ln>
        <a:effectLst/>
      </c:spPr>
    </c:plotArea>
    <c:legend>
      <c:legendPos val="b"/>
      <c:layout>
        <c:manualLayout>
          <c:xMode val="edge"/>
          <c:yMode val="edge"/>
          <c:x val="0"/>
          <c:y val="0.64517877760484788"/>
          <c:w val="0.98889697995791637"/>
          <c:h val="0.3223204685226786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814541148761743E-2"/>
          <c:y val="7.7067230539145132E-2"/>
          <c:w val="0.96237091770247651"/>
          <c:h val="0.48328876820968464"/>
        </c:manualLayout>
      </c:layout>
      <c:barChart>
        <c:barDir val="col"/>
        <c:grouping val="clustered"/>
        <c:varyColors val="0"/>
        <c:ser>
          <c:idx val="0"/>
          <c:order val="0"/>
          <c:tx>
            <c:strRef>
              <c:f>'Health tables'!$H$10</c:f>
              <c:strCache>
                <c:ptCount val="1"/>
                <c:pt idx="0">
                  <c:v>Jun-18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tables'!$G$11:$G$13</c:f>
              <c:strCache>
                <c:ptCount val="3"/>
                <c:pt idx="0">
                  <c:v>Treatment for chronic disease/specialised services</c:v>
                </c:pt>
                <c:pt idx="1">
                  <c:v>Skilled care during childbirth</c:v>
                </c:pt>
                <c:pt idx="2">
                  <c:v>Emergency care (accident &amp; injuries)</c:v>
                </c:pt>
              </c:strCache>
            </c:strRef>
          </c:cat>
          <c:val>
            <c:numRef>
              <c:f>'Health tables'!$H$11:$H$13</c:f>
              <c:numCache>
                <c:formatCode>0%</c:formatCode>
                <c:ptCount val="3"/>
                <c:pt idx="0">
                  <c:v>0.35</c:v>
                </c:pt>
                <c:pt idx="1">
                  <c:v>0.54</c:v>
                </c:pt>
                <c:pt idx="2">
                  <c:v>0.6</c:v>
                </c:pt>
              </c:numCache>
            </c:numRef>
          </c:val>
          <c:extLst>
            <c:ext xmlns:c16="http://schemas.microsoft.com/office/drawing/2014/chart" uri="{C3380CC4-5D6E-409C-BE32-E72D297353CC}">
              <c16:uniqueId val="{00000000-BB90-4156-8ABC-2DAFA442A6CB}"/>
            </c:ext>
          </c:extLst>
        </c:ser>
        <c:ser>
          <c:idx val="1"/>
          <c:order val="1"/>
          <c:tx>
            <c:strRef>
              <c:f>'Health tables'!$I$10</c:f>
              <c:strCache>
                <c:ptCount val="1"/>
                <c:pt idx="0">
                  <c:v>Oct-18</c:v>
                </c:pt>
              </c:strCache>
            </c:strRef>
          </c:tx>
          <c:spPr>
            <a:solidFill>
              <a:srgbClr val="FFF6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tables'!$G$11:$G$13</c:f>
              <c:strCache>
                <c:ptCount val="3"/>
                <c:pt idx="0">
                  <c:v>Treatment for chronic disease/specialised services</c:v>
                </c:pt>
                <c:pt idx="1">
                  <c:v>Skilled care during childbirth</c:v>
                </c:pt>
                <c:pt idx="2">
                  <c:v>Emergency care (accident &amp; injuries)</c:v>
                </c:pt>
              </c:strCache>
            </c:strRef>
          </c:cat>
          <c:val>
            <c:numRef>
              <c:f>'Health tables'!$I$11:$I$13</c:f>
              <c:numCache>
                <c:formatCode>0%</c:formatCode>
                <c:ptCount val="3"/>
                <c:pt idx="0">
                  <c:v>0.44</c:v>
                </c:pt>
                <c:pt idx="1">
                  <c:v>0.47</c:v>
                </c:pt>
                <c:pt idx="2">
                  <c:v>0.56000000000000005</c:v>
                </c:pt>
              </c:numCache>
            </c:numRef>
          </c:val>
          <c:extLst>
            <c:ext xmlns:c16="http://schemas.microsoft.com/office/drawing/2014/chart" uri="{C3380CC4-5D6E-409C-BE32-E72D297353CC}">
              <c16:uniqueId val="{00000001-BB90-4156-8ABC-2DAFA442A6CB}"/>
            </c:ext>
          </c:extLst>
        </c:ser>
        <c:ser>
          <c:idx val="2"/>
          <c:order val="2"/>
          <c:tx>
            <c:strRef>
              <c:f>'Health tables'!$J$10</c:f>
              <c:strCache>
                <c:ptCount val="1"/>
                <c:pt idx="0">
                  <c:v>Feb-19</c:v>
                </c:pt>
              </c:strCache>
            </c:strRef>
          </c:tx>
          <c:spPr>
            <a:solidFill>
              <a:srgbClr val="A5C9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tables'!$G$11:$G$13</c:f>
              <c:strCache>
                <c:ptCount val="3"/>
                <c:pt idx="0">
                  <c:v>Treatment for chronic disease/specialised services</c:v>
                </c:pt>
                <c:pt idx="1">
                  <c:v>Skilled care during childbirth</c:v>
                </c:pt>
                <c:pt idx="2">
                  <c:v>Emergency care (accident &amp; injuries)</c:v>
                </c:pt>
              </c:strCache>
            </c:strRef>
          </c:cat>
          <c:val>
            <c:numRef>
              <c:f>'Health tables'!$J$11:$J$13</c:f>
              <c:numCache>
                <c:formatCode>0%</c:formatCode>
                <c:ptCount val="3"/>
                <c:pt idx="0">
                  <c:v>0.75</c:v>
                </c:pt>
                <c:pt idx="1">
                  <c:v>0.68</c:v>
                </c:pt>
                <c:pt idx="2">
                  <c:v>0.64</c:v>
                </c:pt>
              </c:numCache>
            </c:numRef>
          </c:val>
          <c:extLst>
            <c:ext xmlns:c16="http://schemas.microsoft.com/office/drawing/2014/chart" uri="{C3380CC4-5D6E-409C-BE32-E72D297353CC}">
              <c16:uniqueId val="{00000002-BB90-4156-8ABC-2DAFA442A6CB}"/>
            </c:ext>
          </c:extLst>
        </c:ser>
        <c:dLbls>
          <c:showLegendKey val="0"/>
          <c:showVal val="0"/>
          <c:showCatName val="0"/>
          <c:showSerName val="0"/>
          <c:showPercent val="0"/>
          <c:showBubbleSize val="0"/>
        </c:dLbls>
        <c:gapWidth val="219"/>
        <c:overlap val="-27"/>
        <c:axId val="757517280"/>
        <c:axId val="757515200"/>
      </c:barChart>
      <c:catAx>
        <c:axId val="7575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1"/>
        <c:lblAlgn val="ctr"/>
        <c:lblOffset val="100"/>
        <c:noMultiLvlLbl val="0"/>
      </c:catAx>
      <c:valAx>
        <c:axId val="757515200"/>
        <c:scaling>
          <c:orientation val="minMax"/>
        </c:scaling>
        <c:delete val="1"/>
        <c:axPos val="l"/>
        <c:numFmt formatCode="0%" sourceLinked="1"/>
        <c:majorTickMark val="none"/>
        <c:minorTickMark val="none"/>
        <c:tickLblPos val="nextTo"/>
        <c:crossAx val="7575172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rgbClr val="EE5859"/>
              </a:solidFill>
              <a:round/>
            </a:ln>
            <a:effectLst/>
          </c:spPr>
          <c:marker>
            <c:symbol val="none"/>
          </c:marker>
          <c:dLbls>
            <c:dLbl>
              <c:idx val="0"/>
              <c:layout>
                <c:manualLayout>
                  <c:x val="-3.8447906995701372E-17"/>
                  <c:y val="1.4667218708441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D3-4D53-9295-1256792182EC}"/>
                </c:ext>
              </c:extLst>
            </c:dLbl>
            <c:dLbl>
              <c:idx val="1"/>
              <c:layout>
                <c:manualLayout>
                  <c:x val="-4.8338368580060465E-2"/>
                  <c:y val="8.953896131835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D3-4D53-9295-1256792182EC}"/>
                </c:ext>
              </c:extLst>
            </c:dLbl>
            <c:dLbl>
              <c:idx val="2"/>
              <c:layout>
                <c:manualLayout>
                  <c:x val="-4.8338368580060423E-2"/>
                  <c:y val="9.6753582031754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D3-4D53-9295-1256792182EC}"/>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585859"/>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Markets!$I$66:$L$66</c:f>
              <c:strCache>
                <c:ptCount val="4"/>
                <c:pt idx="0">
                  <c:v>March</c:v>
                </c:pt>
                <c:pt idx="1">
                  <c:v>June</c:v>
                </c:pt>
                <c:pt idx="2">
                  <c:v>October</c:v>
                </c:pt>
                <c:pt idx="3">
                  <c:v>February</c:v>
                </c:pt>
              </c:strCache>
            </c:strRef>
          </c:cat>
          <c:val>
            <c:numRef>
              <c:f>Markets!$I$67:$L$67</c:f>
              <c:numCache>
                <c:formatCode>0%</c:formatCode>
                <c:ptCount val="4"/>
                <c:pt idx="0">
                  <c:v>0.59090909090909094</c:v>
                </c:pt>
                <c:pt idx="1">
                  <c:v>0.72314049586776852</c:v>
                </c:pt>
                <c:pt idx="2">
                  <c:v>0.43801652892561993</c:v>
                </c:pt>
                <c:pt idx="3">
                  <c:v>0.29338842975206608</c:v>
                </c:pt>
              </c:numCache>
            </c:numRef>
          </c:val>
          <c:smooth val="0"/>
          <c:extLst>
            <c:ext xmlns:c16="http://schemas.microsoft.com/office/drawing/2014/chart" uri="{C3380CC4-5D6E-409C-BE32-E72D297353CC}">
              <c16:uniqueId val="{00000003-B9D3-4D53-9295-1256792182EC}"/>
            </c:ext>
          </c:extLst>
        </c:ser>
        <c:dLbls>
          <c:showLegendKey val="0"/>
          <c:showVal val="0"/>
          <c:showCatName val="0"/>
          <c:showSerName val="0"/>
          <c:showPercent val="0"/>
          <c:showBubbleSize val="0"/>
        </c:dLbls>
        <c:smooth val="0"/>
        <c:axId val="272213672"/>
        <c:axId val="272214064"/>
      </c:lineChart>
      <c:catAx>
        <c:axId val="272213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72214064"/>
        <c:crosses val="autoZero"/>
        <c:auto val="1"/>
        <c:lblAlgn val="ctr"/>
        <c:lblOffset val="100"/>
        <c:noMultiLvlLbl val="0"/>
      </c:catAx>
      <c:valAx>
        <c:axId val="272214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72213672"/>
        <c:crosses val="autoZero"/>
        <c:crossBetween val="between"/>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637431383442196E-2"/>
          <c:y val="0"/>
          <c:w val="0.9418155203579045"/>
          <c:h val="0.64303955790666734"/>
        </c:manualLayout>
      </c:layout>
      <c:barChart>
        <c:barDir val="col"/>
        <c:grouping val="stacked"/>
        <c:varyColors val="0"/>
        <c:ser>
          <c:idx val="0"/>
          <c:order val="0"/>
          <c:tx>
            <c:strRef>
              <c:f>Healthcare!$N$40</c:f>
              <c:strCache>
                <c:ptCount val="1"/>
                <c:pt idx="0">
                  <c:v>50-100%</c:v>
                </c:pt>
              </c:strCache>
            </c:strRef>
          </c:tx>
          <c:spPr>
            <a:solidFill>
              <a:srgbClr val="FFF6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Healthcare!$O$39:$R$39</c:f>
              <c:numCache>
                <c:formatCode>mmm\-yy</c:formatCode>
                <c:ptCount val="4"/>
                <c:pt idx="0">
                  <c:v>43160</c:v>
                </c:pt>
                <c:pt idx="1">
                  <c:v>43252</c:v>
                </c:pt>
                <c:pt idx="2">
                  <c:v>43374</c:v>
                </c:pt>
                <c:pt idx="3">
                  <c:v>43497</c:v>
                </c:pt>
              </c:numCache>
            </c:numRef>
          </c:cat>
          <c:val>
            <c:numRef>
              <c:f>Healthcare!$O$40:$R$40</c:f>
              <c:numCache>
                <c:formatCode>General</c:formatCode>
                <c:ptCount val="4"/>
                <c:pt idx="0">
                  <c:v>6</c:v>
                </c:pt>
                <c:pt idx="1">
                  <c:v>4</c:v>
                </c:pt>
                <c:pt idx="2">
                  <c:v>16</c:v>
                </c:pt>
                <c:pt idx="3">
                  <c:v>10</c:v>
                </c:pt>
              </c:numCache>
            </c:numRef>
          </c:val>
          <c:extLst>
            <c:ext xmlns:c16="http://schemas.microsoft.com/office/drawing/2014/chart" uri="{C3380CC4-5D6E-409C-BE32-E72D297353CC}">
              <c16:uniqueId val="{00000000-7932-4D13-B340-33E0B7C2D384}"/>
            </c:ext>
          </c:extLst>
        </c:ser>
        <c:ser>
          <c:idx val="1"/>
          <c:order val="1"/>
          <c:tx>
            <c:strRef>
              <c:f>Healthcare!$N$41</c:f>
              <c:strCache>
                <c:ptCount val="1"/>
                <c:pt idx="0">
                  <c:v>0-49%</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Healthcare!$O$39:$R$39</c:f>
              <c:numCache>
                <c:formatCode>mmm\-yy</c:formatCode>
                <c:ptCount val="4"/>
                <c:pt idx="0">
                  <c:v>43160</c:v>
                </c:pt>
                <c:pt idx="1">
                  <c:v>43252</c:v>
                </c:pt>
                <c:pt idx="2">
                  <c:v>43374</c:v>
                </c:pt>
                <c:pt idx="3">
                  <c:v>43497</c:v>
                </c:pt>
              </c:numCache>
            </c:numRef>
          </c:cat>
          <c:val>
            <c:numRef>
              <c:f>Healthcare!$O$41:$R$41</c:f>
              <c:numCache>
                <c:formatCode>General</c:formatCode>
                <c:ptCount val="4"/>
                <c:pt idx="0">
                  <c:v>16</c:v>
                </c:pt>
                <c:pt idx="1">
                  <c:v>18</c:v>
                </c:pt>
                <c:pt idx="2">
                  <c:v>6</c:v>
                </c:pt>
                <c:pt idx="3">
                  <c:v>12</c:v>
                </c:pt>
              </c:numCache>
            </c:numRef>
          </c:val>
          <c:extLst>
            <c:ext xmlns:c16="http://schemas.microsoft.com/office/drawing/2014/chart" uri="{C3380CC4-5D6E-409C-BE32-E72D297353CC}">
              <c16:uniqueId val="{00000001-7932-4D13-B340-33E0B7C2D384}"/>
            </c:ext>
          </c:extLst>
        </c:ser>
        <c:dLbls>
          <c:showLegendKey val="0"/>
          <c:showVal val="0"/>
          <c:showCatName val="0"/>
          <c:showSerName val="0"/>
          <c:showPercent val="0"/>
          <c:showBubbleSize val="0"/>
        </c:dLbls>
        <c:gapWidth val="297"/>
        <c:overlap val="100"/>
        <c:axId val="153133568"/>
        <c:axId val="153134816"/>
      </c:barChart>
      <c:catAx>
        <c:axId val="15313356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53134816"/>
        <c:crosses val="autoZero"/>
        <c:auto val="0"/>
        <c:lblAlgn val="ctr"/>
        <c:lblOffset val="100"/>
        <c:noMultiLvlLbl val="0"/>
      </c:catAx>
      <c:valAx>
        <c:axId val="153134816"/>
        <c:scaling>
          <c:orientation val="minMax"/>
        </c:scaling>
        <c:delete val="1"/>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r>
                  <a:rPr lang="en-US" b="1" baseline="0"/>
                  <a:t> of neighbourhoods</a:t>
                </a:r>
                <a:endParaRPr lang="en-US" b="1"/>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53133568"/>
        <c:crosses val="autoZero"/>
        <c:crossBetween val="between"/>
      </c:valAx>
      <c:spPr>
        <a:noFill/>
        <a:ln>
          <a:noFill/>
        </a:ln>
        <a:effectLst/>
      </c:spPr>
    </c:plotArea>
    <c:legend>
      <c:legendPos val="b"/>
      <c:layout>
        <c:manualLayout>
          <c:xMode val="edge"/>
          <c:yMode val="edge"/>
          <c:x val="0.34734185670112272"/>
          <c:y val="0.83170323966753024"/>
          <c:w val="0.30531612416125914"/>
          <c:h val="0.14966758410877484"/>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998476635735571E-2"/>
          <c:y val="6.6926612119321952E-2"/>
          <c:w val="0.96400304672852888"/>
          <c:h val="0.55593641923941284"/>
        </c:manualLayout>
      </c:layout>
      <c:barChart>
        <c:barDir val="col"/>
        <c:grouping val="clustered"/>
        <c:varyColors val="0"/>
        <c:ser>
          <c:idx val="0"/>
          <c:order val="0"/>
          <c:tx>
            <c:strRef>
              <c:f>Healthcare!$C$73</c:f>
              <c:strCache>
                <c:ptCount val="1"/>
                <c:pt idx="0">
                  <c:v>Feb 19</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Healthcare!$B$74:$B$78</c:f>
              <c:strCache>
                <c:ptCount val="5"/>
                <c:pt idx="0">
                  <c:v>Healthcare is unaffordable</c:v>
                </c:pt>
                <c:pt idx="1">
                  <c:v>Distance to facilities</c:v>
                </c:pt>
                <c:pt idx="2">
                  <c:v>Lack of facilities</c:v>
                </c:pt>
                <c:pt idx="3">
                  <c:v>Lack of medicine/medical items</c:v>
                </c:pt>
                <c:pt idx="4">
                  <c:v>Low quality of healthcare</c:v>
                </c:pt>
              </c:strCache>
            </c:strRef>
          </c:cat>
          <c:val>
            <c:numRef>
              <c:f>Healthcare!$C$74:$C$78</c:f>
              <c:numCache>
                <c:formatCode>0%</c:formatCode>
                <c:ptCount val="5"/>
                <c:pt idx="0">
                  <c:v>0.55000000000000004</c:v>
                </c:pt>
                <c:pt idx="1">
                  <c:v>0.52</c:v>
                </c:pt>
                <c:pt idx="2">
                  <c:v>0.39</c:v>
                </c:pt>
                <c:pt idx="3">
                  <c:v>0.32</c:v>
                </c:pt>
                <c:pt idx="4">
                  <c:v>0.13</c:v>
                </c:pt>
              </c:numCache>
            </c:numRef>
          </c:val>
          <c:extLst>
            <c:ext xmlns:c16="http://schemas.microsoft.com/office/drawing/2014/chart" uri="{C3380CC4-5D6E-409C-BE32-E72D297353CC}">
              <c16:uniqueId val="{00000000-8A67-4F9B-9618-8049416E1B86}"/>
            </c:ext>
          </c:extLst>
        </c:ser>
        <c:ser>
          <c:idx val="1"/>
          <c:order val="1"/>
          <c:tx>
            <c:strRef>
              <c:f>Healthcare!$D$73</c:f>
              <c:strCache>
                <c:ptCount val="1"/>
                <c:pt idx="0">
                  <c:v>Oct 18</c:v>
                </c:pt>
              </c:strCache>
            </c:strRef>
          </c:tx>
          <c:spPr>
            <a:solidFill>
              <a:srgbClr val="58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Healthcare!$B$74:$B$78</c:f>
              <c:strCache>
                <c:ptCount val="5"/>
                <c:pt idx="0">
                  <c:v>Healthcare is unaffordable</c:v>
                </c:pt>
                <c:pt idx="1">
                  <c:v>Distance to facilities</c:v>
                </c:pt>
                <c:pt idx="2">
                  <c:v>Lack of facilities</c:v>
                </c:pt>
                <c:pt idx="3">
                  <c:v>Lack of medicine/medical items</c:v>
                </c:pt>
                <c:pt idx="4">
                  <c:v>Low quality of healthcare</c:v>
                </c:pt>
              </c:strCache>
            </c:strRef>
          </c:cat>
          <c:val>
            <c:numRef>
              <c:f>Healthcare!$D$74:$D$78</c:f>
              <c:numCache>
                <c:formatCode>0%</c:formatCode>
                <c:ptCount val="5"/>
                <c:pt idx="0">
                  <c:v>0.66</c:v>
                </c:pt>
                <c:pt idx="1">
                  <c:v>0.27</c:v>
                </c:pt>
                <c:pt idx="2">
                  <c:v>0.35</c:v>
                </c:pt>
                <c:pt idx="3">
                  <c:v>0.3</c:v>
                </c:pt>
                <c:pt idx="4">
                  <c:v>0.06</c:v>
                </c:pt>
              </c:numCache>
            </c:numRef>
          </c:val>
          <c:extLst>
            <c:ext xmlns:c16="http://schemas.microsoft.com/office/drawing/2014/chart" uri="{C3380CC4-5D6E-409C-BE32-E72D297353CC}">
              <c16:uniqueId val="{00000001-8A67-4F9B-9618-8049416E1B86}"/>
            </c:ext>
          </c:extLst>
        </c:ser>
        <c:dLbls>
          <c:showLegendKey val="0"/>
          <c:showVal val="0"/>
          <c:showCatName val="0"/>
          <c:showSerName val="0"/>
          <c:showPercent val="0"/>
          <c:showBubbleSize val="0"/>
        </c:dLbls>
        <c:gapWidth val="219"/>
        <c:overlap val="-27"/>
        <c:axId val="757517280"/>
        <c:axId val="757515200"/>
      </c:barChart>
      <c:catAx>
        <c:axId val="7575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1"/>
        <c:lblAlgn val="ctr"/>
        <c:lblOffset val="100"/>
        <c:noMultiLvlLbl val="0"/>
      </c:catAx>
      <c:valAx>
        <c:axId val="757515200"/>
        <c:scaling>
          <c:orientation val="minMax"/>
        </c:scaling>
        <c:delete val="1"/>
        <c:axPos val="l"/>
        <c:numFmt formatCode="0%" sourceLinked="1"/>
        <c:majorTickMark val="none"/>
        <c:minorTickMark val="none"/>
        <c:tickLblPos val="nextTo"/>
        <c:crossAx val="7575172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Healthcare!$B$57</c:f>
              <c:strCache>
                <c:ptCount val="1"/>
                <c:pt idx="0">
                  <c:v>Lack of facilities</c:v>
                </c:pt>
              </c:strCache>
            </c:strRef>
          </c:tx>
          <c:spPr>
            <a:ln w="28575" cap="rnd">
              <a:solidFill>
                <a:srgbClr val="A5C9A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62FC-43D7-94B6-229DAA80938B}"/>
                </c:ext>
              </c:extLst>
            </c:dLbl>
            <c:dLbl>
              <c:idx val="1"/>
              <c:delete val="1"/>
              <c:extLst>
                <c:ext xmlns:c15="http://schemas.microsoft.com/office/drawing/2012/chart" uri="{CE6537A1-D6FC-4f65-9D91-7224C49458BB}"/>
                <c:ext xmlns:c16="http://schemas.microsoft.com/office/drawing/2014/chart" uri="{C3380CC4-5D6E-409C-BE32-E72D297353CC}">
                  <c16:uniqueId val="{00000009-62FC-43D7-94B6-229DAA80938B}"/>
                </c:ext>
              </c:extLst>
            </c:dLbl>
            <c:dLbl>
              <c:idx val="2"/>
              <c:delete val="1"/>
              <c:extLst>
                <c:ext xmlns:c15="http://schemas.microsoft.com/office/drawing/2012/chart" uri="{CE6537A1-D6FC-4f65-9D91-7224C49458BB}"/>
                <c:ext xmlns:c16="http://schemas.microsoft.com/office/drawing/2014/chart" uri="{C3380CC4-5D6E-409C-BE32-E72D297353CC}">
                  <c16:uniqueId val="{0000000C-62FC-43D7-94B6-229DAA80938B}"/>
                </c:ext>
              </c:extLst>
            </c:dLbl>
            <c:dLbl>
              <c:idx val="3"/>
              <c:layout>
                <c:manualLayout>
                  <c:x val="-2.098375438836762E-2"/>
                  <c:y val="0.1018518518518519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2FC-43D7-94B6-229DAA8093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Healthcare!$C$56:$F$56</c:f>
              <c:numCache>
                <c:formatCode>mmm\-yy</c:formatCode>
                <c:ptCount val="4"/>
                <c:pt idx="0">
                  <c:v>43160</c:v>
                </c:pt>
                <c:pt idx="1">
                  <c:v>43252</c:v>
                </c:pt>
                <c:pt idx="2">
                  <c:v>43374</c:v>
                </c:pt>
                <c:pt idx="3">
                  <c:v>43497</c:v>
                </c:pt>
              </c:numCache>
            </c:numRef>
          </c:cat>
          <c:val>
            <c:numRef>
              <c:f>Healthcare!$C$57:$F$57</c:f>
              <c:numCache>
                <c:formatCode>0%</c:formatCode>
                <c:ptCount val="4"/>
                <c:pt idx="0">
                  <c:v>0.620253164556962</c:v>
                </c:pt>
                <c:pt idx="1">
                  <c:v>0.5679012345679012</c:v>
                </c:pt>
                <c:pt idx="2">
                  <c:v>0.35</c:v>
                </c:pt>
                <c:pt idx="3">
                  <c:v>0.39</c:v>
                </c:pt>
              </c:numCache>
            </c:numRef>
          </c:val>
          <c:smooth val="0"/>
          <c:extLst>
            <c:ext xmlns:c16="http://schemas.microsoft.com/office/drawing/2014/chart" uri="{C3380CC4-5D6E-409C-BE32-E72D297353CC}">
              <c16:uniqueId val="{00000000-62FC-43D7-94B6-229DAA80938B}"/>
            </c:ext>
          </c:extLst>
        </c:ser>
        <c:ser>
          <c:idx val="3"/>
          <c:order val="3"/>
          <c:tx>
            <c:strRef>
              <c:f>Healthcare!$B$60</c:f>
              <c:strCache>
                <c:ptCount val="1"/>
                <c:pt idx="0">
                  <c:v>Healthcare is unaffordable</c:v>
                </c:pt>
              </c:strCache>
            </c:strRef>
          </c:tx>
          <c:spPr>
            <a:ln w="28575" cap="rnd">
              <a:solidFill>
                <a:srgbClr val="EE5859"/>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62FC-43D7-94B6-229DAA80938B}"/>
                </c:ext>
              </c:extLst>
            </c:dLbl>
            <c:dLbl>
              <c:idx val="1"/>
              <c:delete val="1"/>
              <c:extLst>
                <c:ext xmlns:c15="http://schemas.microsoft.com/office/drawing/2012/chart" uri="{CE6537A1-D6FC-4f65-9D91-7224C49458BB}"/>
                <c:ext xmlns:c16="http://schemas.microsoft.com/office/drawing/2014/chart" uri="{C3380CC4-5D6E-409C-BE32-E72D297353CC}">
                  <c16:uniqueId val="{00000007-62FC-43D7-94B6-229DAA80938B}"/>
                </c:ext>
              </c:extLst>
            </c:dLbl>
            <c:dLbl>
              <c:idx val="2"/>
              <c:delete val="1"/>
              <c:extLst>
                <c:ext xmlns:c15="http://schemas.microsoft.com/office/drawing/2012/chart" uri="{CE6537A1-D6FC-4f65-9D91-7224C49458BB}"/>
                <c:ext xmlns:c16="http://schemas.microsoft.com/office/drawing/2014/chart" uri="{C3380CC4-5D6E-409C-BE32-E72D297353CC}">
                  <c16:uniqueId val="{0000000D-62FC-43D7-94B6-229DAA80938B}"/>
                </c:ext>
              </c:extLst>
            </c:dLbl>
            <c:dLbl>
              <c:idx val="3"/>
              <c:layout>
                <c:manualLayout>
                  <c:x val="-2.3315282653741799E-3"/>
                  <c:y val="-8.7962962962962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2FC-43D7-94B6-229DAA80938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Healthcare!$C$56:$F$56</c:f>
              <c:numCache>
                <c:formatCode>mmm\-yy</c:formatCode>
                <c:ptCount val="4"/>
                <c:pt idx="0">
                  <c:v>43160</c:v>
                </c:pt>
                <c:pt idx="1">
                  <c:v>43252</c:v>
                </c:pt>
                <c:pt idx="2">
                  <c:v>43374</c:v>
                </c:pt>
                <c:pt idx="3">
                  <c:v>43497</c:v>
                </c:pt>
              </c:numCache>
            </c:numRef>
          </c:cat>
          <c:val>
            <c:numRef>
              <c:f>Healthcare!$C$60:$F$60</c:f>
              <c:numCache>
                <c:formatCode>0%</c:formatCode>
                <c:ptCount val="4"/>
                <c:pt idx="0">
                  <c:v>0.15189873417721519</c:v>
                </c:pt>
                <c:pt idx="1">
                  <c:v>0.14814814814814814</c:v>
                </c:pt>
                <c:pt idx="2">
                  <c:v>0.66</c:v>
                </c:pt>
                <c:pt idx="3">
                  <c:v>0.55000000000000004</c:v>
                </c:pt>
              </c:numCache>
            </c:numRef>
          </c:val>
          <c:smooth val="0"/>
          <c:extLst>
            <c:ext xmlns:c16="http://schemas.microsoft.com/office/drawing/2014/chart" uri="{C3380CC4-5D6E-409C-BE32-E72D297353CC}">
              <c16:uniqueId val="{00000001-62FC-43D7-94B6-229DAA80938B}"/>
            </c:ext>
          </c:extLst>
        </c:ser>
        <c:ser>
          <c:idx val="5"/>
          <c:order val="5"/>
          <c:tx>
            <c:strRef>
              <c:f>Healthcare!$B$62</c:f>
              <c:strCache>
                <c:ptCount val="1"/>
                <c:pt idx="0">
                  <c:v>Distance to facilities</c:v>
                </c:pt>
              </c:strCache>
            </c:strRef>
          </c:tx>
          <c:spPr>
            <a:ln w="28575" cap="rnd">
              <a:solidFill>
                <a:srgbClr val="585859"/>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A-62FC-43D7-94B6-229DAA80938B}"/>
                </c:ext>
              </c:extLst>
            </c:dLbl>
            <c:dLbl>
              <c:idx val="2"/>
              <c:delete val="1"/>
              <c:extLst>
                <c:ext xmlns:c15="http://schemas.microsoft.com/office/drawing/2012/chart" uri="{CE6537A1-D6FC-4f65-9D91-7224C49458BB}"/>
                <c:ext xmlns:c16="http://schemas.microsoft.com/office/drawing/2014/chart" uri="{C3380CC4-5D6E-409C-BE32-E72D297353CC}">
                  <c16:uniqueId val="{0000000B-62FC-43D7-94B6-229DAA80938B}"/>
                </c:ext>
              </c:extLst>
            </c:dLbl>
            <c:dLbl>
              <c:idx val="3"/>
              <c:layout>
                <c:manualLayout>
                  <c:x val="2.098375438836762E-2"/>
                  <c:y val="2.314814814814814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2FC-43D7-94B6-229DAA8093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Healthcare!$C$56:$F$56</c:f>
              <c:numCache>
                <c:formatCode>mmm\-yy</c:formatCode>
                <c:ptCount val="4"/>
                <c:pt idx="0">
                  <c:v>43160</c:v>
                </c:pt>
                <c:pt idx="1">
                  <c:v>43252</c:v>
                </c:pt>
                <c:pt idx="2">
                  <c:v>43374</c:v>
                </c:pt>
                <c:pt idx="3">
                  <c:v>43497</c:v>
                </c:pt>
              </c:numCache>
            </c:numRef>
          </c:cat>
          <c:val>
            <c:numRef>
              <c:f>Healthcare!$C$62:$F$62</c:f>
              <c:numCache>
                <c:formatCode>0%</c:formatCode>
                <c:ptCount val="4"/>
                <c:pt idx="1">
                  <c:v>0.53086419753086422</c:v>
                </c:pt>
                <c:pt idx="2">
                  <c:v>0.27</c:v>
                </c:pt>
                <c:pt idx="3">
                  <c:v>0.52</c:v>
                </c:pt>
              </c:numCache>
            </c:numRef>
          </c:val>
          <c:smooth val="0"/>
          <c:extLst>
            <c:ext xmlns:c16="http://schemas.microsoft.com/office/drawing/2014/chart" uri="{C3380CC4-5D6E-409C-BE32-E72D297353CC}">
              <c16:uniqueId val="{00000002-62FC-43D7-94B6-229DAA80938B}"/>
            </c:ext>
          </c:extLst>
        </c:ser>
        <c:dLbls>
          <c:showLegendKey val="0"/>
          <c:showVal val="0"/>
          <c:showCatName val="0"/>
          <c:showSerName val="0"/>
          <c:showPercent val="0"/>
          <c:showBubbleSize val="0"/>
        </c:dLbls>
        <c:smooth val="0"/>
        <c:axId val="1289712880"/>
        <c:axId val="1295208080"/>
        <c:extLst>
          <c:ext xmlns:c15="http://schemas.microsoft.com/office/drawing/2012/chart" uri="{02D57815-91ED-43cb-92C2-25804820EDAC}">
            <c15:filteredLineSeries>
              <c15:ser>
                <c:idx val="1"/>
                <c:order val="1"/>
                <c:tx>
                  <c:strRef>
                    <c:extLst>
                      <c:ext uri="{02D57815-91ED-43cb-92C2-25804820EDAC}">
                        <c15:formulaRef>
                          <c15:sqref>Healthcare!$B$58</c15:sqref>
                        </c15:formulaRef>
                      </c:ext>
                    </c:extLst>
                    <c:strCache>
                      <c:ptCount val="1"/>
                      <c:pt idx="0">
                        <c:v>Lack of medicine/medical items</c:v>
                      </c:pt>
                    </c:strCache>
                  </c:strRef>
                </c:tx>
                <c:spPr>
                  <a:ln w="28575" cap="rnd">
                    <a:solidFill>
                      <a:schemeClr val="accent2"/>
                    </a:solidFill>
                    <a:round/>
                  </a:ln>
                  <a:effectLst/>
                </c:spPr>
                <c:marker>
                  <c:symbol val="none"/>
                </c:marker>
                <c:cat>
                  <c:numRef>
                    <c:extLst>
                      <c:ext uri="{02D57815-91ED-43cb-92C2-25804820EDAC}">
                        <c15:formulaRef>
                          <c15:sqref>Healthcare!$C$56:$F$56</c15:sqref>
                        </c15:formulaRef>
                      </c:ext>
                    </c:extLst>
                    <c:numCache>
                      <c:formatCode>mmm\-yy</c:formatCode>
                      <c:ptCount val="4"/>
                      <c:pt idx="0">
                        <c:v>43160</c:v>
                      </c:pt>
                      <c:pt idx="1">
                        <c:v>43252</c:v>
                      </c:pt>
                      <c:pt idx="2">
                        <c:v>43374</c:v>
                      </c:pt>
                      <c:pt idx="3">
                        <c:v>43497</c:v>
                      </c:pt>
                    </c:numCache>
                  </c:numRef>
                </c:cat>
                <c:val>
                  <c:numRef>
                    <c:extLst>
                      <c:ext uri="{02D57815-91ED-43cb-92C2-25804820EDAC}">
                        <c15:formulaRef>
                          <c15:sqref>Healthcare!$C$58:$F$58</c15:sqref>
                        </c15:formulaRef>
                      </c:ext>
                    </c:extLst>
                    <c:numCache>
                      <c:formatCode>0%</c:formatCode>
                      <c:ptCount val="4"/>
                      <c:pt idx="0">
                        <c:v>0.60759493670886078</c:v>
                      </c:pt>
                      <c:pt idx="1">
                        <c:v>0.30864197530864196</c:v>
                      </c:pt>
                      <c:pt idx="2">
                        <c:v>0.3</c:v>
                      </c:pt>
                      <c:pt idx="3">
                        <c:v>0.32</c:v>
                      </c:pt>
                    </c:numCache>
                  </c:numRef>
                </c:val>
                <c:smooth val="0"/>
                <c:extLst>
                  <c:ext xmlns:c16="http://schemas.microsoft.com/office/drawing/2014/chart" uri="{C3380CC4-5D6E-409C-BE32-E72D297353CC}">
                    <c16:uniqueId val="{00000003-62FC-43D7-94B6-229DAA80938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Healthcare!$B$59</c15:sqref>
                        </c15:formulaRef>
                      </c:ext>
                    </c:extLst>
                    <c:strCache>
                      <c:ptCount val="1"/>
                      <c:pt idx="0">
                        <c:v>Lack of medical personnel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Healthcare!$C$56:$F$56</c15:sqref>
                        </c15:formulaRef>
                      </c:ext>
                    </c:extLst>
                    <c:numCache>
                      <c:formatCode>mmm\-yy</c:formatCode>
                      <c:ptCount val="4"/>
                      <c:pt idx="0">
                        <c:v>43160</c:v>
                      </c:pt>
                      <c:pt idx="1">
                        <c:v>43252</c:v>
                      </c:pt>
                      <c:pt idx="2">
                        <c:v>43374</c:v>
                      </c:pt>
                      <c:pt idx="3">
                        <c:v>43497</c:v>
                      </c:pt>
                    </c:numCache>
                  </c:numRef>
                </c:cat>
                <c:val>
                  <c:numRef>
                    <c:extLst xmlns:c15="http://schemas.microsoft.com/office/drawing/2012/chart">
                      <c:ext xmlns:c15="http://schemas.microsoft.com/office/drawing/2012/chart" uri="{02D57815-91ED-43cb-92C2-25804820EDAC}">
                        <c15:formulaRef>
                          <c15:sqref>Healthcare!$C$59:$F$59</c15:sqref>
                        </c15:formulaRef>
                      </c:ext>
                    </c:extLst>
                    <c:numCache>
                      <c:formatCode>0%</c:formatCode>
                      <c:ptCount val="4"/>
                      <c:pt idx="0">
                        <c:v>0.36708860759493672</c:v>
                      </c:pt>
                      <c:pt idx="1">
                        <c:v>0.13580246913580246</c:v>
                      </c:pt>
                      <c:pt idx="2">
                        <c:v>0.13</c:v>
                      </c:pt>
                      <c:pt idx="3">
                        <c:v>0.11</c:v>
                      </c:pt>
                    </c:numCache>
                  </c:numRef>
                </c:val>
                <c:smooth val="0"/>
                <c:extLst xmlns:c15="http://schemas.microsoft.com/office/drawing/2012/chart">
                  <c:ext xmlns:c16="http://schemas.microsoft.com/office/drawing/2014/chart" uri="{C3380CC4-5D6E-409C-BE32-E72D297353CC}">
                    <c16:uniqueId val="{00000004-62FC-43D7-94B6-229DAA80938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Healthcare!$B$61</c15:sqref>
                        </c15:formulaRef>
                      </c:ext>
                    </c:extLst>
                    <c:strCache>
                      <c:ptCount val="1"/>
                      <c:pt idx="0">
                        <c:v>Low quality</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Healthcare!$C$56:$F$56</c15:sqref>
                        </c15:formulaRef>
                      </c:ext>
                    </c:extLst>
                    <c:numCache>
                      <c:formatCode>mmm\-yy</c:formatCode>
                      <c:ptCount val="4"/>
                      <c:pt idx="0">
                        <c:v>43160</c:v>
                      </c:pt>
                      <c:pt idx="1">
                        <c:v>43252</c:v>
                      </c:pt>
                      <c:pt idx="2">
                        <c:v>43374</c:v>
                      </c:pt>
                      <c:pt idx="3">
                        <c:v>43497</c:v>
                      </c:pt>
                    </c:numCache>
                  </c:numRef>
                </c:cat>
                <c:val>
                  <c:numRef>
                    <c:extLst xmlns:c15="http://schemas.microsoft.com/office/drawing/2012/chart">
                      <c:ext xmlns:c15="http://schemas.microsoft.com/office/drawing/2012/chart" uri="{02D57815-91ED-43cb-92C2-25804820EDAC}">
                        <c15:formulaRef>
                          <c15:sqref>Healthcare!$C$61:$F$61</c15:sqref>
                        </c15:formulaRef>
                      </c:ext>
                    </c:extLst>
                    <c:numCache>
                      <c:formatCode>0%</c:formatCode>
                      <c:ptCount val="4"/>
                      <c:pt idx="0">
                        <c:v>0.16455696202531644</c:v>
                      </c:pt>
                      <c:pt idx="1">
                        <c:v>2.4691358024691357E-2</c:v>
                      </c:pt>
                      <c:pt idx="2">
                        <c:v>0.06</c:v>
                      </c:pt>
                      <c:pt idx="3">
                        <c:v>0.13</c:v>
                      </c:pt>
                    </c:numCache>
                  </c:numRef>
                </c:val>
                <c:smooth val="0"/>
                <c:extLst xmlns:c15="http://schemas.microsoft.com/office/drawing/2012/chart">
                  <c:ext xmlns:c16="http://schemas.microsoft.com/office/drawing/2014/chart" uri="{C3380CC4-5D6E-409C-BE32-E72D297353CC}">
                    <c16:uniqueId val="{00000005-62FC-43D7-94B6-229DAA80938B}"/>
                  </c:ext>
                </c:extLst>
              </c15:ser>
            </c15:filteredLineSeries>
          </c:ext>
        </c:extLst>
      </c:lineChart>
      <c:catAx>
        <c:axId val="12897128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95208080"/>
        <c:crosses val="autoZero"/>
        <c:auto val="0"/>
        <c:lblAlgn val="ctr"/>
        <c:lblOffset val="100"/>
        <c:noMultiLvlLbl val="1"/>
      </c:catAx>
      <c:valAx>
        <c:axId val="1295208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8971288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808174938981178E-2"/>
          <c:y val="4.4132341424473198E-2"/>
          <c:w val="0.94638365012203762"/>
          <c:h val="0.69300759853406069"/>
        </c:manualLayout>
      </c:layout>
      <c:barChart>
        <c:barDir val="col"/>
        <c:grouping val="clustered"/>
        <c:varyColors val="0"/>
        <c:ser>
          <c:idx val="0"/>
          <c:order val="0"/>
          <c:tx>
            <c:v>Regular NFIs</c:v>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SNFI!$F$32:$F$40</c:f>
              <c:strCache>
                <c:ptCount val="9"/>
                <c:pt idx="0">
                  <c:v>Bedding items</c:v>
                </c:pt>
                <c:pt idx="1">
                  <c:v>Cooking fuel</c:v>
                </c:pt>
                <c:pt idx="2">
                  <c:v>Clothing</c:v>
                </c:pt>
                <c:pt idx="3">
                  <c:v>Baby diapers</c:v>
                </c:pt>
                <c:pt idx="4">
                  <c:v>Batteries</c:v>
                </c:pt>
                <c:pt idx="5">
                  <c:v>Washing powder</c:v>
                </c:pt>
                <c:pt idx="6">
                  <c:v>solar panels</c:v>
                </c:pt>
                <c:pt idx="7">
                  <c:v>Mattresses</c:v>
                </c:pt>
                <c:pt idx="8">
                  <c:v>Cooking utensils</c:v>
                </c:pt>
              </c:strCache>
            </c:strRef>
          </c:cat>
          <c:val>
            <c:numRef>
              <c:f>SNFI!$G$32:$G$40</c:f>
              <c:numCache>
                <c:formatCode>0%</c:formatCode>
                <c:ptCount val="9"/>
                <c:pt idx="0">
                  <c:v>0.44</c:v>
                </c:pt>
                <c:pt idx="1">
                  <c:v>0.35</c:v>
                </c:pt>
                <c:pt idx="2">
                  <c:v>0.2</c:v>
                </c:pt>
                <c:pt idx="3">
                  <c:v>0.19</c:v>
                </c:pt>
                <c:pt idx="4">
                  <c:v>0.11</c:v>
                </c:pt>
                <c:pt idx="5">
                  <c:v>0.09</c:v>
                </c:pt>
                <c:pt idx="6">
                  <c:v>0.05</c:v>
                </c:pt>
                <c:pt idx="7">
                  <c:v>0.05</c:v>
                </c:pt>
                <c:pt idx="8">
                  <c:v>0.05</c:v>
                </c:pt>
              </c:numCache>
            </c:numRef>
          </c:val>
          <c:extLst>
            <c:ext xmlns:c16="http://schemas.microsoft.com/office/drawing/2014/chart" uri="{C3380CC4-5D6E-409C-BE32-E72D297353CC}">
              <c16:uniqueId val="{00000000-519A-40CD-90CD-E885AC3E0114}"/>
            </c:ext>
          </c:extLst>
        </c:ser>
        <c:dLbls>
          <c:showLegendKey val="0"/>
          <c:showVal val="0"/>
          <c:showCatName val="0"/>
          <c:showSerName val="0"/>
          <c:showPercent val="0"/>
          <c:showBubbleSize val="0"/>
        </c:dLbls>
        <c:gapWidth val="219"/>
        <c:overlap val="-27"/>
        <c:axId val="757517280"/>
        <c:axId val="757515200"/>
      </c:barChart>
      <c:catAx>
        <c:axId val="7575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1"/>
        <c:lblAlgn val="ctr"/>
        <c:lblOffset val="100"/>
        <c:noMultiLvlLbl val="0"/>
      </c:catAx>
      <c:valAx>
        <c:axId val="757515200"/>
        <c:scaling>
          <c:orientation val="minMax"/>
        </c:scaling>
        <c:delete val="1"/>
        <c:axPos val="l"/>
        <c:numFmt formatCode="0%" sourceLinked="1"/>
        <c:majorTickMark val="none"/>
        <c:minorTickMark val="none"/>
        <c:tickLblPos val="nextTo"/>
        <c:crossAx val="7575172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563439826155026E-2"/>
          <c:y val="4.2015802794069267E-2"/>
          <c:w val="0.91887312034768998"/>
          <c:h val="0.65405923015139289"/>
        </c:manualLayout>
      </c:layout>
      <c:barChart>
        <c:barDir val="col"/>
        <c:grouping val="clustered"/>
        <c:varyColors val="0"/>
        <c:ser>
          <c:idx val="0"/>
          <c:order val="0"/>
          <c:tx>
            <c:v>Winter NFIs</c:v>
          </c:tx>
          <c:spPr>
            <a:solidFill>
              <a:srgbClr val="95A0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SNFI!$H$32:$H$36</c:f>
              <c:strCache>
                <c:ptCount val="5"/>
                <c:pt idx="0">
                  <c:v>Heating fuel</c:v>
                </c:pt>
                <c:pt idx="1">
                  <c:v>Winter clothes</c:v>
                </c:pt>
                <c:pt idx="2">
                  <c:v>Winter blankets</c:v>
                </c:pt>
                <c:pt idx="3">
                  <c:v>Winter heaters</c:v>
                </c:pt>
                <c:pt idx="4">
                  <c:v>Winter shoes</c:v>
                </c:pt>
              </c:strCache>
            </c:strRef>
          </c:cat>
          <c:val>
            <c:numRef>
              <c:f>SNFI!$I$32:$I$36</c:f>
              <c:numCache>
                <c:formatCode>0%</c:formatCode>
                <c:ptCount val="5"/>
                <c:pt idx="0">
                  <c:v>0.49</c:v>
                </c:pt>
                <c:pt idx="1">
                  <c:v>0.4</c:v>
                </c:pt>
                <c:pt idx="2">
                  <c:v>0.19</c:v>
                </c:pt>
                <c:pt idx="3">
                  <c:v>0.13</c:v>
                </c:pt>
                <c:pt idx="4">
                  <c:v>0.08</c:v>
                </c:pt>
              </c:numCache>
            </c:numRef>
          </c:val>
          <c:extLst>
            <c:ext xmlns:c16="http://schemas.microsoft.com/office/drawing/2014/chart" uri="{C3380CC4-5D6E-409C-BE32-E72D297353CC}">
              <c16:uniqueId val="{00000000-5724-413A-9B06-6FD0CE55E191}"/>
            </c:ext>
          </c:extLst>
        </c:ser>
        <c:dLbls>
          <c:showLegendKey val="0"/>
          <c:showVal val="0"/>
          <c:showCatName val="0"/>
          <c:showSerName val="0"/>
          <c:showPercent val="0"/>
          <c:showBubbleSize val="0"/>
        </c:dLbls>
        <c:gapWidth val="219"/>
        <c:overlap val="-27"/>
        <c:axId val="757517280"/>
        <c:axId val="757515200"/>
      </c:barChart>
      <c:catAx>
        <c:axId val="7575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1"/>
        <c:lblAlgn val="ctr"/>
        <c:lblOffset val="100"/>
        <c:noMultiLvlLbl val="0"/>
      </c:catAx>
      <c:valAx>
        <c:axId val="757515200"/>
        <c:scaling>
          <c:orientation val="minMax"/>
        </c:scaling>
        <c:delete val="1"/>
        <c:axPos val="l"/>
        <c:numFmt formatCode="0%" sourceLinked="1"/>
        <c:majorTickMark val="none"/>
        <c:minorTickMark val="none"/>
        <c:tickLblPos val="nextTo"/>
        <c:crossAx val="757517280"/>
        <c:crosses val="autoZero"/>
        <c:crossBetween val="between"/>
      </c:valAx>
      <c:spPr>
        <a:noFill/>
        <a:ln w="25400">
          <a:noFill/>
        </a:ln>
        <a:effectLst/>
      </c:spPr>
    </c:plotArea>
    <c:legend>
      <c:legendPos val="b"/>
      <c:layout>
        <c:manualLayout>
          <c:xMode val="edge"/>
          <c:yMode val="edge"/>
          <c:x val="0.32513934427181512"/>
          <c:y val="0.84632030892459031"/>
          <c:w val="0.37184653372775978"/>
          <c:h val="0.106995465748666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SNFI!$E$2</c:f>
              <c:strCache>
                <c:ptCount val="1"/>
                <c:pt idx="0">
                  <c:v>Feb-19</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SNFI!$A$3:$A$5</c:f>
              <c:strCache>
                <c:ptCount val="3"/>
                <c:pt idx="0">
                  <c:v>People are able to make repairs themselves, but repair materials are too expensive</c:v>
                </c:pt>
                <c:pt idx="1">
                  <c:v>Professionals are available, but people cannot afford to pay them</c:v>
                </c:pt>
                <c:pt idx="2">
                  <c:v>Professionals are available, but repair materials are too expensive</c:v>
                </c:pt>
              </c:strCache>
            </c:strRef>
          </c:cat>
          <c:val>
            <c:numRef>
              <c:f>SNFI!$E$3:$E$5</c:f>
              <c:numCache>
                <c:formatCode>0%</c:formatCode>
                <c:ptCount val="3"/>
                <c:pt idx="0">
                  <c:v>0.09</c:v>
                </c:pt>
                <c:pt idx="1">
                  <c:v>0.36</c:v>
                </c:pt>
                <c:pt idx="2">
                  <c:v>0.55000000000000004</c:v>
                </c:pt>
              </c:numCache>
            </c:numRef>
          </c:val>
          <c:extLst>
            <c:ext xmlns:c16="http://schemas.microsoft.com/office/drawing/2014/chart" uri="{C3380CC4-5D6E-409C-BE32-E72D297353CC}">
              <c16:uniqueId val="{00000000-7E87-4242-9214-29E13D40CA63}"/>
            </c:ext>
          </c:extLst>
        </c:ser>
        <c:dLbls>
          <c:showLegendKey val="0"/>
          <c:showVal val="0"/>
          <c:showCatName val="0"/>
          <c:showSerName val="0"/>
          <c:showPercent val="0"/>
          <c:showBubbleSize val="0"/>
        </c:dLbls>
        <c:gapWidth val="182"/>
        <c:axId val="367170335"/>
        <c:axId val="367155359"/>
      </c:barChart>
      <c:catAx>
        <c:axId val="3671703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67155359"/>
        <c:crosses val="autoZero"/>
        <c:auto val="1"/>
        <c:lblAlgn val="ctr"/>
        <c:lblOffset val="100"/>
        <c:noMultiLvlLbl val="0"/>
      </c:catAx>
      <c:valAx>
        <c:axId val="367155359"/>
        <c:scaling>
          <c:orientation val="minMax"/>
        </c:scaling>
        <c:delete val="1"/>
        <c:axPos val="b"/>
        <c:numFmt formatCode="0%" sourceLinked="1"/>
        <c:majorTickMark val="none"/>
        <c:minorTickMark val="none"/>
        <c:tickLblPos val="nextTo"/>
        <c:crossAx val="367170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Markets!$C$81</c:f>
              <c:strCache>
                <c:ptCount val="1"/>
                <c:pt idx="0">
                  <c:v>NES</c:v>
                </c:pt>
              </c:strCache>
            </c:strRef>
          </c:tx>
          <c:spPr>
            <a:ln w="28575" cap="rnd">
              <a:solidFill>
                <a:schemeClr val="accent1"/>
              </a:solidFill>
              <a:round/>
            </a:ln>
            <a:effectLst/>
          </c:spPr>
          <c:marker>
            <c:symbol val="none"/>
          </c:marker>
          <c:cat>
            <c:numRef>
              <c:f>Markets!$B$82:$B$95</c:f>
              <c:numCache>
                <c:formatCode>mmm\-yy</c:formatCode>
                <c:ptCount val="1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numCache>
            </c:numRef>
          </c:cat>
          <c:val>
            <c:numRef>
              <c:f>Markets!$C$82:$C$95</c:f>
              <c:numCache>
                <c:formatCode>_(* #,##0_);_(* \(#,##0\);_(* "-"??_);_(@_)</c:formatCode>
                <c:ptCount val="14"/>
                <c:pt idx="0">
                  <c:v>42915.75</c:v>
                </c:pt>
                <c:pt idx="1">
                  <c:v>43746.25</c:v>
                </c:pt>
                <c:pt idx="2">
                  <c:v>43270</c:v>
                </c:pt>
                <c:pt idx="3">
                  <c:v>42425.5</c:v>
                </c:pt>
                <c:pt idx="4">
                  <c:v>42132.75</c:v>
                </c:pt>
                <c:pt idx="5">
                  <c:v>41539.444562500001</c:v>
                </c:pt>
                <c:pt idx="6">
                  <c:v>40862.499974999999</c:v>
                </c:pt>
                <c:pt idx="7">
                  <c:v>43188.75</c:v>
                </c:pt>
                <c:pt idx="8">
                  <c:v>42483.75</c:v>
                </c:pt>
                <c:pt idx="9">
                  <c:v>44550</c:v>
                </c:pt>
                <c:pt idx="10">
                  <c:v>46525</c:v>
                </c:pt>
                <c:pt idx="11">
                  <c:v>45595</c:v>
                </c:pt>
                <c:pt idx="12">
                  <c:v>47933.5</c:v>
                </c:pt>
                <c:pt idx="13">
                  <c:v>46882</c:v>
                </c:pt>
              </c:numCache>
            </c:numRef>
          </c:val>
          <c:smooth val="0"/>
          <c:extLst>
            <c:ext xmlns:c16="http://schemas.microsoft.com/office/drawing/2014/chart" uri="{C3380CC4-5D6E-409C-BE32-E72D297353CC}">
              <c16:uniqueId val="{00000000-09C7-4E12-AA55-A2F49FCAA895}"/>
            </c:ext>
          </c:extLst>
        </c:ser>
        <c:ser>
          <c:idx val="1"/>
          <c:order val="1"/>
          <c:tx>
            <c:strRef>
              <c:f>Markets!$D$81</c:f>
              <c:strCache>
                <c:ptCount val="1"/>
                <c:pt idx="0">
                  <c:v>Ar-Raqqa sub-district</c:v>
                </c:pt>
              </c:strCache>
            </c:strRef>
          </c:tx>
          <c:spPr>
            <a:ln w="28575" cap="rnd">
              <a:solidFill>
                <a:schemeClr val="accent2"/>
              </a:solidFill>
              <a:round/>
            </a:ln>
            <a:effectLst/>
          </c:spPr>
          <c:marker>
            <c:symbol val="none"/>
          </c:marker>
          <c:cat>
            <c:numRef>
              <c:f>Markets!$B$82:$B$95</c:f>
              <c:numCache>
                <c:formatCode>mmm\-yy</c:formatCode>
                <c:ptCount val="1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numCache>
            </c:numRef>
          </c:cat>
          <c:val>
            <c:numRef>
              <c:f>Markets!$D$82:$D$95</c:f>
              <c:numCache>
                <c:formatCode>_(* #,##0_);_(* \(#,##0\);_(* "-"??_);_(@_)</c:formatCode>
                <c:ptCount val="14"/>
                <c:pt idx="0">
                  <c:v>43536</c:v>
                </c:pt>
                <c:pt idx="1">
                  <c:v>41757.5</c:v>
                </c:pt>
                <c:pt idx="2">
                  <c:v>46318.5</c:v>
                </c:pt>
                <c:pt idx="3">
                  <c:v>43947.5</c:v>
                </c:pt>
                <c:pt idx="4">
                  <c:v>38085.5</c:v>
                </c:pt>
                <c:pt idx="5">
                  <c:v>43781</c:v>
                </c:pt>
                <c:pt idx="6">
                  <c:v>42902.25</c:v>
                </c:pt>
                <c:pt idx="7">
                  <c:v>45576.5</c:v>
                </c:pt>
                <c:pt idx="8">
                  <c:v>47618</c:v>
                </c:pt>
                <c:pt idx="9">
                  <c:v>46800.5</c:v>
                </c:pt>
                <c:pt idx="10">
                  <c:v>46543.5</c:v>
                </c:pt>
                <c:pt idx="11">
                  <c:v>47072.75</c:v>
                </c:pt>
                <c:pt idx="12">
                  <c:v>48232.5</c:v>
                </c:pt>
                <c:pt idx="13">
                  <c:v>46882</c:v>
                </c:pt>
              </c:numCache>
            </c:numRef>
          </c:val>
          <c:smooth val="0"/>
          <c:extLst>
            <c:ext xmlns:c16="http://schemas.microsoft.com/office/drawing/2014/chart" uri="{C3380CC4-5D6E-409C-BE32-E72D297353CC}">
              <c16:uniqueId val="{00000001-09C7-4E12-AA55-A2F49FCAA895}"/>
            </c:ext>
          </c:extLst>
        </c:ser>
        <c:dLbls>
          <c:showLegendKey val="0"/>
          <c:showVal val="0"/>
          <c:showCatName val="0"/>
          <c:showSerName val="0"/>
          <c:showPercent val="0"/>
          <c:showBubbleSize val="0"/>
        </c:dLbls>
        <c:smooth val="0"/>
        <c:axId val="168133679"/>
        <c:axId val="168156559"/>
      </c:lineChart>
      <c:dateAx>
        <c:axId val="16813367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68156559"/>
        <c:crosses val="autoZero"/>
        <c:auto val="1"/>
        <c:lblOffset val="100"/>
        <c:baseTimeUnit val="months"/>
      </c:dateAx>
      <c:valAx>
        <c:axId val="168156559"/>
        <c:scaling>
          <c:orientation val="minMax"/>
          <c:min val="37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1" dirty="0" smtClean="0"/>
                  <a:t>Amount SYP</a:t>
                </a:r>
                <a:endParaRPr lang="en-US" sz="11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8133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Price one USD</c:v>
                </c:pt>
              </c:strCache>
            </c:strRef>
          </c:tx>
          <c:spPr>
            <a:ln w="28575" cap="rnd">
              <a:solidFill>
                <a:srgbClr val="EE5859"/>
              </a:solidFill>
              <a:round/>
            </a:ln>
            <a:effectLst/>
          </c:spPr>
          <c:marker>
            <c:symbol val="none"/>
          </c:marker>
          <c:cat>
            <c:numRef>
              <c:f>Sheet1!$A$2:$A$16</c:f>
              <c:numCache>
                <c:formatCode>mmm\-yy</c:formatCode>
                <c:ptCount val="1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numCache>
            </c:numRef>
          </c:cat>
          <c:val>
            <c:numRef>
              <c:f>Sheet1!$B$2:$B$16</c:f>
              <c:numCache>
                <c:formatCode>General</c:formatCode>
                <c:ptCount val="15"/>
                <c:pt idx="0">
                  <c:v>453</c:v>
                </c:pt>
                <c:pt idx="1">
                  <c:v>462.5</c:v>
                </c:pt>
                <c:pt idx="2">
                  <c:v>464</c:v>
                </c:pt>
                <c:pt idx="3">
                  <c:v>449.75</c:v>
                </c:pt>
                <c:pt idx="4">
                  <c:v>441</c:v>
                </c:pt>
                <c:pt idx="5">
                  <c:v>440.25</c:v>
                </c:pt>
                <c:pt idx="6">
                  <c:v>440.5</c:v>
                </c:pt>
                <c:pt idx="7">
                  <c:v>446.5</c:v>
                </c:pt>
                <c:pt idx="8">
                  <c:v>461.5</c:v>
                </c:pt>
                <c:pt idx="9">
                  <c:v>465</c:v>
                </c:pt>
                <c:pt idx="10">
                  <c:v>485</c:v>
                </c:pt>
                <c:pt idx="11">
                  <c:v>497</c:v>
                </c:pt>
                <c:pt idx="12">
                  <c:v>497</c:v>
                </c:pt>
                <c:pt idx="13">
                  <c:v>515</c:v>
                </c:pt>
                <c:pt idx="14">
                  <c:v>532</c:v>
                </c:pt>
              </c:numCache>
            </c:numRef>
          </c:val>
          <c:smooth val="0"/>
          <c:extLst>
            <c:ext xmlns:c16="http://schemas.microsoft.com/office/drawing/2014/chart" uri="{C3380CC4-5D6E-409C-BE32-E72D297353CC}">
              <c16:uniqueId val="{00000000-0DC6-459B-8982-9340F0F6ACD3}"/>
            </c:ext>
          </c:extLst>
        </c:ser>
        <c:dLbls>
          <c:showLegendKey val="0"/>
          <c:showVal val="0"/>
          <c:showCatName val="0"/>
          <c:showSerName val="0"/>
          <c:showPercent val="0"/>
          <c:showBubbleSize val="0"/>
        </c:dLbls>
        <c:smooth val="0"/>
        <c:axId val="1091512032"/>
        <c:axId val="1091509536"/>
      </c:lineChart>
      <c:dateAx>
        <c:axId val="109151203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91509536"/>
        <c:crosses val="autoZero"/>
        <c:auto val="0"/>
        <c:lblOffset val="100"/>
        <c:baseTimeUnit val="months"/>
      </c:dateAx>
      <c:valAx>
        <c:axId val="1091509536"/>
        <c:scaling>
          <c:orientation val="minMax"/>
          <c:min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91512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Bakeries!$H$30</c:f>
              <c:strCache>
                <c:ptCount val="1"/>
                <c:pt idx="0">
                  <c:v>Sufficient and affordable</c:v>
                </c:pt>
              </c:strCache>
            </c:strRef>
          </c:tx>
          <c:spPr>
            <a:solidFill>
              <a:srgbClr val="A5C9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Bakeries!$I$29:$L$29</c:f>
              <c:numCache>
                <c:formatCode>mmm\-yy</c:formatCode>
                <c:ptCount val="4"/>
                <c:pt idx="0">
                  <c:v>43160</c:v>
                </c:pt>
                <c:pt idx="1">
                  <c:v>43252</c:v>
                </c:pt>
                <c:pt idx="2">
                  <c:v>43374</c:v>
                </c:pt>
                <c:pt idx="3">
                  <c:v>43497</c:v>
                </c:pt>
              </c:numCache>
            </c:numRef>
          </c:cat>
          <c:val>
            <c:numRef>
              <c:f>Bakeries!$I$30:$L$30</c:f>
              <c:numCache>
                <c:formatCode>General</c:formatCode>
                <c:ptCount val="4"/>
                <c:pt idx="0">
                  <c:v>9</c:v>
                </c:pt>
                <c:pt idx="1">
                  <c:v>12</c:v>
                </c:pt>
                <c:pt idx="2">
                  <c:v>10</c:v>
                </c:pt>
                <c:pt idx="3">
                  <c:v>7</c:v>
                </c:pt>
              </c:numCache>
            </c:numRef>
          </c:val>
          <c:extLst>
            <c:ext xmlns:c16="http://schemas.microsoft.com/office/drawing/2014/chart" uri="{C3380CC4-5D6E-409C-BE32-E72D297353CC}">
              <c16:uniqueId val="{00000000-8162-4D96-838C-3448C1228638}"/>
            </c:ext>
          </c:extLst>
        </c:ser>
        <c:ser>
          <c:idx val="1"/>
          <c:order val="1"/>
          <c:tx>
            <c:strRef>
              <c:f>Bakeries!$H$31</c:f>
              <c:strCache>
                <c:ptCount val="1"/>
                <c:pt idx="0">
                  <c:v>Sufficient but unaffordable</c:v>
                </c:pt>
              </c:strCache>
            </c:strRef>
          </c:tx>
          <c:spPr>
            <a:solidFill>
              <a:srgbClr val="FFF6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Bakeries!$I$29:$L$29</c:f>
              <c:numCache>
                <c:formatCode>mmm\-yy</c:formatCode>
                <c:ptCount val="4"/>
                <c:pt idx="0">
                  <c:v>43160</c:v>
                </c:pt>
                <c:pt idx="1">
                  <c:v>43252</c:v>
                </c:pt>
                <c:pt idx="2">
                  <c:v>43374</c:v>
                </c:pt>
                <c:pt idx="3">
                  <c:v>43497</c:v>
                </c:pt>
              </c:numCache>
            </c:numRef>
          </c:cat>
          <c:val>
            <c:numRef>
              <c:f>Bakeries!$I$31:$L$31</c:f>
              <c:numCache>
                <c:formatCode>General</c:formatCode>
                <c:ptCount val="4"/>
                <c:pt idx="0">
                  <c:v>3</c:v>
                </c:pt>
                <c:pt idx="1">
                  <c:v>3</c:v>
                </c:pt>
                <c:pt idx="2">
                  <c:v>6</c:v>
                </c:pt>
                <c:pt idx="3">
                  <c:v>1</c:v>
                </c:pt>
              </c:numCache>
            </c:numRef>
          </c:val>
          <c:extLst>
            <c:ext xmlns:c16="http://schemas.microsoft.com/office/drawing/2014/chart" uri="{C3380CC4-5D6E-409C-BE32-E72D297353CC}">
              <c16:uniqueId val="{00000001-8162-4D96-838C-3448C1228638}"/>
            </c:ext>
          </c:extLst>
        </c:ser>
        <c:ser>
          <c:idx val="2"/>
          <c:order val="2"/>
          <c:tx>
            <c:strRef>
              <c:f>Bakeries!$H$32</c:f>
              <c:strCache>
                <c:ptCount val="1"/>
                <c:pt idx="0">
                  <c:v>Not producing enough bread for neighbourhood</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Bakeries!$I$29:$L$29</c:f>
              <c:numCache>
                <c:formatCode>mmm\-yy</c:formatCode>
                <c:ptCount val="4"/>
                <c:pt idx="0">
                  <c:v>43160</c:v>
                </c:pt>
                <c:pt idx="1">
                  <c:v>43252</c:v>
                </c:pt>
                <c:pt idx="2">
                  <c:v>43374</c:v>
                </c:pt>
                <c:pt idx="3">
                  <c:v>43497</c:v>
                </c:pt>
              </c:numCache>
            </c:numRef>
          </c:cat>
          <c:val>
            <c:numRef>
              <c:f>Bakeries!$I$32:$L$32</c:f>
              <c:numCache>
                <c:formatCode>General</c:formatCode>
                <c:ptCount val="4"/>
                <c:pt idx="2">
                  <c:v>2</c:v>
                </c:pt>
                <c:pt idx="3">
                  <c:v>9</c:v>
                </c:pt>
              </c:numCache>
            </c:numRef>
          </c:val>
          <c:extLst>
            <c:ext xmlns:c16="http://schemas.microsoft.com/office/drawing/2014/chart" uri="{C3380CC4-5D6E-409C-BE32-E72D297353CC}">
              <c16:uniqueId val="{00000002-8162-4D96-838C-3448C1228638}"/>
            </c:ext>
          </c:extLst>
        </c:ser>
        <c:dLbls>
          <c:showLegendKey val="0"/>
          <c:showVal val="0"/>
          <c:showCatName val="0"/>
          <c:showSerName val="0"/>
          <c:showPercent val="0"/>
          <c:showBubbleSize val="0"/>
        </c:dLbls>
        <c:gapWidth val="100"/>
        <c:overlap val="100"/>
        <c:axId val="153133568"/>
        <c:axId val="153134816"/>
      </c:barChart>
      <c:catAx>
        <c:axId val="15313356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53134816"/>
        <c:crosses val="autoZero"/>
        <c:auto val="0"/>
        <c:lblAlgn val="ctr"/>
        <c:lblOffset val="100"/>
        <c:noMultiLvlLbl val="0"/>
      </c:catAx>
      <c:valAx>
        <c:axId val="153134816"/>
        <c:scaling>
          <c:orientation val="minMax"/>
        </c:scaling>
        <c:delete val="1"/>
        <c:axPos val="l"/>
        <c:numFmt formatCode="General" sourceLinked="1"/>
        <c:majorTickMark val="none"/>
        <c:minorTickMark val="none"/>
        <c:tickLblPos val="nextTo"/>
        <c:crossAx val="153133568"/>
        <c:crosses val="autoZero"/>
        <c:crossBetween val="between"/>
      </c:valAx>
      <c:spPr>
        <a:noFill/>
        <a:ln>
          <a:noFill/>
        </a:ln>
        <a:effectLst/>
      </c:spPr>
    </c:plotArea>
    <c:legend>
      <c:legendPos val="b"/>
      <c:layout>
        <c:manualLayout>
          <c:xMode val="edge"/>
          <c:yMode val="edge"/>
          <c:x val="1.9215289667773614E-2"/>
          <c:y val="0.72609152628200979"/>
          <c:w val="0.95183165785028534"/>
          <c:h val="0.2514744069103991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682884712291601E-2"/>
          <c:y val="5.0925925925925923E-2"/>
          <c:w val="0.96263423057541675"/>
          <c:h val="0.69322944006999121"/>
        </c:manualLayout>
      </c:layout>
      <c:barChart>
        <c:barDir val="col"/>
        <c:grouping val="clustered"/>
        <c:varyColors val="0"/>
        <c:ser>
          <c:idx val="0"/>
          <c:order val="0"/>
          <c:tx>
            <c:strRef>
              <c:f>'Livelihoods tables'!$C$9</c:f>
              <c:strCache>
                <c:ptCount val="1"/>
                <c:pt idx="0">
                  <c:v>Feb-19</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'Livelihoods tables'!$B$10:$B$14</c:f>
              <c:strCache>
                <c:ptCount val="5"/>
                <c:pt idx="0">
                  <c:v>Day labour (construction)</c:v>
                </c:pt>
                <c:pt idx="1">
                  <c:v>Employment with local authorities</c:v>
                </c:pt>
                <c:pt idx="2">
                  <c:v>Trade/shops</c:v>
                </c:pt>
                <c:pt idx="3">
                  <c:v>Remittances</c:v>
                </c:pt>
                <c:pt idx="4">
                  <c:v>Producing/selling fuel</c:v>
                </c:pt>
              </c:strCache>
            </c:strRef>
          </c:cat>
          <c:val>
            <c:numRef>
              <c:f>'Livelihoods tables'!$C$10:$C$14</c:f>
              <c:numCache>
                <c:formatCode>0%</c:formatCode>
                <c:ptCount val="5"/>
                <c:pt idx="0">
                  <c:v>0.87</c:v>
                </c:pt>
                <c:pt idx="1">
                  <c:v>0.56999999999999995</c:v>
                </c:pt>
                <c:pt idx="2">
                  <c:v>0.31</c:v>
                </c:pt>
                <c:pt idx="3">
                  <c:v>0.15</c:v>
                </c:pt>
                <c:pt idx="4">
                  <c:v>0.11</c:v>
                </c:pt>
              </c:numCache>
            </c:numRef>
          </c:val>
          <c:extLst>
            <c:ext xmlns:c16="http://schemas.microsoft.com/office/drawing/2014/chart" uri="{C3380CC4-5D6E-409C-BE32-E72D297353CC}">
              <c16:uniqueId val="{00000000-0D55-4337-A4CD-0B16EB8AB398}"/>
            </c:ext>
          </c:extLst>
        </c:ser>
        <c:ser>
          <c:idx val="1"/>
          <c:order val="1"/>
          <c:tx>
            <c:strRef>
              <c:f>'Livelihoods tables'!$D$9</c:f>
              <c:strCache>
                <c:ptCount val="1"/>
                <c:pt idx="0">
                  <c:v>Oct-18</c:v>
                </c:pt>
              </c:strCache>
            </c:strRef>
          </c:tx>
          <c:spPr>
            <a:solidFill>
              <a:srgbClr val="58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'Livelihoods tables'!$B$10:$B$14</c:f>
              <c:strCache>
                <c:ptCount val="5"/>
                <c:pt idx="0">
                  <c:v>Day labour (construction)</c:v>
                </c:pt>
                <c:pt idx="1">
                  <c:v>Employment with local authorities</c:v>
                </c:pt>
                <c:pt idx="2">
                  <c:v>Trade/shops</c:v>
                </c:pt>
                <c:pt idx="3">
                  <c:v>Remittances</c:v>
                </c:pt>
                <c:pt idx="4">
                  <c:v>Producing/selling fuel</c:v>
                </c:pt>
              </c:strCache>
            </c:strRef>
          </c:cat>
          <c:val>
            <c:numRef>
              <c:f>'Livelihoods tables'!$D$10:$D$14</c:f>
              <c:numCache>
                <c:formatCode>0%</c:formatCode>
                <c:ptCount val="5"/>
                <c:pt idx="0">
                  <c:v>0.91</c:v>
                </c:pt>
                <c:pt idx="1">
                  <c:v>0.49</c:v>
                </c:pt>
                <c:pt idx="2">
                  <c:v>0.44</c:v>
                </c:pt>
                <c:pt idx="3">
                  <c:v>0.19</c:v>
                </c:pt>
                <c:pt idx="4">
                  <c:v>0.04</c:v>
                </c:pt>
              </c:numCache>
            </c:numRef>
          </c:val>
          <c:extLst>
            <c:ext xmlns:c16="http://schemas.microsoft.com/office/drawing/2014/chart" uri="{C3380CC4-5D6E-409C-BE32-E72D297353CC}">
              <c16:uniqueId val="{00000001-0D55-4337-A4CD-0B16EB8AB398}"/>
            </c:ext>
          </c:extLst>
        </c:ser>
        <c:dLbls>
          <c:dLblPos val="outEnd"/>
          <c:showLegendKey val="0"/>
          <c:showVal val="1"/>
          <c:showCatName val="0"/>
          <c:showSerName val="0"/>
          <c:showPercent val="0"/>
          <c:showBubbleSize val="0"/>
        </c:dLbls>
        <c:gapWidth val="219"/>
        <c:overlap val="-27"/>
        <c:axId val="757517280"/>
        <c:axId val="757515200"/>
      </c:barChart>
      <c:catAx>
        <c:axId val="7575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0"/>
        <c:lblAlgn val="ctr"/>
        <c:lblOffset val="100"/>
        <c:noMultiLvlLbl val="0"/>
      </c:catAx>
      <c:valAx>
        <c:axId val="757515200"/>
        <c:scaling>
          <c:orientation val="minMax"/>
        </c:scaling>
        <c:delete val="1"/>
        <c:axPos val="l"/>
        <c:numFmt formatCode="0%" sourceLinked="1"/>
        <c:majorTickMark val="none"/>
        <c:minorTickMark val="none"/>
        <c:tickLblPos val="nextTo"/>
        <c:crossAx val="7575172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'Livelihoods tables'!$C$27</c:f>
              <c:strCache>
                <c:ptCount val="1"/>
                <c:pt idx="0">
                  <c:v>Raqqa Sub-District</c:v>
                </c:pt>
              </c:strCache>
            </c:strRef>
          </c:tx>
          <c:spPr>
            <a:ln w="28575" cap="rnd">
              <a:solidFill>
                <a:srgbClr val="EE5859"/>
              </a:solidFill>
              <a:round/>
            </a:ln>
            <a:effectLst/>
          </c:spPr>
          <c:marker>
            <c:symbol val="none"/>
          </c:marker>
          <c:cat>
            <c:numRef>
              <c:f>'Livelihoods tables'!$B$28:$B$42</c:f>
              <c:numCache>
                <c:formatCode>mmm\-yy</c:formatCode>
                <c:ptCount val="1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numCache>
            </c:numRef>
          </c:cat>
          <c:val>
            <c:numRef>
              <c:f>'Livelihoods tables'!$C$28:$C$42</c:f>
              <c:numCache>
                <c:formatCode>_(* #,##0_);_(* \(#,##0\);_(* "-"??_);_(@_)</c:formatCode>
                <c:ptCount val="15"/>
                <c:pt idx="0">
                  <c:v>64013.5625</c:v>
                </c:pt>
                <c:pt idx="1">
                  <c:v>65914.162500000006</c:v>
                </c:pt>
                <c:pt idx="2">
                  <c:v>70715.649999999994</c:v>
                </c:pt>
                <c:pt idx="3">
                  <c:v>63302.987500000003</c:v>
                </c:pt>
                <c:pt idx="4">
                  <c:v>56269.262499999997</c:v>
                </c:pt>
                <c:pt idx="5">
                  <c:v>61103.537499999999</c:v>
                </c:pt>
                <c:pt idx="6">
                  <c:v>61007.056250000001</c:v>
                </c:pt>
                <c:pt idx="7">
                  <c:v>61868.4</c:v>
                </c:pt>
                <c:pt idx="8">
                  <c:v>66641.399999999994</c:v>
                </c:pt>
                <c:pt idx="9">
                  <c:v>63049.824999999997</c:v>
                </c:pt>
                <c:pt idx="10">
                  <c:v>63675.206250000003</c:v>
                </c:pt>
                <c:pt idx="11">
                  <c:v>65155.481249999997</c:v>
                </c:pt>
                <c:pt idx="12">
                  <c:v>66318.899999999994</c:v>
                </c:pt>
                <c:pt idx="13">
                  <c:v>65008.705357154402</c:v>
                </c:pt>
                <c:pt idx="14">
                  <c:v>69880.106249999997</c:v>
                </c:pt>
              </c:numCache>
            </c:numRef>
          </c:val>
          <c:smooth val="0"/>
          <c:extLst>
            <c:ext xmlns:c16="http://schemas.microsoft.com/office/drawing/2014/chart" uri="{C3380CC4-5D6E-409C-BE32-E72D297353CC}">
              <c16:uniqueId val="{00000000-7134-4B5A-B280-F815DB0ED80E}"/>
            </c:ext>
          </c:extLst>
        </c:ser>
        <c:ser>
          <c:idx val="1"/>
          <c:order val="1"/>
          <c:tx>
            <c:strRef>
              <c:f>'Livelihoods tables'!$D$27</c:f>
              <c:strCache>
                <c:ptCount val="1"/>
                <c:pt idx="0">
                  <c:v>NES</c:v>
                </c:pt>
              </c:strCache>
            </c:strRef>
          </c:tx>
          <c:spPr>
            <a:ln w="28575" cap="rnd">
              <a:solidFill>
                <a:srgbClr val="585859"/>
              </a:solidFill>
              <a:round/>
            </a:ln>
            <a:effectLst/>
          </c:spPr>
          <c:marker>
            <c:symbol val="none"/>
          </c:marker>
          <c:cat>
            <c:numRef>
              <c:f>'Livelihoods tables'!$B$28:$B$42</c:f>
              <c:numCache>
                <c:formatCode>mmm\-yy</c:formatCode>
                <c:ptCount val="1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numCache>
            </c:numRef>
          </c:cat>
          <c:val>
            <c:numRef>
              <c:f>'Livelihoods tables'!$D$28:$D$42</c:f>
              <c:numCache>
                <c:formatCode>_(* #,##0_);_(* \(#,##0\);_(* "-"??_);_(@_)</c:formatCode>
                <c:ptCount val="15"/>
                <c:pt idx="0">
                  <c:v>64586.268750000003</c:v>
                </c:pt>
                <c:pt idx="1">
                  <c:v>62038.518750000003</c:v>
                </c:pt>
                <c:pt idx="2">
                  <c:v>64827.337500000001</c:v>
                </c:pt>
                <c:pt idx="3">
                  <c:v>61310.071875000001</c:v>
                </c:pt>
                <c:pt idx="4">
                  <c:v>57986.574999999997</c:v>
                </c:pt>
                <c:pt idx="5">
                  <c:v>60649.35</c:v>
                </c:pt>
                <c:pt idx="6">
                  <c:v>59640.865624999999</c:v>
                </c:pt>
                <c:pt idx="7">
                  <c:v>60923.206250000003</c:v>
                </c:pt>
                <c:pt idx="8">
                  <c:v>61850.528124999997</c:v>
                </c:pt>
                <c:pt idx="9">
                  <c:v>62731.356249999997</c:v>
                </c:pt>
                <c:pt idx="10">
                  <c:v>63675.206250000003</c:v>
                </c:pt>
                <c:pt idx="11">
                  <c:v>62410.2</c:v>
                </c:pt>
                <c:pt idx="12">
                  <c:v>66318.899999999994</c:v>
                </c:pt>
                <c:pt idx="13">
                  <c:v>65008.705357154402</c:v>
                </c:pt>
                <c:pt idx="14">
                  <c:v>67613.737500000003</c:v>
                </c:pt>
              </c:numCache>
            </c:numRef>
          </c:val>
          <c:smooth val="0"/>
          <c:extLst>
            <c:ext xmlns:c16="http://schemas.microsoft.com/office/drawing/2014/chart" uri="{C3380CC4-5D6E-409C-BE32-E72D297353CC}">
              <c16:uniqueId val="{00000001-7134-4B5A-B280-F815DB0ED80E}"/>
            </c:ext>
          </c:extLst>
        </c:ser>
        <c:dLbls>
          <c:showLegendKey val="0"/>
          <c:showVal val="0"/>
          <c:showCatName val="0"/>
          <c:showSerName val="0"/>
          <c:showPercent val="0"/>
          <c:showBubbleSize val="0"/>
        </c:dLbls>
        <c:smooth val="0"/>
        <c:axId val="819297007"/>
        <c:axId val="819301167"/>
      </c:lineChart>
      <c:dateAx>
        <c:axId val="81929700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19301167"/>
        <c:crosses val="autoZero"/>
        <c:auto val="1"/>
        <c:lblOffset val="100"/>
        <c:baseTimeUnit val="months"/>
      </c:dateAx>
      <c:valAx>
        <c:axId val="819301167"/>
        <c:scaling>
          <c:orientation val="minMax"/>
          <c:min val="55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19297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Protection!$B$38</c:f>
              <c:strCache>
                <c:ptCount val="1"/>
                <c:pt idx="0">
                  <c:v>Mar-18</c:v>
                </c:pt>
              </c:strCache>
            </c:strRef>
          </c:tx>
          <c:spPr>
            <a:solidFill>
              <a:srgbClr val="A5C9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50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Protection!$C$37:$F$37</c:f>
              <c:strCache>
                <c:ptCount val="4"/>
                <c:pt idx="0">
                  <c:v>Theft</c:v>
                </c:pt>
                <c:pt idx="1">
                  <c:v>Threat from mines/UXOs</c:v>
                </c:pt>
                <c:pt idx="2">
                  <c:v>Threat from IEDs/SVBIEDS/BBIEDs</c:v>
                </c:pt>
                <c:pt idx="3">
                  <c:v>Fear of conscription</c:v>
                </c:pt>
              </c:strCache>
            </c:strRef>
          </c:cat>
          <c:val>
            <c:numRef>
              <c:f>Protection!$C$38:$F$38</c:f>
              <c:numCache>
                <c:formatCode>0%</c:formatCode>
                <c:ptCount val="4"/>
                <c:pt idx="0">
                  <c:v>0.620253164556962</c:v>
                </c:pt>
                <c:pt idx="1">
                  <c:v>0.43037974683544306</c:v>
                </c:pt>
                <c:pt idx="2">
                  <c:v>0.13924050632911392</c:v>
                </c:pt>
              </c:numCache>
            </c:numRef>
          </c:val>
          <c:extLst>
            <c:ext xmlns:c16="http://schemas.microsoft.com/office/drawing/2014/chart" uri="{C3380CC4-5D6E-409C-BE32-E72D297353CC}">
              <c16:uniqueId val="{00000000-B47C-4C7C-B88D-8EF59221CC16}"/>
            </c:ext>
          </c:extLst>
        </c:ser>
        <c:ser>
          <c:idx val="1"/>
          <c:order val="1"/>
          <c:tx>
            <c:strRef>
              <c:f>Protection!$B$39</c:f>
              <c:strCache>
                <c:ptCount val="1"/>
                <c:pt idx="0">
                  <c:v>Jun-18</c:v>
                </c:pt>
              </c:strCache>
            </c:strRef>
          </c:tx>
          <c:spPr>
            <a:solidFill>
              <a:srgbClr val="FFFF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50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Protection!$C$37:$F$37</c:f>
              <c:strCache>
                <c:ptCount val="4"/>
                <c:pt idx="0">
                  <c:v>Theft</c:v>
                </c:pt>
                <c:pt idx="1">
                  <c:v>Threat from mines/UXOs</c:v>
                </c:pt>
                <c:pt idx="2">
                  <c:v>Threat from IEDs/SVBIEDS/BBIEDs</c:v>
                </c:pt>
                <c:pt idx="3">
                  <c:v>Fear of conscription</c:v>
                </c:pt>
              </c:strCache>
            </c:strRef>
          </c:cat>
          <c:val>
            <c:numRef>
              <c:f>Protection!$C$39:$F$39</c:f>
              <c:numCache>
                <c:formatCode>0%</c:formatCode>
                <c:ptCount val="4"/>
                <c:pt idx="0">
                  <c:v>0.40740740740740738</c:v>
                </c:pt>
                <c:pt idx="1">
                  <c:v>8.6419753086419748E-2</c:v>
                </c:pt>
              </c:numCache>
            </c:numRef>
          </c:val>
          <c:extLst>
            <c:ext xmlns:c16="http://schemas.microsoft.com/office/drawing/2014/chart" uri="{C3380CC4-5D6E-409C-BE32-E72D297353CC}">
              <c16:uniqueId val="{00000001-B47C-4C7C-B88D-8EF59221CC16}"/>
            </c:ext>
          </c:extLst>
        </c:ser>
        <c:ser>
          <c:idx val="2"/>
          <c:order val="2"/>
          <c:tx>
            <c:strRef>
              <c:f>Protection!$B$40</c:f>
              <c:strCache>
                <c:ptCount val="1"/>
                <c:pt idx="0">
                  <c:v>Oct-18</c:v>
                </c:pt>
              </c:strCache>
            </c:strRef>
          </c:tx>
          <c:spPr>
            <a:solidFill>
              <a:srgbClr val="F177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50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Protection!$C$37:$F$37</c:f>
              <c:strCache>
                <c:ptCount val="4"/>
                <c:pt idx="0">
                  <c:v>Theft</c:v>
                </c:pt>
                <c:pt idx="1">
                  <c:v>Threat from mines/UXOs</c:v>
                </c:pt>
                <c:pt idx="2">
                  <c:v>Threat from IEDs/SVBIEDS/BBIEDs</c:v>
                </c:pt>
                <c:pt idx="3">
                  <c:v>Fear of conscription</c:v>
                </c:pt>
              </c:strCache>
            </c:strRef>
          </c:cat>
          <c:val>
            <c:numRef>
              <c:f>Protection!$C$40:$F$40</c:f>
              <c:numCache>
                <c:formatCode>0%</c:formatCode>
                <c:ptCount val="4"/>
                <c:pt idx="0">
                  <c:v>0.620253164556962</c:v>
                </c:pt>
                <c:pt idx="1">
                  <c:v>5.0632911392405063E-2</c:v>
                </c:pt>
                <c:pt idx="2">
                  <c:v>1.2658227848101266E-2</c:v>
                </c:pt>
                <c:pt idx="3">
                  <c:v>0.189873417721519</c:v>
                </c:pt>
              </c:numCache>
            </c:numRef>
          </c:val>
          <c:extLst>
            <c:ext xmlns:c16="http://schemas.microsoft.com/office/drawing/2014/chart" uri="{C3380CC4-5D6E-409C-BE32-E72D297353CC}">
              <c16:uniqueId val="{00000002-B47C-4C7C-B88D-8EF59221CC16}"/>
            </c:ext>
          </c:extLst>
        </c:ser>
        <c:ser>
          <c:idx val="3"/>
          <c:order val="3"/>
          <c:tx>
            <c:strRef>
              <c:f>Protection!$B$41</c:f>
              <c:strCache>
                <c:ptCount val="1"/>
                <c:pt idx="0">
                  <c:v>Feb-19</c:v>
                </c:pt>
              </c:strCache>
            </c:strRef>
          </c:tx>
          <c:spPr>
            <a:solidFill>
              <a:srgbClr val="95A0A9"/>
            </a:solidFill>
            <a:ln>
              <a:noFill/>
            </a:ln>
            <a:effectLst/>
          </c:spPr>
          <c:invertIfNegative val="1"/>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50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Protection!$C$37:$F$37</c:f>
              <c:strCache>
                <c:ptCount val="4"/>
                <c:pt idx="0">
                  <c:v>Theft</c:v>
                </c:pt>
                <c:pt idx="1">
                  <c:v>Threat from mines/UXOs</c:v>
                </c:pt>
                <c:pt idx="2">
                  <c:v>Threat from IEDs/SVBIEDS/BBIEDs</c:v>
                </c:pt>
                <c:pt idx="3">
                  <c:v>Fear of conscription</c:v>
                </c:pt>
              </c:strCache>
            </c:strRef>
          </c:cat>
          <c:val>
            <c:numRef>
              <c:f>Protection!$C$41:$F$41</c:f>
              <c:numCache>
                <c:formatCode>General</c:formatCode>
                <c:ptCount val="4"/>
                <c:pt idx="0" formatCode="0%">
                  <c:v>0.78666666666666663</c:v>
                </c:pt>
                <c:pt idx="3" formatCode="0%">
                  <c:v>0.50666666666666671</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3-B47C-4C7C-B88D-8EF59221CC16}"/>
            </c:ext>
          </c:extLst>
        </c:ser>
        <c:dLbls>
          <c:showLegendKey val="0"/>
          <c:showVal val="0"/>
          <c:showCatName val="0"/>
          <c:showSerName val="0"/>
          <c:showPercent val="0"/>
          <c:showBubbleSize val="0"/>
        </c:dLbls>
        <c:gapWidth val="100"/>
        <c:overlap val="-22"/>
        <c:axId val="272215632"/>
        <c:axId val="272216808"/>
      </c:barChart>
      <c:catAx>
        <c:axId val="27221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585859"/>
                </a:solidFill>
                <a:latin typeface="Arial Narrow" panose="020B0606020202030204" pitchFamily="34" charset="0"/>
                <a:ea typeface="+mn-ea"/>
                <a:cs typeface="+mn-cs"/>
              </a:defRPr>
            </a:pPr>
            <a:endParaRPr lang="en-US"/>
          </a:p>
        </c:txPr>
        <c:crossAx val="272216808"/>
        <c:crosses val="autoZero"/>
        <c:auto val="1"/>
        <c:lblAlgn val="ctr"/>
        <c:lblOffset val="100"/>
        <c:noMultiLvlLbl val="0"/>
      </c:catAx>
      <c:valAx>
        <c:axId val="272216808"/>
        <c:scaling>
          <c:orientation val="minMax"/>
        </c:scaling>
        <c:delete val="1"/>
        <c:axPos val="l"/>
        <c:numFmt formatCode="0%" sourceLinked="1"/>
        <c:majorTickMark val="none"/>
        <c:minorTickMark val="none"/>
        <c:tickLblPos val="nextTo"/>
        <c:crossAx val="27221563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316404675534E-2"/>
          <c:y val="7.9398410072370668E-2"/>
          <c:w val="0.91655749047088586"/>
          <c:h val="0.67787375873234135"/>
        </c:manualLayout>
      </c:layout>
      <c:lineChart>
        <c:grouping val="standard"/>
        <c:varyColors val="0"/>
        <c:ser>
          <c:idx val="1"/>
          <c:order val="1"/>
          <c:tx>
            <c:strRef>
              <c:f>'Education tables'!$B$20</c:f>
              <c:strCache>
                <c:ptCount val="1"/>
                <c:pt idx="0">
                  <c:v>Children have to work</c:v>
                </c:pt>
              </c:strCache>
            </c:strRef>
          </c:tx>
          <c:spPr>
            <a:ln w="28575" cap="rnd">
              <a:solidFill>
                <a:srgbClr val="EE5859"/>
              </a:solidFill>
              <a:round/>
            </a:ln>
            <a:effectLst/>
          </c:spPr>
          <c:marker>
            <c:symbol val="none"/>
          </c:marker>
          <c:dLbls>
            <c:dLbl>
              <c:idx val="1"/>
              <c:layout>
                <c:manualLayout>
                  <c:x val="6.0459492140265284E-3"/>
                  <c:y val="1.9912385503783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7F-448F-A045-5F39382F11A8}"/>
                </c:ext>
              </c:extLst>
            </c:dLbl>
            <c:dLbl>
              <c:idx val="2"/>
              <c:layout>
                <c:manualLayout>
                  <c:x val="-1.2091898428053204E-2"/>
                  <c:y val="-9.5579450418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7F-448F-A045-5F39382F11A8}"/>
                </c:ext>
              </c:extLst>
            </c:dLbl>
            <c:dLbl>
              <c:idx val="3"/>
              <c:layout>
                <c:manualLayout>
                  <c:x val="-2.0153164046755527E-3"/>
                  <c:y val="-5.1772202309836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7F-448F-A045-5F39382F11A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 tables'!$C$18:$F$18</c:f>
              <c:numCache>
                <c:formatCode>mmm\-yy</c:formatCode>
                <c:ptCount val="4"/>
                <c:pt idx="0">
                  <c:v>43497</c:v>
                </c:pt>
                <c:pt idx="1">
                  <c:v>43374</c:v>
                </c:pt>
                <c:pt idx="2">
                  <c:v>43252</c:v>
                </c:pt>
                <c:pt idx="3">
                  <c:v>43160</c:v>
                </c:pt>
              </c:numCache>
            </c:numRef>
          </c:cat>
          <c:val>
            <c:numRef>
              <c:f>'Education tables'!$C$20:$F$20</c:f>
              <c:numCache>
                <c:formatCode>0%</c:formatCode>
                <c:ptCount val="4"/>
                <c:pt idx="0">
                  <c:v>0.28999999999999998</c:v>
                </c:pt>
                <c:pt idx="1">
                  <c:v>0.14000000000000001</c:v>
                </c:pt>
                <c:pt idx="2">
                  <c:v>0.02</c:v>
                </c:pt>
                <c:pt idx="3">
                  <c:v>0.06</c:v>
                </c:pt>
              </c:numCache>
            </c:numRef>
          </c:val>
          <c:smooth val="0"/>
          <c:extLst>
            <c:ext xmlns:c16="http://schemas.microsoft.com/office/drawing/2014/chart" uri="{C3380CC4-5D6E-409C-BE32-E72D297353CC}">
              <c16:uniqueId val="{00000003-AF7F-448F-A045-5F39382F11A8}"/>
            </c:ext>
          </c:extLst>
        </c:ser>
        <c:dLbls>
          <c:showLegendKey val="0"/>
          <c:showVal val="0"/>
          <c:showCatName val="0"/>
          <c:showSerName val="0"/>
          <c:showPercent val="0"/>
          <c:showBubbleSize val="0"/>
        </c:dLbls>
        <c:smooth val="0"/>
        <c:axId val="416856063"/>
        <c:axId val="416861055"/>
        <c:extLst>
          <c:ext xmlns:c15="http://schemas.microsoft.com/office/drawing/2012/chart" uri="{02D57815-91ED-43cb-92C2-25804820EDAC}">
            <c15:filteredLineSeries>
              <c15:ser>
                <c:idx val="0"/>
                <c:order val="0"/>
                <c:tx>
                  <c:strRef>
                    <c:extLst>
                      <c:ext uri="{02D57815-91ED-43cb-92C2-25804820EDAC}">
                        <c15:formulaRef>
                          <c15:sqref>'Education tables'!$B$19</c15:sqref>
                        </c15:formulaRef>
                      </c:ext>
                    </c:extLst>
                    <c:strCache>
                      <c:ptCount val="1"/>
                      <c:pt idx="0">
                        <c:v>Schools are too far away</c:v>
                      </c:pt>
                    </c:strCache>
                  </c:strRef>
                </c:tx>
                <c:spPr>
                  <a:ln w="28575" cap="rnd">
                    <a:solidFill>
                      <a:schemeClr val="accent1"/>
                    </a:solidFill>
                    <a:round/>
                  </a:ln>
                  <a:effectLst/>
                </c:spPr>
                <c:marker>
                  <c:symbol val="none"/>
                </c:marker>
                <c:cat>
                  <c:numRef>
                    <c:extLst>
                      <c:ext uri="{02D57815-91ED-43cb-92C2-25804820EDAC}">
                        <c15:formulaRef>
                          <c15:sqref>'Education tables'!$C$18:$F$18</c15:sqref>
                        </c15:formulaRef>
                      </c:ext>
                    </c:extLst>
                    <c:numCache>
                      <c:formatCode>mmm\-yy</c:formatCode>
                      <c:ptCount val="4"/>
                      <c:pt idx="0">
                        <c:v>43497</c:v>
                      </c:pt>
                      <c:pt idx="1">
                        <c:v>43374</c:v>
                      </c:pt>
                      <c:pt idx="2">
                        <c:v>43252</c:v>
                      </c:pt>
                      <c:pt idx="3">
                        <c:v>43160</c:v>
                      </c:pt>
                    </c:numCache>
                  </c:numRef>
                </c:cat>
                <c:val>
                  <c:numRef>
                    <c:extLst>
                      <c:ext uri="{02D57815-91ED-43cb-92C2-25804820EDAC}">
                        <c15:formulaRef>
                          <c15:sqref>'Education tables'!$C$19:$F$19</c15:sqref>
                        </c15:formulaRef>
                      </c:ext>
                    </c:extLst>
                    <c:numCache>
                      <c:formatCode>0%</c:formatCode>
                      <c:ptCount val="4"/>
                      <c:pt idx="0">
                        <c:v>0.24</c:v>
                      </c:pt>
                      <c:pt idx="1">
                        <c:v>0.56999999999999995</c:v>
                      </c:pt>
                      <c:pt idx="2">
                        <c:v>0.3</c:v>
                      </c:pt>
                      <c:pt idx="3">
                        <c:v>0.2</c:v>
                      </c:pt>
                    </c:numCache>
                  </c:numRef>
                </c:val>
                <c:smooth val="0"/>
                <c:extLst>
                  <c:ext xmlns:c16="http://schemas.microsoft.com/office/drawing/2014/chart" uri="{C3380CC4-5D6E-409C-BE32-E72D297353CC}">
                    <c16:uniqueId val="{00000004-AF7F-448F-A045-5F39382F11A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'Education tables'!$B$21</c15:sqref>
                        </c15:formulaRef>
                      </c:ext>
                    </c:extLst>
                    <c:strCache>
                      <c:ptCount val="1"/>
                      <c:pt idx="0">
                        <c:v>Lack of teaching and learning materials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'Education tables'!$C$18:$F$18</c15:sqref>
                        </c15:formulaRef>
                      </c:ext>
                    </c:extLst>
                    <c:numCache>
                      <c:formatCode>mmm\-yy</c:formatCode>
                      <c:ptCount val="4"/>
                      <c:pt idx="0">
                        <c:v>43497</c:v>
                      </c:pt>
                      <c:pt idx="1">
                        <c:v>43374</c:v>
                      </c:pt>
                      <c:pt idx="2">
                        <c:v>43252</c:v>
                      </c:pt>
                      <c:pt idx="3">
                        <c:v>43160</c:v>
                      </c:pt>
                    </c:numCache>
                  </c:numRef>
                </c:cat>
                <c:val>
                  <c:numRef>
                    <c:extLst xmlns:c15="http://schemas.microsoft.com/office/drawing/2012/chart">
                      <c:ext xmlns:c15="http://schemas.microsoft.com/office/drawing/2012/chart" uri="{02D57815-91ED-43cb-92C2-25804820EDAC}">
                        <c15:formulaRef>
                          <c15:sqref>'Education tables'!$C$21:$F$21</c15:sqref>
                        </c15:formulaRef>
                      </c:ext>
                    </c:extLst>
                    <c:numCache>
                      <c:formatCode>General</c:formatCode>
                      <c:ptCount val="4"/>
                      <c:pt idx="0" formatCode="0%">
                        <c:v>0.31</c:v>
                      </c:pt>
                    </c:numCache>
                  </c:numRef>
                </c:val>
                <c:smooth val="0"/>
                <c:extLst xmlns:c15="http://schemas.microsoft.com/office/drawing/2012/chart">
                  <c:ext xmlns:c16="http://schemas.microsoft.com/office/drawing/2014/chart" uri="{C3380CC4-5D6E-409C-BE32-E72D297353CC}">
                    <c16:uniqueId val="{00000005-AF7F-448F-A045-5F39382F11A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'Education tables'!$B$22</c15:sqref>
                        </c15:formulaRef>
                      </c:ext>
                    </c:extLst>
                    <c:strCache>
                      <c:ptCount val="1"/>
                      <c:pt idx="0">
                        <c:v>Schools are not in good condition; problems with electricity, sanitation, education materials</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'Education tables'!$C$18:$F$18</c15:sqref>
                        </c15:formulaRef>
                      </c:ext>
                    </c:extLst>
                    <c:numCache>
                      <c:formatCode>mmm\-yy</c:formatCode>
                      <c:ptCount val="4"/>
                      <c:pt idx="0">
                        <c:v>43497</c:v>
                      </c:pt>
                      <c:pt idx="1">
                        <c:v>43374</c:v>
                      </c:pt>
                      <c:pt idx="2">
                        <c:v>43252</c:v>
                      </c:pt>
                      <c:pt idx="3">
                        <c:v>43160</c:v>
                      </c:pt>
                    </c:numCache>
                  </c:numRef>
                </c:cat>
                <c:val>
                  <c:numRef>
                    <c:extLst xmlns:c15="http://schemas.microsoft.com/office/drawing/2012/chart">
                      <c:ext xmlns:c15="http://schemas.microsoft.com/office/drawing/2012/chart" uri="{02D57815-91ED-43cb-92C2-25804820EDAC}">
                        <c15:formulaRef>
                          <c15:sqref>'Education tables'!$C$22:$F$22</c15:sqref>
                        </c15:formulaRef>
                      </c:ext>
                    </c:extLst>
                    <c:numCache>
                      <c:formatCode>0%</c:formatCode>
                      <c:ptCount val="4"/>
                      <c:pt idx="0">
                        <c:v>0.37</c:v>
                      </c:pt>
                      <c:pt idx="1">
                        <c:v>0.56999999999999995</c:v>
                      </c:pt>
                      <c:pt idx="2">
                        <c:v>0.41</c:v>
                      </c:pt>
                      <c:pt idx="3">
                        <c:v>0.25</c:v>
                      </c:pt>
                    </c:numCache>
                  </c:numRef>
                </c:val>
                <c:smooth val="0"/>
                <c:extLst xmlns:c15="http://schemas.microsoft.com/office/drawing/2012/chart">
                  <c:ext xmlns:c16="http://schemas.microsoft.com/office/drawing/2014/chart" uri="{C3380CC4-5D6E-409C-BE32-E72D297353CC}">
                    <c16:uniqueId val="{00000006-AF7F-448F-A045-5F39382F11A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'Education tables'!$B$23</c15:sqref>
                        </c15:formulaRef>
                      </c:ext>
                    </c:extLst>
                    <c:strCache>
                      <c:ptCount val="1"/>
                      <c:pt idx="0">
                        <c:v>Classes are overcrowded</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'Education tables'!$C$18:$F$18</c15:sqref>
                        </c15:formulaRef>
                      </c:ext>
                    </c:extLst>
                    <c:numCache>
                      <c:formatCode>mmm\-yy</c:formatCode>
                      <c:ptCount val="4"/>
                      <c:pt idx="0">
                        <c:v>43497</c:v>
                      </c:pt>
                      <c:pt idx="1">
                        <c:v>43374</c:v>
                      </c:pt>
                      <c:pt idx="2">
                        <c:v>43252</c:v>
                      </c:pt>
                      <c:pt idx="3">
                        <c:v>43160</c:v>
                      </c:pt>
                    </c:numCache>
                  </c:numRef>
                </c:cat>
                <c:val>
                  <c:numRef>
                    <c:extLst xmlns:c15="http://schemas.microsoft.com/office/drawing/2012/chart">
                      <c:ext xmlns:c15="http://schemas.microsoft.com/office/drawing/2012/chart" uri="{02D57815-91ED-43cb-92C2-25804820EDAC}">
                        <c15:formulaRef>
                          <c15:sqref>'Education tables'!$C$23:$F$23</c15:sqref>
                        </c15:formulaRef>
                      </c:ext>
                    </c:extLst>
                    <c:numCache>
                      <c:formatCode>0%</c:formatCode>
                      <c:ptCount val="4"/>
                      <c:pt idx="0">
                        <c:v>0.41</c:v>
                      </c:pt>
                      <c:pt idx="1">
                        <c:v>0.15</c:v>
                      </c:pt>
                      <c:pt idx="2">
                        <c:v>0.02</c:v>
                      </c:pt>
                      <c:pt idx="3">
                        <c:v>0.05</c:v>
                      </c:pt>
                    </c:numCache>
                  </c:numRef>
                </c:val>
                <c:smooth val="0"/>
                <c:extLst xmlns:c15="http://schemas.microsoft.com/office/drawing/2012/chart">
                  <c:ext xmlns:c16="http://schemas.microsoft.com/office/drawing/2014/chart" uri="{C3380CC4-5D6E-409C-BE32-E72D297353CC}">
                    <c16:uniqueId val="{00000007-AF7F-448F-A045-5F39382F11A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'Education tables'!$B$24</c15:sqref>
                        </c15:formulaRef>
                      </c:ext>
                    </c:extLst>
                    <c:strCache>
                      <c:ptCount val="1"/>
                      <c:pt idx="0">
                        <c:v>No education facilities available</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'Education tables'!$C$18:$F$18</c15:sqref>
                        </c15:formulaRef>
                      </c:ext>
                    </c:extLst>
                    <c:numCache>
                      <c:formatCode>mmm\-yy</c:formatCode>
                      <c:ptCount val="4"/>
                      <c:pt idx="0">
                        <c:v>43497</c:v>
                      </c:pt>
                      <c:pt idx="1">
                        <c:v>43374</c:v>
                      </c:pt>
                      <c:pt idx="2">
                        <c:v>43252</c:v>
                      </c:pt>
                      <c:pt idx="3">
                        <c:v>43160</c:v>
                      </c:pt>
                    </c:numCache>
                  </c:numRef>
                </c:cat>
                <c:val>
                  <c:numRef>
                    <c:extLst xmlns:c15="http://schemas.microsoft.com/office/drawing/2012/chart">
                      <c:ext xmlns:c15="http://schemas.microsoft.com/office/drawing/2012/chart" uri="{02D57815-91ED-43cb-92C2-25804820EDAC}">
                        <c15:formulaRef>
                          <c15:sqref>'Education tables'!$C$24:$F$24</c15:sqref>
                        </c15:formulaRef>
                      </c:ext>
                    </c:extLst>
                    <c:numCache>
                      <c:formatCode>0%</c:formatCode>
                      <c:ptCount val="4"/>
                      <c:pt idx="0">
                        <c:v>0.12</c:v>
                      </c:pt>
                      <c:pt idx="1">
                        <c:v>0.09</c:v>
                      </c:pt>
                      <c:pt idx="2">
                        <c:v>0.22</c:v>
                      </c:pt>
                      <c:pt idx="3">
                        <c:v>0.52</c:v>
                      </c:pt>
                    </c:numCache>
                  </c:numRef>
                </c:val>
                <c:smooth val="0"/>
                <c:extLst xmlns:c15="http://schemas.microsoft.com/office/drawing/2012/chart">
                  <c:ext xmlns:c16="http://schemas.microsoft.com/office/drawing/2014/chart" uri="{C3380CC4-5D6E-409C-BE32-E72D297353CC}">
                    <c16:uniqueId val="{00000008-AF7F-448F-A045-5F39382F11A8}"/>
                  </c:ext>
                </c:extLst>
              </c15:ser>
            </c15:filteredLineSeries>
          </c:ext>
        </c:extLst>
      </c:lineChart>
      <c:catAx>
        <c:axId val="416856063"/>
        <c:scaling>
          <c:orientation val="maxMin"/>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16861055"/>
        <c:crosses val="autoZero"/>
        <c:auto val="0"/>
        <c:lblAlgn val="ctr"/>
        <c:lblOffset val="100"/>
        <c:noMultiLvlLbl val="0"/>
      </c:catAx>
      <c:valAx>
        <c:axId val="416861055"/>
        <c:scaling>
          <c:orientation val="minMax"/>
        </c:scaling>
        <c:delete val="1"/>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6856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05-11T12:38:13.056" idx="19">
    <p:pos x="10" y="10"/>
    <p:text>This is only for the disseminated version - to be removed during presentation</p:text>
    <p:extLst>
      <p:ext uri="{C676402C-5697-4E1C-873F-D02D1690AC5C}">
        <p15:threadingInfo xmlns:p15="http://schemas.microsoft.com/office/powerpoint/2012/main" timeZoneBias="-180"/>
      </p:ext>
    </p:extLst>
  </p:cm>
</p:cmLst>
</file>

<file path=ppt/drawings/drawing1.xml><?xml version="1.0" encoding="utf-8"?>
<c:userShapes xmlns:c="http://schemas.openxmlformats.org/drawingml/2006/chart">
  <cdr:relSizeAnchor xmlns:cdr="http://schemas.openxmlformats.org/drawingml/2006/chartDrawing">
    <cdr:from>
      <cdr:x>0.64713</cdr:x>
      <cdr:y>0.46591</cdr:y>
    </cdr:from>
    <cdr:to>
      <cdr:x>0.67827</cdr:x>
      <cdr:y>0.53258</cdr:y>
    </cdr:to>
    <cdr:sp macro="" textlink="">
      <cdr:nvSpPr>
        <cdr:cNvPr id="2" name="TextBox 1"/>
        <cdr:cNvSpPr txBox="1"/>
      </cdr:nvSpPr>
      <cdr:spPr>
        <a:xfrm xmlns:a="http://schemas.openxmlformats.org/drawingml/2006/main">
          <a:off x="3991728" y="1490342"/>
          <a:ext cx="192103" cy="2132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a:solidFill>
                <a:srgbClr val="585859"/>
              </a:solidFill>
              <a:latin typeface="Arial Narrow" panose="020B0606020202030204" pitchFamily="34" charset="0"/>
            </a:rPr>
            <a:t>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1"/>
            <a:ext cx="2889938" cy="498056"/>
          </a:xfrm>
          <a:prstGeom prst="rect">
            <a:avLst/>
          </a:prstGeom>
        </p:spPr>
        <p:txBody>
          <a:bodyPr vert="horz" lIns="91440" tIns="45720" rIns="91440" bIns="45720" rtlCol="0"/>
          <a:lstStyle>
            <a:lvl1pPr algn="r">
              <a:defRPr sz="1200"/>
            </a:lvl1pPr>
          </a:lstStyle>
          <a:p>
            <a:fld id="{121C02B0-AD51-4794-9E3E-4CCD7A8A7BE8}" type="datetimeFigureOut">
              <a:rPr lang="en-US" smtClean="0"/>
              <a:t>5/16/2019</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471AEC5-651C-47AB-87DE-F631F5259F13}" type="slidenum">
              <a:rPr lang="en-US" smtClean="0"/>
              <a:t>‹#›</a:t>
            </a:fld>
            <a:endParaRPr lang="en-US"/>
          </a:p>
        </p:txBody>
      </p:sp>
    </p:spTree>
    <p:extLst>
      <p:ext uri="{BB962C8B-B14F-4D97-AF65-F5344CB8AC3E}">
        <p14:creationId xmlns:p14="http://schemas.microsoft.com/office/powerpoint/2010/main" val="1850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2</a:t>
            </a:fld>
            <a:endParaRPr lang="en-US"/>
          </a:p>
        </p:txBody>
      </p:sp>
    </p:spTree>
    <p:extLst>
      <p:ext uri="{BB962C8B-B14F-4D97-AF65-F5344CB8AC3E}">
        <p14:creationId xmlns:p14="http://schemas.microsoft.com/office/powerpoint/2010/main" val="132580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14</a:t>
            </a:fld>
            <a:endParaRPr lang="en-US"/>
          </a:p>
        </p:txBody>
      </p:sp>
    </p:spTree>
    <p:extLst>
      <p:ext uri="{BB962C8B-B14F-4D97-AF65-F5344CB8AC3E}">
        <p14:creationId xmlns:p14="http://schemas.microsoft.com/office/powerpoint/2010/main" val="28221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15</a:t>
            </a:fld>
            <a:endParaRPr lang="en-US"/>
          </a:p>
        </p:txBody>
      </p:sp>
    </p:spTree>
    <p:extLst>
      <p:ext uri="{BB962C8B-B14F-4D97-AF65-F5344CB8AC3E}">
        <p14:creationId xmlns:p14="http://schemas.microsoft.com/office/powerpoint/2010/main" val="280825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16</a:t>
            </a:fld>
            <a:endParaRPr lang="en-US"/>
          </a:p>
        </p:txBody>
      </p:sp>
    </p:spTree>
    <p:extLst>
      <p:ext uri="{BB962C8B-B14F-4D97-AF65-F5344CB8AC3E}">
        <p14:creationId xmlns:p14="http://schemas.microsoft.com/office/powerpoint/2010/main" val="1031577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17</a:t>
            </a:fld>
            <a:endParaRPr lang="en-US"/>
          </a:p>
        </p:txBody>
      </p:sp>
    </p:spTree>
    <p:extLst>
      <p:ext uri="{BB962C8B-B14F-4D97-AF65-F5344CB8AC3E}">
        <p14:creationId xmlns:p14="http://schemas.microsoft.com/office/powerpoint/2010/main" val="4007420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0" dirty="0"/>
          </a:p>
        </p:txBody>
      </p:sp>
      <p:sp>
        <p:nvSpPr>
          <p:cNvPr id="4" name="Slide Number Placeholder 3"/>
          <p:cNvSpPr>
            <a:spLocks noGrp="1"/>
          </p:cNvSpPr>
          <p:nvPr>
            <p:ph type="sldNum" sz="quarter" idx="10"/>
          </p:nvPr>
        </p:nvSpPr>
        <p:spPr/>
        <p:txBody>
          <a:bodyPr/>
          <a:lstStyle/>
          <a:p>
            <a:fld id="{4471AEC5-651C-47AB-87DE-F631F5259F13}" type="slidenum">
              <a:rPr lang="en-US" smtClean="0"/>
              <a:t>18</a:t>
            </a:fld>
            <a:endParaRPr lang="en-US"/>
          </a:p>
        </p:txBody>
      </p:sp>
    </p:spTree>
    <p:extLst>
      <p:ext uri="{BB962C8B-B14F-4D97-AF65-F5344CB8AC3E}">
        <p14:creationId xmlns:p14="http://schemas.microsoft.com/office/powerpoint/2010/main" val="1332623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19</a:t>
            </a:fld>
            <a:endParaRPr lang="en-US"/>
          </a:p>
        </p:txBody>
      </p:sp>
    </p:spTree>
    <p:extLst>
      <p:ext uri="{BB962C8B-B14F-4D97-AF65-F5344CB8AC3E}">
        <p14:creationId xmlns:p14="http://schemas.microsoft.com/office/powerpoint/2010/main" val="1691063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20</a:t>
            </a:fld>
            <a:endParaRPr lang="en-US"/>
          </a:p>
        </p:txBody>
      </p:sp>
    </p:spTree>
    <p:extLst>
      <p:ext uri="{BB962C8B-B14F-4D97-AF65-F5344CB8AC3E}">
        <p14:creationId xmlns:p14="http://schemas.microsoft.com/office/powerpoint/2010/main" val="453055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0" dirty="0"/>
          </a:p>
        </p:txBody>
      </p:sp>
      <p:sp>
        <p:nvSpPr>
          <p:cNvPr id="4" name="Slide Number Placeholder 3"/>
          <p:cNvSpPr>
            <a:spLocks noGrp="1"/>
          </p:cNvSpPr>
          <p:nvPr>
            <p:ph type="sldNum" sz="quarter" idx="10"/>
          </p:nvPr>
        </p:nvSpPr>
        <p:spPr/>
        <p:txBody>
          <a:bodyPr/>
          <a:lstStyle/>
          <a:p>
            <a:fld id="{4471AEC5-651C-47AB-87DE-F631F5259F13}" type="slidenum">
              <a:rPr lang="en-US" smtClean="0"/>
              <a:t>21</a:t>
            </a:fld>
            <a:endParaRPr lang="en-US"/>
          </a:p>
        </p:txBody>
      </p:sp>
    </p:spTree>
    <p:extLst>
      <p:ext uri="{BB962C8B-B14F-4D97-AF65-F5344CB8AC3E}">
        <p14:creationId xmlns:p14="http://schemas.microsoft.com/office/powerpoint/2010/main" val="2636828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22</a:t>
            </a:fld>
            <a:endParaRPr lang="en-US"/>
          </a:p>
        </p:txBody>
      </p:sp>
    </p:spTree>
    <p:extLst>
      <p:ext uri="{BB962C8B-B14F-4D97-AF65-F5344CB8AC3E}">
        <p14:creationId xmlns:p14="http://schemas.microsoft.com/office/powerpoint/2010/main" val="200013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23</a:t>
            </a:fld>
            <a:endParaRPr lang="en-US"/>
          </a:p>
        </p:txBody>
      </p:sp>
    </p:spTree>
    <p:extLst>
      <p:ext uri="{BB962C8B-B14F-4D97-AF65-F5344CB8AC3E}">
        <p14:creationId xmlns:p14="http://schemas.microsoft.com/office/powerpoint/2010/main" val="343245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4</a:t>
            </a:fld>
            <a:endParaRPr lang="en-US"/>
          </a:p>
        </p:txBody>
      </p:sp>
    </p:spTree>
    <p:extLst>
      <p:ext uri="{BB962C8B-B14F-4D97-AF65-F5344CB8AC3E}">
        <p14:creationId xmlns:p14="http://schemas.microsoft.com/office/powerpoint/2010/main" val="461738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24</a:t>
            </a:fld>
            <a:endParaRPr lang="en-US"/>
          </a:p>
        </p:txBody>
      </p:sp>
    </p:spTree>
    <p:extLst>
      <p:ext uri="{BB962C8B-B14F-4D97-AF65-F5344CB8AC3E}">
        <p14:creationId xmlns:p14="http://schemas.microsoft.com/office/powerpoint/2010/main" val="1839741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25</a:t>
            </a:fld>
            <a:endParaRPr lang="en-US"/>
          </a:p>
        </p:txBody>
      </p:sp>
    </p:spTree>
    <p:extLst>
      <p:ext uri="{BB962C8B-B14F-4D97-AF65-F5344CB8AC3E}">
        <p14:creationId xmlns:p14="http://schemas.microsoft.com/office/powerpoint/2010/main" val="2955583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26</a:t>
            </a:fld>
            <a:endParaRPr lang="en-US"/>
          </a:p>
        </p:txBody>
      </p:sp>
    </p:spTree>
    <p:extLst>
      <p:ext uri="{BB962C8B-B14F-4D97-AF65-F5344CB8AC3E}">
        <p14:creationId xmlns:p14="http://schemas.microsoft.com/office/powerpoint/2010/main" val="1977009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27</a:t>
            </a:fld>
            <a:endParaRPr lang="en-US"/>
          </a:p>
        </p:txBody>
      </p:sp>
    </p:spTree>
    <p:extLst>
      <p:ext uri="{BB962C8B-B14F-4D97-AF65-F5344CB8AC3E}">
        <p14:creationId xmlns:p14="http://schemas.microsoft.com/office/powerpoint/2010/main" val="3558929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471AEC5-651C-47AB-87DE-F631F5259F13}" type="slidenum">
              <a:rPr lang="en-US" smtClean="0"/>
              <a:t>28</a:t>
            </a:fld>
            <a:endParaRPr lang="en-US"/>
          </a:p>
        </p:txBody>
      </p:sp>
    </p:spTree>
    <p:extLst>
      <p:ext uri="{BB962C8B-B14F-4D97-AF65-F5344CB8AC3E}">
        <p14:creationId xmlns:p14="http://schemas.microsoft.com/office/powerpoint/2010/main" val="3783762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0"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29</a:t>
            </a:fld>
            <a:endParaRPr lang="en-US"/>
          </a:p>
        </p:txBody>
      </p:sp>
    </p:spTree>
    <p:extLst>
      <p:ext uri="{BB962C8B-B14F-4D97-AF65-F5344CB8AC3E}">
        <p14:creationId xmlns:p14="http://schemas.microsoft.com/office/powerpoint/2010/main" val="2833041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30</a:t>
            </a:fld>
            <a:endParaRPr lang="en-US"/>
          </a:p>
        </p:txBody>
      </p:sp>
    </p:spTree>
    <p:extLst>
      <p:ext uri="{BB962C8B-B14F-4D97-AF65-F5344CB8AC3E}">
        <p14:creationId xmlns:p14="http://schemas.microsoft.com/office/powerpoint/2010/main" val="3941132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32</a:t>
            </a:fld>
            <a:endParaRPr lang="en-US"/>
          </a:p>
        </p:txBody>
      </p:sp>
    </p:spTree>
    <p:extLst>
      <p:ext uri="{BB962C8B-B14F-4D97-AF65-F5344CB8AC3E}">
        <p14:creationId xmlns:p14="http://schemas.microsoft.com/office/powerpoint/2010/main" val="2455198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33</a:t>
            </a:fld>
            <a:endParaRPr lang="en-US"/>
          </a:p>
        </p:txBody>
      </p:sp>
    </p:spTree>
    <p:extLst>
      <p:ext uri="{BB962C8B-B14F-4D97-AF65-F5344CB8AC3E}">
        <p14:creationId xmlns:p14="http://schemas.microsoft.com/office/powerpoint/2010/main" val="3621485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34</a:t>
            </a:fld>
            <a:endParaRPr lang="en-US"/>
          </a:p>
        </p:txBody>
      </p:sp>
    </p:spTree>
    <p:extLst>
      <p:ext uri="{BB962C8B-B14F-4D97-AF65-F5344CB8AC3E}">
        <p14:creationId xmlns:p14="http://schemas.microsoft.com/office/powerpoint/2010/main" val="246625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5</a:t>
            </a:fld>
            <a:endParaRPr lang="en-US"/>
          </a:p>
        </p:txBody>
      </p:sp>
    </p:spTree>
    <p:extLst>
      <p:ext uri="{BB962C8B-B14F-4D97-AF65-F5344CB8AC3E}">
        <p14:creationId xmlns:p14="http://schemas.microsoft.com/office/powerpoint/2010/main" val="3803231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35</a:t>
            </a:fld>
            <a:endParaRPr lang="en-US"/>
          </a:p>
        </p:txBody>
      </p:sp>
    </p:spTree>
    <p:extLst>
      <p:ext uri="{BB962C8B-B14F-4D97-AF65-F5344CB8AC3E}">
        <p14:creationId xmlns:p14="http://schemas.microsoft.com/office/powerpoint/2010/main" val="205391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36</a:t>
            </a:fld>
            <a:endParaRPr lang="en-US"/>
          </a:p>
        </p:txBody>
      </p:sp>
    </p:spTree>
    <p:extLst>
      <p:ext uri="{BB962C8B-B14F-4D97-AF65-F5344CB8AC3E}">
        <p14:creationId xmlns:p14="http://schemas.microsoft.com/office/powerpoint/2010/main" val="4274110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37</a:t>
            </a:fld>
            <a:endParaRPr lang="en-US"/>
          </a:p>
        </p:txBody>
      </p:sp>
    </p:spTree>
    <p:extLst>
      <p:ext uri="{BB962C8B-B14F-4D97-AF65-F5344CB8AC3E}">
        <p14:creationId xmlns:p14="http://schemas.microsoft.com/office/powerpoint/2010/main" val="1108024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38</a:t>
            </a:fld>
            <a:endParaRPr lang="en-US"/>
          </a:p>
        </p:txBody>
      </p:sp>
    </p:spTree>
    <p:extLst>
      <p:ext uri="{BB962C8B-B14F-4D97-AF65-F5344CB8AC3E}">
        <p14:creationId xmlns:p14="http://schemas.microsoft.com/office/powerpoint/2010/main" val="1863602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39</a:t>
            </a:fld>
            <a:endParaRPr lang="en-US"/>
          </a:p>
        </p:txBody>
      </p:sp>
    </p:spTree>
    <p:extLst>
      <p:ext uri="{BB962C8B-B14F-4D97-AF65-F5344CB8AC3E}">
        <p14:creationId xmlns:p14="http://schemas.microsoft.com/office/powerpoint/2010/main" val="244935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40</a:t>
            </a:fld>
            <a:endParaRPr lang="en-US"/>
          </a:p>
        </p:txBody>
      </p:sp>
    </p:spTree>
    <p:extLst>
      <p:ext uri="{BB962C8B-B14F-4D97-AF65-F5344CB8AC3E}">
        <p14:creationId xmlns:p14="http://schemas.microsoft.com/office/powerpoint/2010/main" val="2914173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41</a:t>
            </a:fld>
            <a:endParaRPr lang="en-US"/>
          </a:p>
        </p:txBody>
      </p:sp>
    </p:spTree>
    <p:extLst>
      <p:ext uri="{BB962C8B-B14F-4D97-AF65-F5344CB8AC3E}">
        <p14:creationId xmlns:p14="http://schemas.microsoft.com/office/powerpoint/2010/main" val="3719629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42</a:t>
            </a:fld>
            <a:endParaRPr lang="en-US"/>
          </a:p>
        </p:txBody>
      </p:sp>
    </p:spTree>
    <p:extLst>
      <p:ext uri="{BB962C8B-B14F-4D97-AF65-F5344CB8AC3E}">
        <p14:creationId xmlns:p14="http://schemas.microsoft.com/office/powerpoint/2010/main" val="2789273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43</a:t>
            </a:fld>
            <a:endParaRPr lang="en-US"/>
          </a:p>
        </p:txBody>
      </p:sp>
    </p:spTree>
    <p:extLst>
      <p:ext uri="{BB962C8B-B14F-4D97-AF65-F5344CB8AC3E}">
        <p14:creationId xmlns:p14="http://schemas.microsoft.com/office/powerpoint/2010/main" val="1787383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44</a:t>
            </a:fld>
            <a:endParaRPr lang="en-US"/>
          </a:p>
        </p:txBody>
      </p:sp>
    </p:spTree>
    <p:extLst>
      <p:ext uri="{BB962C8B-B14F-4D97-AF65-F5344CB8AC3E}">
        <p14:creationId xmlns:p14="http://schemas.microsoft.com/office/powerpoint/2010/main" val="213353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7</a:t>
            </a:fld>
            <a:endParaRPr lang="en-US"/>
          </a:p>
        </p:txBody>
      </p:sp>
    </p:spTree>
    <p:extLst>
      <p:ext uri="{BB962C8B-B14F-4D97-AF65-F5344CB8AC3E}">
        <p14:creationId xmlns:p14="http://schemas.microsoft.com/office/powerpoint/2010/main" val="556766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45</a:t>
            </a:fld>
            <a:endParaRPr lang="en-US"/>
          </a:p>
        </p:txBody>
      </p:sp>
    </p:spTree>
    <p:extLst>
      <p:ext uri="{BB962C8B-B14F-4D97-AF65-F5344CB8AC3E}">
        <p14:creationId xmlns:p14="http://schemas.microsoft.com/office/powerpoint/2010/main" val="2326817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sng" dirty="0"/>
          </a:p>
        </p:txBody>
      </p:sp>
      <p:sp>
        <p:nvSpPr>
          <p:cNvPr id="4" name="Slide Number Placeholder 3"/>
          <p:cNvSpPr>
            <a:spLocks noGrp="1"/>
          </p:cNvSpPr>
          <p:nvPr>
            <p:ph type="sldNum" sz="quarter" idx="10"/>
          </p:nvPr>
        </p:nvSpPr>
        <p:spPr/>
        <p:txBody>
          <a:bodyPr/>
          <a:lstStyle/>
          <a:p>
            <a:fld id="{4471AEC5-651C-47AB-87DE-F631F5259F13}" type="slidenum">
              <a:rPr lang="en-US" smtClean="0"/>
              <a:t>46</a:t>
            </a:fld>
            <a:endParaRPr lang="en-US"/>
          </a:p>
        </p:txBody>
      </p:sp>
    </p:spTree>
    <p:extLst>
      <p:ext uri="{BB962C8B-B14F-4D97-AF65-F5344CB8AC3E}">
        <p14:creationId xmlns:p14="http://schemas.microsoft.com/office/powerpoint/2010/main" val="3540310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47</a:t>
            </a:fld>
            <a:endParaRPr lang="en-US"/>
          </a:p>
        </p:txBody>
      </p:sp>
    </p:spTree>
    <p:extLst>
      <p:ext uri="{BB962C8B-B14F-4D97-AF65-F5344CB8AC3E}">
        <p14:creationId xmlns:p14="http://schemas.microsoft.com/office/powerpoint/2010/main" val="2699263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4471AEC5-651C-47AB-87DE-F631F5259F13}" type="slidenum">
              <a:rPr lang="en-US" smtClean="0"/>
              <a:t>49</a:t>
            </a:fld>
            <a:endParaRPr lang="en-US"/>
          </a:p>
        </p:txBody>
      </p:sp>
    </p:spTree>
    <p:extLst>
      <p:ext uri="{BB962C8B-B14F-4D97-AF65-F5344CB8AC3E}">
        <p14:creationId xmlns:p14="http://schemas.microsoft.com/office/powerpoint/2010/main" val="1534920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4471AEC5-651C-47AB-87DE-F631F5259F13}" type="slidenum">
              <a:rPr lang="en-US" smtClean="0"/>
              <a:t>50</a:t>
            </a:fld>
            <a:endParaRPr lang="en-US"/>
          </a:p>
        </p:txBody>
      </p:sp>
    </p:spTree>
    <p:extLst>
      <p:ext uri="{BB962C8B-B14F-4D97-AF65-F5344CB8AC3E}">
        <p14:creationId xmlns:p14="http://schemas.microsoft.com/office/powerpoint/2010/main" val="182196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471AEC5-651C-47AB-87DE-F631F5259F13}" type="slidenum">
              <a:rPr lang="en-US" smtClean="0"/>
              <a:t>51</a:t>
            </a:fld>
            <a:endParaRPr lang="en-US"/>
          </a:p>
        </p:txBody>
      </p:sp>
    </p:spTree>
    <p:extLst>
      <p:ext uri="{BB962C8B-B14F-4D97-AF65-F5344CB8AC3E}">
        <p14:creationId xmlns:p14="http://schemas.microsoft.com/office/powerpoint/2010/main" val="1411011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52</a:t>
            </a:fld>
            <a:endParaRPr lang="en-US"/>
          </a:p>
        </p:txBody>
      </p:sp>
    </p:spTree>
    <p:extLst>
      <p:ext uri="{BB962C8B-B14F-4D97-AF65-F5344CB8AC3E}">
        <p14:creationId xmlns:p14="http://schemas.microsoft.com/office/powerpoint/2010/main" val="32537298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53</a:t>
            </a:fld>
            <a:endParaRPr lang="en-US"/>
          </a:p>
        </p:txBody>
      </p:sp>
    </p:spTree>
    <p:extLst>
      <p:ext uri="{BB962C8B-B14F-4D97-AF65-F5344CB8AC3E}">
        <p14:creationId xmlns:p14="http://schemas.microsoft.com/office/powerpoint/2010/main" val="32951162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54</a:t>
            </a:fld>
            <a:endParaRPr lang="en-US"/>
          </a:p>
        </p:txBody>
      </p:sp>
    </p:spTree>
    <p:extLst>
      <p:ext uri="{BB962C8B-B14F-4D97-AF65-F5344CB8AC3E}">
        <p14:creationId xmlns:p14="http://schemas.microsoft.com/office/powerpoint/2010/main" val="1634850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55</a:t>
            </a:fld>
            <a:endParaRPr lang="en-US"/>
          </a:p>
        </p:txBody>
      </p:sp>
    </p:spTree>
    <p:extLst>
      <p:ext uri="{BB962C8B-B14F-4D97-AF65-F5344CB8AC3E}">
        <p14:creationId xmlns:p14="http://schemas.microsoft.com/office/powerpoint/2010/main" val="418577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8</a:t>
            </a:fld>
            <a:endParaRPr lang="en-US"/>
          </a:p>
        </p:txBody>
      </p:sp>
    </p:spTree>
    <p:extLst>
      <p:ext uri="{BB962C8B-B14F-4D97-AF65-F5344CB8AC3E}">
        <p14:creationId xmlns:p14="http://schemas.microsoft.com/office/powerpoint/2010/main" val="23424712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u="sng" dirty="0"/>
          </a:p>
        </p:txBody>
      </p:sp>
      <p:sp>
        <p:nvSpPr>
          <p:cNvPr id="4" name="Slide Number Placeholder 3"/>
          <p:cNvSpPr>
            <a:spLocks noGrp="1"/>
          </p:cNvSpPr>
          <p:nvPr>
            <p:ph type="sldNum" sz="quarter" idx="10"/>
          </p:nvPr>
        </p:nvSpPr>
        <p:spPr/>
        <p:txBody>
          <a:bodyPr/>
          <a:lstStyle/>
          <a:p>
            <a:fld id="{4471AEC5-651C-47AB-87DE-F631F5259F13}" type="slidenum">
              <a:rPr lang="en-US" smtClean="0"/>
              <a:t>57</a:t>
            </a:fld>
            <a:endParaRPr lang="en-US"/>
          </a:p>
        </p:txBody>
      </p:sp>
    </p:spTree>
    <p:extLst>
      <p:ext uri="{BB962C8B-B14F-4D97-AF65-F5344CB8AC3E}">
        <p14:creationId xmlns:p14="http://schemas.microsoft.com/office/powerpoint/2010/main" val="2415484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58</a:t>
            </a:fld>
            <a:endParaRPr lang="en-US"/>
          </a:p>
        </p:txBody>
      </p:sp>
    </p:spTree>
    <p:extLst>
      <p:ext uri="{BB962C8B-B14F-4D97-AF65-F5344CB8AC3E}">
        <p14:creationId xmlns:p14="http://schemas.microsoft.com/office/powerpoint/2010/main" val="42451072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59</a:t>
            </a:fld>
            <a:endParaRPr lang="en-US"/>
          </a:p>
        </p:txBody>
      </p:sp>
    </p:spTree>
    <p:extLst>
      <p:ext uri="{BB962C8B-B14F-4D97-AF65-F5344CB8AC3E}">
        <p14:creationId xmlns:p14="http://schemas.microsoft.com/office/powerpoint/2010/main" val="27276754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4471AEC5-651C-47AB-87DE-F631F5259F13}" type="slidenum">
              <a:rPr lang="en-US" smtClean="0"/>
              <a:t>60</a:t>
            </a:fld>
            <a:endParaRPr lang="en-US"/>
          </a:p>
        </p:txBody>
      </p:sp>
    </p:spTree>
    <p:extLst>
      <p:ext uri="{BB962C8B-B14F-4D97-AF65-F5344CB8AC3E}">
        <p14:creationId xmlns:p14="http://schemas.microsoft.com/office/powerpoint/2010/main" val="631724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61</a:t>
            </a:fld>
            <a:endParaRPr lang="en-US"/>
          </a:p>
        </p:txBody>
      </p:sp>
    </p:spTree>
    <p:extLst>
      <p:ext uri="{BB962C8B-B14F-4D97-AF65-F5344CB8AC3E}">
        <p14:creationId xmlns:p14="http://schemas.microsoft.com/office/powerpoint/2010/main" val="26977332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62</a:t>
            </a:fld>
            <a:endParaRPr lang="en-US"/>
          </a:p>
        </p:txBody>
      </p:sp>
    </p:spTree>
    <p:extLst>
      <p:ext uri="{BB962C8B-B14F-4D97-AF65-F5344CB8AC3E}">
        <p14:creationId xmlns:p14="http://schemas.microsoft.com/office/powerpoint/2010/main" val="5336006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63</a:t>
            </a:fld>
            <a:endParaRPr lang="en-US"/>
          </a:p>
        </p:txBody>
      </p:sp>
    </p:spTree>
    <p:extLst>
      <p:ext uri="{BB962C8B-B14F-4D97-AF65-F5344CB8AC3E}">
        <p14:creationId xmlns:p14="http://schemas.microsoft.com/office/powerpoint/2010/main" val="221200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9</a:t>
            </a:fld>
            <a:endParaRPr lang="en-US"/>
          </a:p>
        </p:txBody>
      </p:sp>
    </p:spTree>
    <p:extLst>
      <p:ext uri="{BB962C8B-B14F-4D97-AF65-F5344CB8AC3E}">
        <p14:creationId xmlns:p14="http://schemas.microsoft.com/office/powerpoint/2010/main" val="414706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10</a:t>
            </a:fld>
            <a:endParaRPr lang="en-US"/>
          </a:p>
        </p:txBody>
      </p:sp>
    </p:spTree>
    <p:extLst>
      <p:ext uri="{BB962C8B-B14F-4D97-AF65-F5344CB8AC3E}">
        <p14:creationId xmlns:p14="http://schemas.microsoft.com/office/powerpoint/2010/main" val="2997572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12</a:t>
            </a:fld>
            <a:endParaRPr lang="en-US"/>
          </a:p>
        </p:txBody>
      </p:sp>
    </p:spTree>
    <p:extLst>
      <p:ext uri="{BB962C8B-B14F-4D97-AF65-F5344CB8AC3E}">
        <p14:creationId xmlns:p14="http://schemas.microsoft.com/office/powerpoint/2010/main" val="230238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13</a:t>
            </a:fld>
            <a:endParaRPr lang="en-US"/>
          </a:p>
        </p:txBody>
      </p:sp>
    </p:spTree>
    <p:extLst>
      <p:ext uri="{BB962C8B-B14F-4D97-AF65-F5344CB8AC3E}">
        <p14:creationId xmlns:p14="http://schemas.microsoft.com/office/powerpoint/2010/main" val="1414599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1" y="6247805"/>
            <a:ext cx="9144001" cy="610195"/>
            <a:chOff x="-1" y="6247805"/>
            <a:chExt cx="9144001" cy="610195"/>
          </a:xfrm>
        </p:grpSpPr>
        <p:sp>
          <p:nvSpPr>
            <p:cNvPr id="9" name="Rectangle 8"/>
            <p:cNvSpPr/>
            <p:nvPr userDrawn="1"/>
          </p:nvSpPr>
          <p:spPr>
            <a:xfrm>
              <a:off x="-1" y="6330186"/>
              <a:ext cx="9144001" cy="52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1880" y="6364560"/>
              <a:ext cx="3237775" cy="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6247805"/>
              <a:ext cx="9143999" cy="96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userDrawn="1"/>
        </p:nvSpPr>
        <p:spPr>
          <a:xfrm>
            <a:off x="-1" y="0"/>
            <a:ext cx="9144001" cy="6247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233757" y="379824"/>
            <a:ext cx="5012011" cy="658330"/>
          </a:xfrm>
        </p:spPr>
        <p:txBody>
          <a:bodyPr anchor="b">
            <a:normAutofit/>
          </a:bodyPr>
          <a:lstStyle>
            <a:lvl1pPr algn="l">
              <a:defRPr sz="4000" b="1" baseline="0">
                <a:ln>
                  <a:noFill/>
                </a:ln>
                <a:solidFill>
                  <a:schemeClr val="tx1"/>
                </a:solidFill>
                <a:effectLst/>
                <a:latin typeface="Arial Narrow" panose="020B0606020202030204" pitchFamily="34" charset="0"/>
              </a:defRPr>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233757" y="1120535"/>
            <a:ext cx="5012011" cy="426821"/>
          </a:xfrm>
        </p:spPr>
        <p:txBody>
          <a:bodyPr/>
          <a:lstStyle>
            <a:lvl1pPr marL="0" indent="0" algn="l">
              <a:buNone/>
              <a:defRPr sz="2400" b="1">
                <a:ln>
                  <a:noFill/>
                </a:ln>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Location, date</a:t>
            </a:r>
            <a:endParaRPr lang="en-US" dirty="0"/>
          </a:p>
        </p:txBody>
      </p:sp>
    </p:spTree>
    <p:extLst>
      <p:ext uri="{BB962C8B-B14F-4D97-AF65-F5344CB8AC3E}">
        <p14:creationId xmlns:p14="http://schemas.microsoft.com/office/powerpoint/2010/main" val="2436225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07629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8781"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3756"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96901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A5E8D1-66AC-49ED-9C96-C26AA62D70F3}"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30036748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5E8D1-66AC-49ED-9C96-C26AA62D70F3}"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24529028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A5E8D1-66AC-49ED-9C96-C26AA62D70F3}"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52074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A5E8D1-66AC-49ED-9C96-C26AA62D70F3}"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4089355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A5E8D1-66AC-49ED-9C96-C26AA62D70F3}"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65130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A5E8D1-66AC-49ED-9C96-C26AA62D70F3}"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341854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5E8D1-66AC-49ED-9C96-C26AA62D70F3}"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1651197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A5E8D1-66AC-49ED-9C96-C26AA62D70F3}"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403509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userDrawn="1"/>
        </p:nvGrpSpPr>
        <p:grpSpPr>
          <a:xfrm>
            <a:off x="8554685" y="0"/>
            <a:ext cx="589315" cy="6858003"/>
            <a:chOff x="8554685" y="0"/>
            <a:chExt cx="589315" cy="6858003"/>
          </a:xfrm>
        </p:grpSpPr>
        <p:sp>
          <p:nvSpPr>
            <p:cNvPr id="12"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smtClean="0">
                <a:latin typeface="Trade Gothic LT Std" panose="00000500000000000000" pitchFamily="50" charset="0"/>
              </a:endParaRPr>
            </a:p>
          </p:txBody>
        </p:sp>
        <p:pic>
          <p:nvPicPr>
            <p:cNvPr id="13" name="Picture 12" descr="REACH-Powerpoint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grpSp>
    </p:spTree>
    <p:extLst>
      <p:ext uri="{BB962C8B-B14F-4D97-AF65-F5344CB8AC3E}">
        <p14:creationId xmlns:p14="http://schemas.microsoft.com/office/powerpoint/2010/main" val="4814492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A5E8D1-66AC-49ED-9C96-C26AA62D70F3}"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2798846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5E8D1-66AC-49ED-9C96-C26AA62D70F3}"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272267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5E8D1-66AC-49ED-9C96-C26AA62D70F3}"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225226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756" y="1709739"/>
            <a:ext cx="7905572" cy="1707229"/>
          </a:xfrm>
        </p:spPr>
        <p:txBody>
          <a:bodyPr anchor="b"/>
          <a:lstStyle>
            <a:lvl1pPr>
              <a:defRPr sz="4400" b="1"/>
            </a:lvl1pPr>
          </a:lstStyle>
          <a:p>
            <a:r>
              <a:rPr lang="en-US" smtClean="0"/>
              <a:t>Click to edit Master title style</a:t>
            </a:r>
            <a:endParaRPr lang="en-US" dirty="0"/>
          </a:p>
        </p:txBody>
      </p:sp>
      <p:sp>
        <p:nvSpPr>
          <p:cNvPr id="3" name="Text Placeholder 2"/>
          <p:cNvSpPr>
            <a:spLocks noGrp="1"/>
          </p:cNvSpPr>
          <p:nvPr>
            <p:ph type="body" idx="1"/>
          </p:nvPr>
        </p:nvSpPr>
        <p:spPr>
          <a:xfrm>
            <a:off x="233756" y="3544436"/>
            <a:ext cx="790557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679245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233756"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19647"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58337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Detailed/zoomed map">
    <p:spTree>
      <p:nvGrpSpPr>
        <p:cNvPr id="1" name=""/>
        <p:cNvGrpSpPr/>
        <p:nvPr/>
      </p:nvGrpSpPr>
      <p:grpSpPr>
        <a:xfrm>
          <a:off x="0" y="0"/>
          <a:ext cx="0" cy="0"/>
          <a:chOff x="0" y="0"/>
          <a:chExt cx="0" cy="0"/>
        </a:xfrm>
      </p:grpSpPr>
      <p:sp>
        <p:nvSpPr>
          <p:cNvPr id="8" name="Rectangle 7"/>
          <p:cNvSpPr/>
          <p:nvPr userDrawn="1"/>
        </p:nvSpPr>
        <p:spPr>
          <a:xfrm>
            <a:off x="-2" y="0"/>
            <a:ext cx="854800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smtClean="0"/>
              <a:t>Use this slide for a detailed map.</a:t>
            </a:r>
            <a:br>
              <a:rPr lang="en-US" dirty="0" smtClean="0"/>
            </a:br>
            <a:r>
              <a:rPr lang="en-US" dirty="0" smtClean="0"/>
              <a:t/>
            </a:r>
            <a:br>
              <a:rPr lang="en-US" dirty="0" smtClean="0"/>
            </a:br>
            <a:r>
              <a:rPr lang="en-US" dirty="0" smtClean="0"/>
              <a:t>Crop the map to show only the area of interest, using the REACH sidebar. </a:t>
            </a:r>
            <a:br>
              <a:rPr lang="en-US" dirty="0" smtClean="0"/>
            </a:br>
            <a:r>
              <a:rPr lang="en-US" dirty="0" smtClean="0"/>
              <a:t>While no title is needed, leave an explanation in the comments section if the slideshow will be shared afterwards.</a:t>
            </a:r>
            <a:endParaRPr lang="en-US" dirty="0"/>
          </a:p>
        </p:txBody>
      </p:sp>
    </p:spTree>
    <p:extLst>
      <p:ext uri="{BB962C8B-B14F-4D97-AF65-F5344CB8AC3E}">
        <p14:creationId xmlns:p14="http://schemas.microsoft.com/office/powerpoint/2010/main" val="1255194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Whole map">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smtClean="0"/>
              <a:t>Use this slide for a whole map.</a:t>
            </a:r>
            <a:br>
              <a:rPr lang="en-US" dirty="0" smtClean="0"/>
            </a:br>
            <a:r>
              <a:rPr lang="en-US" dirty="0" smtClean="0"/>
              <a:t/>
            </a:r>
            <a:br>
              <a:rPr lang="en-US" dirty="0" smtClean="0"/>
            </a:br>
            <a:r>
              <a:rPr lang="en-US" dirty="0" smtClean="0"/>
              <a:t>Expand the map to fill the page proportionally as much as possible. Centre the map on the page and leave black space at edges as required. </a:t>
            </a:r>
            <a:endParaRPr lang="en-US" dirty="0"/>
          </a:p>
        </p:txBody>
      </p:sp>
    </p:spTree>
    <p:extLst>
      <p:ext uri="{BB962C8B-B14F-4D97-AF65-F5344CB8AC3E}">
        <p14:creationId xmlns:p14="http://schemas.microsoft.com/office/powerpoint/2010/main" val="27550598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416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3345263" cy="1600200"/>
          </a:xfrm>
        </p:spPr>
        <p:txBody>
          <a:bodyPr anchor="b"/>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726353" y="987426"/>
            <a:ext cx="445512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33756" y="2057400"/>
            <a:ext cx="33452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6984089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2949178" cy="1600200"/>
          </a:xfrm>
        </p:spPr>
        <p:txBody>
          <a:bodyPr anchor="b"/>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52324"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3756"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252642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756" y="365127"/>
            <a:ext cx="7947718" cy="67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33756" y="1253331"/>
            <a:ext cx="7947718" cy="507184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6" name="Group 15"/>
          <p:cNvGrpSpPr/>
          <p:nvPr userDrawn="1"/>
        </p:nvGrpSpPr>
        <p:grpSpPr>
          <a:xfrm>
            <a:off x="8554685" y="0"/>
            <a:ext cx="589315" cy="6858003"/>
            <a:chOff x="8554685" y="0"/>
            <a:chExt cx="589315" cy="6858003"/>
          </a:xfrm>
        </p:grpSpPr>
        <p:sp>
          <p:nvSpPr>
            <p:cNvPr id="17"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smtClean="0">
                <a:latin typeface="Trade Gothic LT Std" panose="00000500000000000000" pitchFamily="50" charset="0"/>
              </a:endParaRPr>
            </a:p>
          </p:txBody>
        </p:sp>
        <p:pic>
          <p:nvPicPr>
            <p:cNvPr id="18" name="Picture 17" descr="REACH-PowerpointTitl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grpSp>
    </p:spTree>
    <p:extLst>
      <p:ext uri="{BB962C8B-B14F-4D97-AF65-F5344CB8AC3E}">
        <p14:creationId xmlns:p14="http://schemas.microsoft.com/office/powerpoint/2010/main" val="2979163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5E8D1-66AC-49ED-9C96-C26AA62D70F3}" type="datetimeFigureOut">
              <a:rPr lang="en-US" smtClean="0"/>
              <a:t>5/16/2019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F2E9F-F1CF-4686-A0D0-14D4A95A1F79}" type="slidenum">
              <a:rPr lang="en-US" smtClean="0"/>
              <a:t>‹#›</a:t>
            </a:fld>
            <a:endParaRPr lang="en-US"/>
          </a:p>
        </p:txBody>
      </p:sp>
    </p:spTree>
    <p:extLst>
      <p:ext uri="{BB962C8B-B14F-4D97-AF65-F5344CB8AC3E}">
        <p14:creationId xmlns:p14="http://schemas.microsoft.com/office/powerpoint/2010/main" val="2457177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hyperlink" Target="http://bit.ly/2IqbV8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bit.ly/2IqbV8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ao.org/3/ca1805EN/ca1805e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bit.ly/2IqbV8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reachresourcecentre.info/system/files/resource-documents/reach_syr_report_shelter_and_nfi_assessment_september_2017.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4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5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reachresourcecentre.info/system/files/resource-documents/reach_syr_map_moderate_damage_ar-raqqa_a4.pdf"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505669"/>
            <a:ext cx="7947718" cy="673028"/>
          </a:xfrm>
        </p:spPr>
        <p:txBody>
          <a:bodyPr>
            <a:noAutofit/>
          </a:bodyPr>
          <a:lstStyle/>
          <a:p>
            <a:r>
              <a:rPr lang="en-US" sz="4800" dirty="0" err="1" smtClean="0"/>
              <a:t>Ar</a:t>
            </a:r>
            <a:r>
              <a:rPr lang="en-US" sz="4800" dirty="0" smtClean="0"/>
              <a:t>-Raqqa City Area Based Workshop, Round III</a:t>
            </a:r>
            <a:endParaRPr lang="en-US" sz="4800" dirty="0"/>
          </a:p>
        </p:txBody>
      </p:sp>
      <p:sp>
        <p:nvSpPr>
          <p:cNvPr id="4" name="Title 1"/>
          <p:cNvSpPr txBox="1">
            <a:spLocks/>
          </p:cNvSpPr>
          <p:nvPr/>
        </p:nvSpPr>
        <p:spPr>
          <a:xfrm>
            <a:off x="233756" y="2513476"/>
            <a:ext cx="7947718" cy="67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3600" dirty="0" smtClean="0">
                <a:solidFill>
                  <a:srgbClr val="58585A"/>
                </a:solidFill>
              </a:rPr>
              <a:t>May 2019</a:t>
            </a:r>
            <a:endParaRPr lang="en-US" sz="3600" dirty="0">
              <a:solidFill>
                <a:srgbClr val="58585A"/>
              </a:solidFill>
            </a:endParaRPr>
          </a:p>
        </p:txBody>
      </p:sp>
    </p:spTree>
    <p:extLst>
      <p:ext uri="{BB962C8B-B14F-4D97-AF65-F5344CB8AC3E}">
        <p14:creationId xmlns:p14="http://schemas.microsoft.com/office/powerpoint/2010/main" val="328310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Food security</a:t>
            </a:r>
            <a:endParaRPr lang="en-US" sz="6600" dirty="0"/>
          </a:p>
        </p:txBody>
      </p:sp>
    </p:spTree>
    <p:extLst>
      <p:ext uri="{BB962C8B-B14F-4D97-AF65-F5344CB8AC3E}">
        <p14:creationId xmlns:p14="http://schemas.microsoft.com/office/powerpoint/2010/main" val="1656480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96301"/>
            <a:ext cx="7947718" cy="673028"/>
          </a:xfrm>
        </p:spPr>
        <p:txBody>
          <a:bodyPr>
            <a:normAutofit fontScale="90000"/>
          </a:bodyPr>
          <a:lstStyle/>
          <a:p>
            <a:r>
              <a:rPr lang="en-US" sz="3200" dirty="0" smtClean="0"/>
              <a:t>Food Security and Livelihoods: City Wide Findings </a:t>
            </a:r>
            <a:endParaRPr lang="en-US" sz="3200" dirty="0"/>
          </a:p>
        </p:txBody>
      </p:sp>
      <p:sp>
        <p:nvSpPr>
          <p:cNvPr id="3" name="Content Placeholder 2"/>
          <p:cNvSpPr>
            <a:spLocks noGrp="1"/>
          </p:cNvSpPr>
          <p:nvPr>
            <p:ph idx="1"/>
          </p:nvPr>
        </p:nvSpPr>
        <p:spPr>
          <a:xfrm>
            <a:off x="233756" y="1056685"/>
            <a:ext cx="7947718" cy="5071841"/>
          </a:xfrm>
        </p:spPr>
        <p:txBody>
          <a:bodyPr>
            <a:normAutofit lnSpcReduction="10000"/>
          </a:bodyPr>
          <a:lstStyle/>
          <a:p>
            <a:r>
              <a:rPr lang="en-US" sz="2000" b="1" dirty="0" smtClean="0"/>
              <a:t>Since October, the general food security situation has continued to decline across the city with KIs reporting:</a:t>
            </a:r>
          </a:p>
          <a:p>
            <a:pPr lvl="1"/>
            <a:r>
              <a:rPr lang="en-US" sz="1800" dirty="0" smtClean="0"/>
              <a:t>Decreasing ability to afford food,</a:t>
            </a:r>
            <a:endParaRPr lang="en-US" sz="1800" dirty="0"/>
          </a:p>
          <a:p>
            <a:pPr lvl="1"/>
            <a:r>
              <a:rPr lang="en-US" sz="1800" dirty="0"/>
              <a:t>increased usage of food-based coping strategies, </a:t>
            </a:r>
          </a:p>
          <a:p>
            <a:pPr lvl="1"/>
            <a:r>
              <a:rPr lang="en-US" sz="1800" dirty="0"/>
              <a:t>this is coupled with increased food prices, poor harvests, and flour shortages are reported to be increasing among bakeries in Raqqa City. </a:t>
            </a:r>
            <a:endParaRPr lang="en-US" sz="1800" b="1" dirty="0" smtClean="0"/>
          </a:p>
          <a:p>
            <a:r>
              <a:rPr lang="en-US" sz="2000" dirty="0" smtClean="0"/>
              <a:t>Monthly food distributions continue at the same level across the city with </a:t>
            </a:r>
            <a:r>
              <a:rPr lang="en-US" sz="2000" dirty="0" err="1" smtClean="0"/>
              <a:t>Meshleb</a:t>
            </a:r>
            <a:r>
              <a:rPr lang="en-US" sz="2000" dirty="0" smtClean="0"/>
              <a:t>, Northeast and West Central areas highlighted as priority areas by the FSL sector going forward.*</a:t>
            </a:r>
            <a:endParaRPr lang="en-US" sz="1600" dirty="0" smtClean="0"/>
          </a:p>
          <a:p>
            <a:r>
              <a:rPr lang="en-US" sz="2000" b="1" dirty="0" smtClean="0"/>
              <a:t>While the Syrian Pound (SYP) continues to depreciate and the ability to cover basic needs becomes harder, access to livelihoods also remain a significant challenge for residents: </a:t>
            </a:r>
          </a:p>
          <a:p>
            <a:pPr lvl="1"/>
            <a:r>
              <a:rPr lang="en-US" sz="1800" dirty="0" smtClean="0"/>
              <a:t>under half of residents are estimated to be engaging in (primarily casual) income-generating activities,</a:t>
            </a:r>
          </a:p>
          <a:p>
            <a:pPr lvl="1"/>
            <a:r>
              <a:rPr lang="en-US" sz="1800" dirty="0" smtClean="0"/>
              <a:t>equally low proportions are able to cover basic needs through these income sources which yield salaries that are below the average across all governorates in Northeast Syria.</a:t>
            </a:r>
          </a:p>
          <a:p>
            <a:r>
              <a:rPr lang="en-US" sz="2000" dirty="0" smtClean="0"/>
              <a:t>Overall livelihoods programming remains very low across the city.</a:t>
            </a:r>
          </a:p>
          <a:p>
            <a:endParaRPr lang="en-US" sz="2000" dirty="0" smtClean="0"/>
          </a:p>
          <a:p>
            <a:endParaRPr lang="en-US" sz="2000" dirty="0"/>
          </a:p>
          <a:p>
            <a:endParaRPr lang="en-US" sz="2000" dirty="0" smtClean="0"/>
          </a:p>
          <a:p>
            <a:endParaRPr lang="en-US" sz="2000" dirty="0"/>
          </a:p>
        </p:txBody>
      </p:sp>
      <p:sp>
        <p:nvSpPr>
          <p:cNvPr id="4" name="Rectangle 3"/>
          <p:cNvSpPr/>
          <p:nvPr/>
        </p:nvSpPr>
        <p:spPr>
          <a:xfrm>
            <a:off x="233755" y="6396335"/>
            <a:ext cx="7947720" cy="276999"/>
          </a:xfrm>
          <a:prstGeom prst="rect">
            <a:avLst/>
          </a:prstGeom>
        </p:spPr>
        <p:txBody>
          <a:bodyPr wrap="square">
            <a:spAutoFit/>
          </a:bodyPr>
          <a:lstStyle/>
          <a:p>
            <a:r>
              <a:rPr lang="en-US" sz="1200" i="1" dirty="0" smtClean="0"/>
              <a:t>*Compared to the average coverage level estimated during the Raqqa workshop in December.</a:t>
            </a:r>
            <a:endParaRPr lang="en-US" sz="1200" i="1" dirty="0"/>
          </a:p>
        </p:txBody>
      </p:sp>
    </p:spTree>
    <p:extLst>
      <p:ext uri="{BB962C8B-B14F-4D97-AF65-F5344CB8AC3E}">
        <p14:creationId xmlns:p14="http://schemas.microsoft.com/office/powerpoint/2010/main" val="1553815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046" y="767635"/>
            <a:ext cx="4276321" cy="738664"/>
          </a:xfrm>
          <a:prstGeom prst="rect">
            <a:avLst/>
          </a:prstGeom>
        </p:spPr>
        <p:txBody>
          <a:bodyPr wrap="square">
            <a:spAutoFit/>
          </a:bodyPr>
          <a:lstStyle/>
          <a:p>
            <a:r>
              <a:rPr lang="en-US" sz="1400" b="1" dirty="0" smtClean="0">
                <a:solidFill>
                  <a:srgbClr val="000000"/>
                </a:solidFill>
                <a:latin typeface="+mj-lt"/>
              </a:rPr>
              <a:t>Proportion of </a:t>
            </a:r>
            <a:r>
              <a:rPr lang="en-US" sz="1400" b="1" dirty="0">
                <a:solidFill>
                  <a:srgbClr val="000000"/>
                </a:solidFill>
                <a:latin typeface="+mj-lt"/>
              </a:rPr>
              <a:t>c</a:t>
            </a:r>
            <a:r>
              <a:rPr lang="en-US" sz="1400" b="1" dirty="0" smtClean="0">
                <a:solidFill>
                  <a:srgbClr val="000000"/>
                </a:solidFill>
                <a:latin typeface="+mj-lt"/>
              </a:rPr>
              <a:t>ore food Items estimated to be affordable for the majority of residents in </a:t>
            </a:r>
            <a:r>
              <a:rPr lang="en-US" sz="1400" b="1" dirty="0" err="1" smtClean="0">
                <a:solidFill>
                  <a:srgbClr val="000000"/>
                </a:solidFill>
                <a:latin typeface="+mj-lt"/>
              </a:rPr>
              <a:t>Ar</a:t>
            </a:r>
            <a:r>
              <a:rPr lang="en-US" sz="1400" b="1" dirty="0" smtClean="0">
                <a:solidFill>
                  <a:srgbClr val="000000"/>
                </a:solidFill>
                <a:latin typeface="+mj-lt"/>
              </a:rPr>
              <a:t>-Raqqa city </a:t>
            </a:r>
            <a:r>
              <a:rPr lang="en-US" sz="1400" b="1" dirty="0" err="1" smtClean="0">
                <a:solidFill>
                  <a:srgbClr val="000000"/>
                </a:solidFill>
                <a:latin typeface="+mj-lt"/>
              </a:rPr>
              <a:t>neighbourhoods</a:t>
            </a:r>
            <a:endParaRPr lang="en-US" sz="1400" dirty="0">
              <a:latin typeface="+mj-lt"/>
            </a:endParaRPr>
          </a:p>
        </p:txBody>
      </p:sp>
      <p:sp>
        <p:nvSpPr>
          <p:cNvPr id="10" name="Title 1"/>
          <p:cNvSpPr>
            <a:spLocks noGrp="1"/>
          </p:cNvSpPr>
          <p:nvPr>
            <p:ph type="title"/>
          </p:nvPr>
        </p:nvSpPr>
        <p:spPr>
          <a:xfrm>
            <a:off x="233756" y="126043"/>
            <a:ext cx="7947718" cy="673028"/>
          </a:xfrm>
        </p:spPr>
        <p:txBody>
          <a:bodyPr>
            <a:normAutofit/>
          </a:bodyPr>
          <a:lstStyle/>
          <a:p>
            <a:r>
              <a:rPr lang="en-US" sz="3200" dirty="0" smtClean="0"/>
              <a:t>Food Security: Key Trends</a:t>
            </a: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val="128714910"/>
              </p:ext>
            </p:extLst>
          </p:nvPr>
        </p:nvGraphicFramePr>
        <p:xfrm>
          <a:off x="127591" y="1440663"/>
          <a:ext cx="4072269" cy="3072107"/>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p:cNvSpPr>
            <a:spLocks noGrp="1"/>
          </p:cNvSpPr>
          <p:nvPr>
            <p:ph idx="1"/>
          </p:nvPr>
        </p:nvSpPr>
        <p:spPr>
          <a:xfrm>
            <a:off x="285046" y="4639916"/>
            <a:ext cx="7947718" cy="1727724"/>
          </a:xfrm>
        </p:spPr>
        <p:txBody>
          <a:bodyPr>
            <a:normAutofit/>
          </a:bodyPr>
          <a:lstStyle/>
          <a:p>
            <a:r>
              <a:rPr lang="en-US" sz="1800" b="1" dirty="0" smtClean="0"/>
              <a:t>The negative trend of food affordability which was reported during the last workshop has continued</a:t>
            </a:r>
            <a:r>
              <a:rPr lang="en-US" sz="1800" dirty="0" smtClean="0"/>
              <a:t>; on average, 29% of all core food items in February 2019 were reported by KIs to be affordable for the majority of residents in Raqqa city.</a:t>
            </a:r>
          </a:p>
          <a:p>
            <a:r>
              <a:rPr lang="en-US" sz="1800" b="1" dirty="0"/>
              <a:t>Despite fluctuations for </a:t>
            </a:r>
            <a:r>
              <a:rPr lang="en-US" sz="1800" b="1" dirty="0" err="1"/>
              <a:t>Ar</a:t>
            </a:r>
            <a:r>
              <a:rPr lang="en-US" sz="1800" b="1" dirty="0"/>
              <a:t>-Raqqa sub-district, food prices have reportedly increased since January 2018.</a:t>
            </a:r>
            <a:endParaRPr lang="en-US" sz="1800" b="1" dirty="0">
              <a:solidFill>
                <a:srgbClr val="FFFF00"/>
              </a:solidFill>
            </a:endParaRPr>
          </a:p>
          <a:p>
            <a:endParaRPr lang="en-US" sz="1800" dirty="0"/>
          </a:p>
        </p:txBody>
      </p:sp>
      <p:sp>
        <p:nvSpPr>
          <p:cNvPr id="9" name="Rectangle 8"/>
          <p:cNvSpPr/>
          <p:nvPr/>
        </p:nvSpPr>
        <p:spPr>
          <a:xfrm>
            <a:off x="233755" y="6478904"/>
            <a:ext cx="7947720" cy="553998"/>
          </a:xfrm>
          <a:prstGeom prst="rect">
            <a:avLst/>
          </a:prstGeom>
        </p:spPr>
        <p:txBody>
          <a:bodyPr wrap="square">
            <a:spAutoFit/>
          </a:bodyPr>
          <a:lstStyle/>
          <a:p>
            <a:r>
              <a:rPr lang="en-US" sz="1000" i="1" dirty="0" smtClean="0"/>
              <a:t>*</a:t>
            </a:r>
            <a:r>
              <a:rPr lang="en-US" sz="1000" dirty="0"/>
              <a:t>A</a:t>
            </a:r>
            <a:r>
              <a:rPr lang="en-US" sz="1000" dirty="0" smtClean="0"/>
              <a:t>ssessed </a:t>
            </a:r>
            <a:r>
              <a:rPr lang="en-US" sz="1000" dirty="0"/>
              <a:t>core food items were bread, flour, rice, lentils, sugar, cooking oil, chicken, meat, tomatoes, cucumbers, and onions</a:t>
            </a:r>
            <a:r>
              <a:rPr lang="en-US" sz="1000" dirty="0" smtClean="0"/>
              <a:t>.</a:t>
            </a:r>
            <a:r>
              <a:rPr lang="en-US" sz="1000" i="1" dirty="0"/>
              <a:t> </a:t>
            </a:r>
            <a:r>
              <a:rPr lang="en-US" sz="1000" i="1" dirty="0" smtClean="0"/>
              <a:t>SMEB </a:t>
            </a:r>
            <a:r>
              <a:rPr lang="en-US" sz="1000" dirty="0"/>
              <a:t>represents the minimum culturally adjusted items required to support a 6-person household for a month and is comprised of 18 items. Data source: </a:t>
            </a:r>
            <a:r>
              <a:rPr lang="en-US" sz="1000" dirty="0">
                <a:hlinkClick r:id="rId4"/>
              </a:rPr>
              <a:t>REACH, Market Monitoring February 2019</a:t>
            </a:r>
            <a:endParaRPr lang="en-US" sz="1000" i="1" dirty="0"/>
          </a:p>
          <a:p>
            <a:r>
              <a:rPr lang="en-US" sz="1000" dirty="0" smtClean="0"/>
              <a:t> </a:t>
            </a:r>
            <a:endParaRPr lang="en-US" sz="1000" i="1" dirty="0"/>
          </a:p>
        </p:txBody>
      </p:sp>
      <p:graphicFrame>
        <p:nvGraphicFramePr>
          <p:cNvPr id="11" name="Chart 10"/>
          <p:cNvGraphicFramePr>
            <a:graphicFrameLocks/>
          </p:cNvGraphicFramePr>
          <p:nvPr>
            <p:extLst>
              <p:ext uri="{D42A27DB-BD31-4B8C-83A1-F6EECF244321}">
                <p14:modId xmlns:p14="http://schemas.microsoft.com/office/powerpoint/2010/main" val="488897013"/>
              </p:ext>
            </p:extLst>
          </p:nvPr>
        </p:nvGraphicFramePr>
        <p:xfrm>
          <a:off x="4082902" y="1485645"/>
          <a:ext cx="4391248" cy="3138389"/>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4572000" y="746981"/>
            <a:ext cx="3902149" cy="738664"/>
          </a:xfrm>
          <a:prstGeom prst="rect">
            <a:avLst/>
          </a:prstGeom>
        </p:spPr>
        <p:txBody>
          <a:bodyPr wrap="square">
            <a:spAutoFit/>
          </a:bodyPr>
          <a:lstStyle/>
          <a:p>
            <a:r>
              <a:rPr lang="en-US" sz="1400" b="1" dirty="0">
                <a:solidFill>
                  <a:srgbClr val="000000"/>
                </a:solidFill>
              </a:rPr>
              <a:t>Average cost of food items in the Survival Minimum Expenditure Basket (SMEB) in </a:t>
            </a:r>
            <a:r>
              <a:rPr lang="en-US" sz="1400" b="1" dirty="0" err="1">
                <a:solidFill>
                  <a:srgbClr val="000000"/>
                </a:solidFill>
              </a:rPr>
              <a:t>Ar</a:t>
            </a:r>
            <a:r>
              <a:rPr lang="en-US" sz="1400" b="1" dirty="0">
                <a:solidFill>
                  <a:srgbClr val="000000"/>
                </a:solidFill>
              </a:rPr>
              <a:t>-Raqqa sub-District in Syrian Pounds (SYP)*</a:t>
            </a:r>
            <a:endParaRPr lang="en-US" sz="1400" dirty="0"/>
          </a:p>
        </p:txBody>
      </p:sp>
    </p:spTree>
    <p:extLst>
      <p:ext uri="{BB962C8B-B14F-4D97-AF65-F5344CB8AC3E}">
        <p14:creationId xmlns:p14="http://schemas.microsoft.com/office/powerpoint/2010/main" val="3323153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14992"/>
            <a:ext cx="7947718" cy="673028"/>
          </a:xfrm>
        </p:spPr>
        <p:txBody>
          <a:bodyPr>
            <a:normAutofit/>
          </a:bodyPr>
          <a:lstStyle/>
          <a:p>
            <a:r>
              <a:rPr lang="en-US" sz="3200" dirty="0" smtClean="0"/>
              <a:t>Food Security: Key Trends</a:t>
            </a:r>
            <a:endParaRPr lang="en-US" sz="3200" dirty="0"/>
          </a:p>
        </p:txBody>
      </p:sp>
      <p:sp>
        <p:nvSpPr>
          <p:cNvPr id="6" name="Rectangle 5"/>
          <p:cNvSpPr/>
          <p:nvPr/>
        </p:nvSpPr>
        <p:spPr>
          <a:xfrm>
            <a:off x="233754" y="876340"/>
            <a:ext cx="8174264" cy="400110"/>
          </a:xfrm>
          <a:prstGeom prst="rect">
            <a:avLst/>
          </a:prstGeom>
        </p:spPr>
        <p:txBody>
          <a:bodyPr wrap="square">
            <a:spAutoFit/>
          </a:bodyPr>
          <a:lstStyle/>
          <a:p>
            <a:r>
              <a:rPr lang="en-US" sz="2000" b="1" dirty="0" smtClean="0">
                <a:solidFill>
                  <a:srgbClr val="000000"/>
                </a:solidFill>
                <a:latin typeface="+mj-lt"/>
              </a:rPr>
              <a:t>Price of one US Dollar in Syrian Pounds</a:t>
            </a:r>
            <a:endParaRPr lang="en-US" sz="2000" dirty="0">
              <a:latin typeface="+mj-lt"/>
            </a:endParaRPr>
          </a:p>
        </p:txBody>
      </p:sp>
      <p:sp>
        <p:nvSpPr>
          <p:cNvPr id="7" name="Rectangle 6"/>
          <p:cNvSpPr/>
          <p:nvPr/>
        </p:nvSpPr>
        <p:spPr>
          <a:xfrm>
            <a:off x="233754" y="6562466"/>
            <a:ext cx="7947720" cy="276999"/>
          </a:xfrm>
          <a:prstGeom prst="rect">
            <a:avLst/>
          </a:prstGeom>
        </p:spPr>
        <p:txBody>
          <a:bodyPr wrap="square">
            <a:spAutoFit/>
          </a:bodyPr>
          <a:lstStyle/>
          <a:p>
            <a:r>
              <a:rPr lang="en-US" sz="1200" dirty="0" smtClean="0"/>
              <a:t>Data source: </a:t>
            </a:r>
            <a:r>
              <a:rPr lang="en-US" sz="1200" dirty="0" smtClean="0">
                <a:hlinkClick r:id="rId3"/>
              </a:rPr>
              <a:t>REACH, Market Monitoring February 2019</a:t>
            </a:r>
            <a:endParaRPr lang="en-US" sz="1200" i="1" dirty="0"/>
          </a:p>
        </p:txBody>
      </p:sp>
      <p:sp>
        <p:nvSpPr>
          <p:cNvPr id="10" name="Content Placeholder 3"/>
          <p:cNvSpPr>
            <a:spLocks noGrp="1"/>
          </p:cNvSpPr>
          <p:nvPr>
            <p:ph idx="1"/>
          </p:nvPr>
        </p:nvSpPr>
        <p:spPr>
          <a:xfrm>
            <a:off x="343424" y="5525729"/>
            <a:ext cx="7947718" cy="1155572"/>
          </a:xfrm>
        </p:spPr>
        <p:txBody>
          <a:bodyPr>
            <a:normAutofit/>
          </a:bodyPr>
          <a:lstStyle/>
          <a:p>
            <a:r>
              <a:rPr lang="en-US" sz="1800" b="1" dirty="0" smtClean="0"/>
              <a:t>The exchange rate for the Syrian Pound against the US Dollar has declined significantly since the beginning of 2018 </a:t>
            </a:r>
            <a:r>
              <a:rPr lang="en-US" sz="1800" dirty="0" smtClean="0"/>
              <a:t>contributing to the increased cost of living.</a:t>
            </a:r>
            <a:endParaRPr lang="en-US" sz="1800" dirty="0">
              <a:solidFill>
                <a:srgbClr val="FFFF00"/>
              </a:solidFill>
            </a:endParaRPr>
          </a:p>
        </p:txBody>
      </p:sp>
      <p:graphicFrame>
        <p:nvGraphicFramePr>
          <p:cNvPr id="11" name="Chart 10"/>
          <p:cNvGraphicFramePr>
            <a:graphicFrameLocks/>
          </p:cNvGraphicFramePr>
          <p:nvPr>
            <p:extLst>
              <p:ext uri="{D42A27DB-BD31-4B8C-83A1-F6EECF244321}">
                <p14:modId xmlns:p14="http://schemas.microsoft.com/office/powerpoint/2010/main" val="838916534"/>
              </p:ext>
            </p:extLst>
          </p:nvPr>
        </p:nvGraphicFramePr>
        <p:xfrm>
          <a:off x="990600" y="1276450"/>
          <a:ext cx="6231193" cy="40116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7358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33756" y="144469"/>
            <a:ext cx="7947718" cy="673028"/>
          </a:xfrm>
        </p:spPr>
        <p:txBody>
          <a:bodyPr>
            <a:normAutofit/>
          </a:bodyPr>
          <a:lstStyle/>
          <a:p>
            <a:r>
              <a:rPr lang="en-US" sz="3200" dirty="0" smtClean="0"/>
              <a:t>Food Security: Coping Strategies</a:t>
            </a:r>
            <a:endParaRPr lang="en-US" sz="3200" dirty="0"/>
          </a:p>
        </p:txBody>
      </p:sp>
      <p:sp>
        <p:nvSpPr>
          <p:cNvPr id="9" name="Rectangle 8"/>
          <p:cNvSpPr/>
          <p:nvPr/>
        </p:nvSpPr>
        <p:spPr>
          <a:xfrm>
            <a:off x="233756" y="759923"/>
            <a:ext cx="8174264" cy="646331"/>
          </a:xfrm>
          <a:prstGeom prst="rect">
            <a:avLst/>
          </a:prstGeom>
        </p:spPr>
        <p:txBody>
          <a:bodyPr wrap="square">
            <a:spAutoFit/>
          </a:bodyPr>
          <a:lstStyle/>
          <a:p>
            <a:r>
              <a:rPr lang="en-US" b="1" dirty="0" smtClean="0">
                <a:solidFill>
                  <a:srgbClr val="000000"/>
                </a:solidFill>
                <a:latin typeface="+mj-lt"/>
              </a:rPr>
              <a:t>Estimated proportion of households </a:t>
            </a:r>
            <a:r>
              <a:rPr lang="en-US" b="1" dirty="0">
                <a:solidFill>
                  <a:srgbClr val="000000"/>
                </a:solidFill>
                <a:latin typeface="+mj-lt"/>
              </a:rPr>
              <a:t>u</a:t>
            </a:r>
            <a:r>
              <a:rPr lang="en-US" b="1" dirty="0" smtClean="0">
                <a:solidFill>
                  <a:srgbClr val="000000"/>
                </a:solidFill>
                <a:latin typeface="+mj-lt"/>
              </a:rPr>
              <a:t>sing at least </a:t>
            </a:r>
            <a:r>
              <a:rPr lang="en-US" b="1" dirty="0">
                <a:solidFill>
                  <a:srgbClr val="000000"/>
                </a:solidFill>
                <a:latin typeface="+mj-lt"/>
              </a:rPr>
              <a:t>o</a:t>
            </a:r>
            <a:r>
              <a:rPr lang="en-US" b="1" dirty="0" smtClean="0">
                <a:solidFill>
                  <a:srgbClr val="000000"/>
                </a:solidFill>
                <a:latin typeface="+mj-lt"/>
              </a:rPr>
              <a:t>ne food-based </a:t>
            </a:r>
            <a:r>
              <a:rPr lang="en-US" b="1" dirty="0">
                <a:solidFill>
                  <a:srgbClr val="000000"/>
                </a:solidFill>
                <a:latin typeface="+mj-lt"/>
              </a:rPr>
              <a:t>c</a:t>
            </a:r>
            <a:r>
              <a:rPr lang="en-US" b="1" dirty="0" smtClean="0">
                <a:solidFill>
                  <a:srgbClr val="000000"/>
                </a:solidFill>
                <a:latin typeface="+mj-lt"/>
              </a:rPr>
              <a:t>oping </a:t>
            </a:r>
            <a:r>
              <a:rPr lang="en-US" b="1" dirty="0">
                <a:solidFill>
                  <a:srgbClr val="000000"/>
                </a:solidFill>
                <a:latin typeface="+mj-lt"/>
              </a:rPr>
              <a:t>s</a:t>
            </a:r>
            <a:r>
              <a:rPr lang="en-US" b="1" dirty="0" smtClean="0">
                <a:solidFill>
                  <a:srgbClr val="000000"/>
                </a:solidFill>
                <a:latin typeface="+mj-lt"/>
              </a:rPr>
              <a:t>trategy as of February 2019</a:t>
            </a:r>
            <a:endParaRPr lang="en-US" dirty="0">
              <a:latin typeface="+mj-lt"/>
            </a:endParaRPr>
          </a:p>
        </p:txBody>
      </p:sp>
      <p:sp>
        <p:nvSpPr>
          <p:cNvPr id="15" name="Content Placeholder 3"/>
          <p:cNvSpPr>
            <a:spLocks noGrp="1"/>
          </p:cNvSpPr>
          <p:nvPr>
            <p:ph idx="1"/>
          </p:nvPr>
        </p:nvSpPr>
        <p:spPr>
          <a:xfrm>
            <a:off x="347029" y="5051257"/>
            <a:ext cx="7947718" cy="1622323"/>
          </a:xfrm>
        </p:spPr>
        <p:txBody>
          <a:bodyPr>
            <a:noAutofit/>
          </a:bodyPr>
          <a:lstStyle/>
          <a:p>
            <a:r>
              <a:rPr lang="en-US" sz="1600" dirty="0" smtClean="0"/>
              <a:t>At least half of households are estimated to be employing at least one food-based coping strategy, and </a:t>
            </a:r>
            <a:r>
              <a:rPr lang="en-US" sz="1600" b="1" dirty="0" smtClean="0"/>
              <a:t>this rate has reportedly increased slightly since October (</a:t>
            </a:r>
            <a:r>
              <a:rPr lang="en-US" sz="1600" b="1" smtClean="0"/>
              <a:t>from 40-61% </a:t>
            </a:r>
            <a:r>
              <a:rPr lang="en-US" sz="1600" b="1" dirty="0" smtClean="0"/>
              <a:t>to 53-70%).</a:t>
            </a:r>
            <a:r>
              <a:rPr lang="en-US" sz="1600" dirty="0" smtClean="0"/>
              <a:t> Northeast area stands out with the highest reported usage of coping strategies.</a:t>
            </a:r>
          </a:p>
          <a:p>
            <a:r>
              <a:rPr lang="en-US" sz="1600" dirty="0" smtClean="0"/>
              <a:t>The majority of assessed core food items were reportedly available in markets across </a:t>
            </a:r>
            <a:r>
              <a:rPr lang="en-US" sz="1600" dirty="0"/>
              <a:t>the city, suggesting main reason for food insecurity is a lack of cash rather </a:t>
            </a:r>
            <a:r>
              <a:rPr lang="en-US" sz="1600" dirty="0" smtClean="0"/>
              <a:t>than </a:t>
            </a:r>
            <a:r>
              <a:rPr lang="en-US" sz="1600" dirty="0"/>
              <a:t>a lack of goods </a:t>
            </a:r>
            <a:r>
              <a:rPr lang="en-US" sz="1600" dirty="0" smtClean="0"/>
              <a:t>in markets.</a:t>
            </a:r>
            <a:endParaRPr lang="en-US" sz="1600" dirty="0"/>
          </a:p>
        </p:txBody>
      </p:sp>
      <p:sp>
        <p:nvSpPr>
          <p:cNvPr id="7" name="Rectangle 6"/>
          <p:cNvSpPr/>
          <p:nvPr/>
        </p:nvSpPr>
        <p:spPr>
          <a:xfrm>
            <a:off x="233754" y="6396335"/>
            <a:ext cx="7947720" cy="461665"/>
          </a:xfrm>
          <a:prstGeom prst="rect">
            <a:avLst/>
          </a:prstGeom>
        </p:spPr>
        <p:txBody>
          <a:bodyPr wrap="square">
            <a:spAutoFit/>
          </a:bodyPr>
          <a:lstStyle/>
          <a:p>
            <a:r>
              <a:rPr lang="en-US" sz="1200" i="1" dirty="0" smtClean="0"/>
              <a:t>*Food-based coping strategies used for this indicator include reducing meal sizes, skipping meals, and using money on food usually spent on other things.</a:t>
            </a:r>
            <a:endParaRPr lang="en-US" sz="1200" i="1"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4939" b="13263"/>
          <a:stretch/>
        </p:blipFill>
        <p:spPr>
          <a:xfrm>
            <a:off x="715823" y="1432951"/>
            <a:ext cx="6983581" cy="3459157"/>
          </a:xfrm>
          <a:prstGeom prst="rect">
            <a:avLst/>
          </a:prstGeom>
        </p:spPr>
      </p:pic>
    </p:spTree>
    <p:extLst>
      <p:ext uri="{BB962C8B-B14F-4D97-AF65-F5344CB8AC3E}">
        <p14:creationId xmlns:p14="http://schemas.microsoft.com/office/powerpoint/2010/main" val="619916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33756" y="227475"/>
            <a:ext cx="7947718" cy="673028"/>
          </a:xfrm>
        </p:spPr>
        <p:txBody>
          <a:bodyPr>
            <a:normAutofit/>
          </a:bodyPr>
          <a:lstStyle/>
          <a:p>
            <a:r>
              <a:rPr lang="en-US" sz="3200" dirty="0" smtClean="0"/>
              <a:t>Food Security: Key Trends</a:t>
            </a:r>
            <a:endParaRPr lang="en-US" sz="3200" dirty="0"/>
          </a:p>
        </p:txBody>
      </p:sp>
      <p:sp>
        <p:nvSpPr>
          <p:cNvPr id="9" name="Rectangle 8"/>
          <p:cNvSpPr/>
          <p:nvPr/>
        </p:nvSpPr>
        <p:spPr>
          <a:xfrm>
            <a:off x="233756" y="896695"/>
            <a:ext cx="8174264" cy="400110"/>
          </a:xfrm>
          <a:prstGeom prst="rect">
            <a:avLst/>
          </a:prstGeom>
        </p:spPr>
        <p:txBody>
          <a:bodyPr wrap="square">
            <a:spAutoFit/>
          </a:bodyPr>
          <a:lstStyle/>
          <a:p>
            <a:r>
              <a:rPr lang="en-US" sz="2000" b="1" dirty="0" smtClean="0">
                <a:solidFill>
                  <a:srgbClr val="000000"/>
                </a:solidFill>
                <a:latin typeface="+mj-lt"/>
              </a:rPr>
              <a:t>Number of </a:t>
            </a:r>
            <a:r>
              <a:rPr lang="en-US" sz="2000" b="1" dirty="0" err="1" smtClean="0">
                <a:solidFill>
                  <a:srgbClr val="000000"/>
                </a:solidFill>
                <a:latin typeface="+mj-lt"/>
              </a:rPr>
              <a:t>neighbourhoods</a:t>
            </a:r>
            <a:r>
              <a:rPr lang="en-US" sz="2000" b="1" dirty="0" smtClean="0">
                <a:solidFill>
                  <a:srgbClr val="000000"/>
                </a:solidFill>
                <a:latin typeface="+mj-lt"/>
              </a:rPr>
              <a:t> by sufficiency and affordability of bakeries</a:t>
            </a:r>
            <a:endParaRPr lang="en-US" sz="2000" dirty="0">
              <a:latin typeface="+mj-lt"/>
            </a:endParaRPr>
          </a:p>
        </p:txBody>
      </p:sp>
      <p:graphicFrame>
        <p:nvGraphicFramePr>
          <p:cNvPr id="14" name="Chart 13"/>
          <p:cNvGraphicFramePr>
            <a:graphicFrameLocks/>
          </p:cNvGraphicFramePr>
          <p:nvPr>
            <p:extLst>
              <p:ext uri="{D42A27DB-BD31-4B8C-83A1-F6EECF244321}">
                <p14:modId xmlns:p14="http://schemas.microsoft.com/office/powerpoint/2010/main" val="1082584197"/>
              </p:ext>
            </p:extLst>
          </p:nvPr>
        </p:nvGraphicFramePr>
        <p:xfrm>
          <a:off x="941679" y="1254038"/>
          <a:ext cx="6521005" cy="3396620"/>
        </p:xfrm>
        <a:graphic>
          <a:graphicData uri="http://schemas.openxmlformats.org/drawingml/2006/chart">
            <c:chart xmlns:c="http://schemas.openxmlformats.org/drawingml/2006/chart" xmlns:r="http://schemas.openxmlformats.org/officeDocument/2006/relationships" r:id="rId3"/>
          </a:graphicData>
        </a:graphic>
      </p:graphicFrame>
      <p:sp>
        <p:nvSpPr>
          <p:cNvPr id="15" name="Content Placeholder 3"/>
          <p:cNvSpPr>
            <a:spLocks noGrp="1"/>
          </p:cNvSpPr>
          <p:nvPr>
            <p:ph idx="1"/>
          </p:nvPr>
        </p:nvSpPr>
        <p:spPr>
          <a:xfrm>
            <a:off x="347029" y="4561368"/>
            <a:ext cx="7947718" cy="1834968"/>
          </a:xfrm>
        </p:spPr>
        <p:txBody>
          <a:bodyPr>
            <a:normAutofit lnSpcReduction="10000"/>
          </a:bodyPr>
          <a:lstStyle/>
          <a:p>
            <a:r>
              <a:rPr lang="en-US" sz="2400" b="1" dirty="0" smtClean="0"/>
              <a:t>Bakeries </a:t>
            </a:r>
            <a:r>
              <a:rPr lang="en-US" sz="2400" b="1" dirty="0"/>
              <a:t>are reportedly less able to produce sufficient quantities of </a:t>
            </a:r>
            <a:r>
              <a:rPr lang="en-US" sz="2400" b="1" dirty="0" smtClean="0"/>
              <a:t>bread to meet the needs of residents compared to October. </a:t>
            </a:r>
          </a:p>
          <a:p>
            <a:r>
              <a:rPr lang="en-US" sz="2400" dirty="0" smtClean="0"/>
              <a:t>Owners of public bakeries report that they are not receiving enough flour </a:t>
            </a:r>
            <a:r>
              <a:rPr lang="en-US" sz="2400" dirty="0"/>
              <a:t>which is inhibiting production of affordable bread</a:t>
            </a:r>
            <a:r>
              <a:rPr lang="en-US" sz="2400" dirty="0" smtClean="0"/>
              <a:t>.*</a:t>
            </a:r>
            <a:endParaRPr lang="en-US" sz="2400" dirty="0"/>
          </a:p>
        </p:txBody>
      </p:sp>
      <p:sp>
        <p:nvSpPr>
          <p:cNvPr id="6" name="Rectangle 5"/>
          <p:cNvSpPr/>
          <p:nvPr/>
        </p:nvSpPr>
        <p:spPr>
          <a:xfrm>
            <a:off x="347029" y="6396335"/>
            <a:ext cx="7947720" cy="461665"/>
          </a:xfrm>
          <a:prstGeom prst="rect">
            <a:avLst/>
          </a:prstGeom>
        </p:spPr>
        <p:txBody>
          <a:bodyPr wrap="square">
            <a:spAutoFit/>
          </a:bodyPr>
          <a:lstStyle/>
          <a:p>
            <a:r>
              <a:rPr lang="en-US" sz="1200" dirty="0" smtClean="0"/>
              <a:t>*REACH conducted additional KI interviews with five public bakery owners and local authority members in Raqqa city to investigate this issue.</a:t>
            </a:r>
            <a:endParaRPr lang="en-US" sz="1200" i="1" dirty="0"/>
          </a:p>
        </p:txBody>
      </p:sp>
    </p:spTree>
    <p:extLst>
      <p:ext uri="{BB962C8B-B14F-4D97-AF65-F5344CB8AC3E}">
        <p14:creationId xmlns:p14="http://schemas.microsoft.com/office/powerpoint/2010/main" val="2227781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33756" y="227475"/>
            <a:ext cx="7947718" cy="673028"/>
          </a:xfrm>
        </p:spPr>
        <p:txBody>
          <a:bodyPr>
            <a:normAutofit/>
          </a:bodyPr>
          <a:lstStyle/>
          <a:p>
            <a:r>
              <a:rPr lang="en-US" sz="3200" dirty="0" smtClean="0"/>
              <a:t>Food Security: Wheat and Barley Production</a:t>
            </a:r>
            <a:endParaRPr lang="en-US" sz="3200" dirty="0"/>
          </a:p>
        </p:txBody>
      </p:sp>
      <p:sp>
        <p:nvSpPr>
          <p:cNvPr id="9" name="Rectangle 8"/>
          <p:cNvSpPr/>
          <p:nvPr/>
        </p:nvSpPr>
        <p:spPr>
          <a:xfrm>
            <a:off x="233756" y="896695"/>
            <a:ext cx="8174264" cy="369332"/>
          </a:xfrm>
          <a:prstGeom prst="rect">
            <a:avLst/>
          </a:prstGeom>
        </p:spPr>
        <p:txBody>
          <a:bodyPr wrap="square">
            <a:spAutoFit/>
          </a:bodyPr>
          <a:lstStyle/>
          <a:p>
            <a:r>
              <a:rPr lang="en-US" b="1" dirty="0"/>
              <a:t>Estimated change wheat and barley production between 2016/17 and 2017/18 seasons</a:t>
            </a:r>
            <a:endParaRPr lang="en-US" sz="2000" dirty="0">
              <a:latin typeface="+mj-lt"/>
            </a:endParaRPr>
          </a:p>
        </p:txBody>
      </p:sp>
      <p:sp>
        <p:nvSpPr>
          <p:cNvPr id="15" name="Content Placeholder 3"/>
          <p:cNvSpPr>
            <a:spLocks noGrp="1"/>
          </p:cNvSpPr>
          <p:nvPr>
            <p:ph idx="1"/>
          </p:nvPr>
        </p:nvSpPr>
        <p:spPr>
          <a:xfrm>
            <a:off x="347029" y="4172604"/>
            <a:ext cx="7947718" cy="1480943"/>
          </a:xfrm>
        </p:spPr>
        <p:txBody>
          <a:bodyPr>
            <a:noAutofit/>
          </a:bodyPr>
          <a:lstStyle/>
          <a:p>
            <a:r>
              <a:rPr lang="en-US" sz="2000" b="1" dirty="0"/>
              <a:t>The 2017/18 wheat and barley season resulted in the lowest production rates in many years, </a:t>
            </a:r>
            <a:r>
              <a:rPr lang="en-US" sz="2000" dirty="0"/>
              <a:t>due largely to delayed rain, affecting both income and markets across NES</a:t>
            </a:r>
            <a:r>
              <a:rPr lang="en-US" sz="2000" dirty="0" smtClean="0"/>
              <a:t>.</a:t>
            </a:r>
            <a:endParaRPr lang="en-US" sz="2000" dirty="0"/>
          </a:p>
          <a:p>
            <a:r>
              <a:rPr lang="en-US" sz="2000" dirty="0"/>
              <a:t>Outlooks for the 2018/19 wheat harvest are tentatively positive. However, as harvesting takes place in May-July, this year’s crop has not yet affected markets and livelihoods.</a:t>
            </a:r>
          </a:p>
        </p:txBody>
      </p:sp>
      <p:sp>
        <p:nvSpPr>
          <p:cNvPr id="7" name="Rectangle 6"/>
          <p:cNvSpPr/>
          <p:nvPr/>
        </p:nvSpPr>
        <p:spPr>
          <a:xfrm>
            <a:off x="233754" y="6327509"/>
            <a:ext cx="7947720" cy="307777"/>
          </a:xfrm>
          <a:prstGeom prst="rect">
            <a:avLst/>
          </a:prstGeom>
        </p:spPr>
        <p:txBody>
          <a:bodyPr wrap="square">
            <a:spAutoFit/>
          </a:bodyPr>
          <a:lstStyle/>
          <a:p>
            <a:r>
              <a:rPr lang="en-US" sz="1400" i="1" dirty="0"/>
              <a:t>Data source: </a:t>
            </a:r>
            <a:r>
              <a:rPr lang="en-US" sz="1400" i="1" dirty="0">
                <a:hlinkClick r:id="rId3"/>
              </a:rPr>
              <a:t>FAO/WFP Crop and Food Security Assessment Mission to the Syrian Arab Republic</a:t>
            </a:r>
            <a:r>
              <a:rPr lang="en-US" sz="1400" i="1" dirty="0"/>
              <a:t>, October 2018</a:t>
            </a:r>
            <a:endParaRPr lang="en-US" sz="1050" i="1" dirty="0"/>
          </a:p>
        </p:txBody>
      </p:sp>
      <p:pic>
        <p:nvPicPr>
          <p:cNvPr id="2" name="Picture 1"/>
          <p:cNvPicPr>
            <a:picLocks noChangeAspect="1"/>
          </p:cNvPicPr>
          <p:nvPr/>
        </p:nvPicPr>
        <p:blipFill>
          <a:blip r:embed="rId4"/>
          <a:stretch>
            <a:fillRect/>
          </a:stretch>
        </p:blipFill>
        <p:spPr>
          <a:xfrm>
            <a:off x="1282413" y="1486554"/>
            <a:ext cx="6076950" cy="2686050"/>
          </a:xfrm>
          <a:prstGeom prst="rect">
            <a:avLst/>
          </a:prstGeom>
        </p:spPr>
      </p:pic>
      <p:sp>
        <p:nvSpPr>
          <p:cNvPr id="3" name="TextBox 2"/>
          <p:cNvSpPr txBox="1"/>
          <p:nvPr/>
        </p:nvSpPr>
        <p:spPr>
          <a:xfrm>
            <a:off x="2302187" y="1565915"/>
            <a:ext cx="6105833" cy="369332"/>
          </a:xfrm>
          <a:prstGeom prst="rect">
            <a:avLst/>
          </a:prstGeom>
          <a:noFill/>
        </p:spPr>
        <p:txBody>
          <a:bodyPr wrap="square" rtlCol="0">
            <a:spAutoFit/>
          </a:bodyPr>
          <a:lstStyle/>
          <a:p>
            <a:r>
              <a:rPr lang="en-US" b="1" dirty="0" err="1" smtClean="0">
                <a:solidFill>
                  <a:srgbClr val="58585A"/>
                </a:solidFill>
              </a:rPr>
              <a:t>Ar</a:t>
            </a:r>
            <a:r>
              <a:rPr lang="en-US" b="1" dirty="0" smtClean="0">
                <a:solidFill>
                  <a:srgbClr val="58585A"/>
                </a:solidFill>
              </a:rPr>
              <a:t>-Raqqa         Al-</a:t>
            </a:r>
            <a:r>
              <a:rPr lang="en-US" b="1" dirty="0" err="1" smtClean="0">
                <a:solidFill>
                  <a:srgbClr val="58585A"/>
                </a:solidFill>
              </a:rPr>
              <a:t>Hasakah</a:t>
            </a:r>
            <a:r>
              <a:rPr lang="en-US" b="1" dirty="0" smtClean="0">
                <a:solidFill>
                  <a:srgbClr val="58585A"/>
                </a:solidFill>
              </a:rPr>
              <a:t>       </a:t>
            </a:r>
            <a:r>
              <a:rPr lang="en-US" b="1" dirty="0" err="1" smtClean="0">
                <a:solidFill>
                  <a:srgbClr val="58585A"/>
                </a:solidFill>
              </a:rPr>
              <a:t>Deir-Ez-Zor</a:t>
            </a:r>
            <a:endParaRPr lang="en-US" dirty="0">
              <a:solidFill>
                <a:srgbClr val="58585A"/>
              </a:solidFill>
            </a:endParaRPr>
          </a:p>
        </p:txBody>
      </p:sp>
    </p:spTree>
    <p:extLst>
      <p:ext uri="{BB962C8B-B14F-4D97-AF65-F5344CB8AC3E}">
        <p14:creationId xmlns:p14="http://schemas.microsoft.com/office/powerpoint/2010/main" val="2087950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33756" y="103881"/>
            <a:ext cx="7947718" cy="673028"/>
          </a:xfrm>
        </p:spPr>
        <p:txBody>
          <a:bodyPr>
            <a:normAutofit/>
          </a:bodyPr>
          <a:lstStyle/>
          <a:p>
            <a:r>
              <a:rPr lang="en-US" sz="3200" dirty="0" smtClean="0"/>
              <a:t>Food Security: Wheat and Flour</a:t>
            </a:r>
            <a:endParaRPr lang="en-US" sz="3200" dirty="0"/>
          </a:p>
        </p:txBody>
      </p:sp>
      <p:sp>
        <p:nvSpPr>
          <p:cNvPr id="9" name="Rectangle 8"/>
          <p:cNvSpPr/>
          <p:nvPr/>
        </p:nvSpPr>
        <p:spPr>
          <a:xfrm>
            <a:off x="233754" y="592243"/>
            <a:ext cx="8174264" cy="369332"/>
          </a:xfrm>
          <a:prstGeom prst="rect">
            <a:avLst/>
          </a:prstGeom>
        </p:spPr>
        <p:txBody>
          <a:bodyPr wrap="square">
            <a:spAutoFit/>
          </a:bodyPr>
          <a:lstStyle/>
          <a:p>
            <a:r>
              <a:rPr lang="en-US" b="1" dirty="0"/>
              <a:t>Map of the </a:t>
            </a:r>
            <a:r>
              <a:rPr lang="en-US" b="1" dirty="0" smtClean="0"/>
              <a:t>flour </a:t>
            </a:r>
            <a:r>
              <a:rPr lang="en-US" b="1" dirty="0"/>
              <a:t>s</a:t>
            </a:r>
            <a:r>
              <a:rPr lang="en-US" b="1" dirty="0" smtClean="0"/>
              <a:t>upply </a:t>
            </a:r>
            <a:r>
              <a:rPr lang="en-US" b="1" dirty="0"/>
              <a:t>c</a:t>
            </a:r>
            <a:r>
              <a:rPr lang="en-US" b="1" dirty="0" smtClean="0"/>
              <a:t>hain </a:t>
            </a:r>
            <a:r>
              <a:rPr lang="en-US" b="1" dirty="0"/>
              <a:t>in </a:t>
            </a:r>
            <a:r>
              <a:rPr lang="en-US" b="1" dirty="0" smtClean="0"/>
              <a:t>northeast </a:t>
            </a:r>
            <a:r>
              <a:rPr lang="en-US" b="1" dirty="0" err="1"/>
              <a:t>s</a:t>
            </a:r>
            <a:r>
              <a:rPr lang="en-US" b="1" dirty="0" err="1" smtClean="0"/>
              <a:t>yria</a:t>
            </a:r>
            <a:endParaRPr lang="en-US" sz="2000" dirty="0">
              <a:latin typeface="+mj-lt"/>
            </a:endParaRPr>
          </a:p>
        </p:txBody>
      </p:sp>
      <p:pic>
        <p:nvPicPr>
          <p:cNvPr id="11" name="Picture 10" descr="C:\Users\reach\Documents\CMA\Graphics and GIS\Draft\WheatF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658" y="961575"/>
            <a:ext cx="6033320" cy="4021972"/>
          </a:xfrm>
          <a:prstGeom prst="rect">
            <a:avLst/>
          </a:prstGeom>
          <a:noFill/>
          <a:ln>
            <a:noFill/>
          </a:ln>
        </p:spPr>
      </p:pic>
      <p:sp>
        <p:nvSpPr>
          <p:cNvPr id="3" name="Rectangle 2"/>
          <p:cNvSpPr/>
          <p:nvPr/>
        </p:nvSpPr>
        <p:spPr>
          <a:xfrm>
            <a:off x="382677" y="5033439"/>
            <a:ext cx="8025341" cy="1200329"/>
          </a:xfrm>
          <a:prstGeom prst="rect">
            <a:avLst/>
          </a:prstGeom>
        </p:spPr>
        <p:txBody>
          <a:bodyPr wrap="square">
            <a:spAutoFit/>
          </a:bodyPr>
          <a:lstStyle/>
          <a:p>
            <a:pPr marL="285750" indent="-285750">
              <a:buFont typeface="Arial" panose="020B0604020202020204" pitchFamily="34" charset="0"/>
              <a:buChar char="•"/>
            </a:pPr>
            <a:r>
              <a:rPr lang="en-US" b="1" dirty="0">
                <a:solidFill>
                  <a:srgbClr val="000000"/>
                </a:solidFill>
                <a:latin typeface="Arial Narrow" panose="020B0606020202030204" pitchFamily="34" charset="0"/>
              </a:rPr>
              <a:t>Flour in Northeast Syria is supplied through a mix of internal production, imports from Turkey and trade with areas under Government of Syria control</a:t>
            </a:r>
            <a:r>
              <a:rPr lang="en-US" b="1" dirty="0" smtClean="0">
                <a:solidFill>
                  <a:srgbClr val="000000"/>
                </a:solidFill>
                <a:latin typeface="Arial Narrow" panose="020B0606020202030204" pitchFamily="34" charset="0"/>
              </a:rPr>
              <a:t>.</a:t>
            </a:r>
          </a:p>
          <a:p>
            <a:pPr marL="285750" indent="-285750">
              <a:buFont typeface="Arial" panose="020B0604020202020204" pitchFamily="34" charset="0"/>
              <a:buChar char="•"/>
            </a:pPr>
            <a:r>
              <a:rPr lang="en-GB" dirty="0" err="1" smtClean="0"/>
              <a:t>Kis</a:t>
            </a:r>
            <a:r>
              <a:rPr lang="en-GB" dirty="0" smtClean="0"/>
              <a:t> report supply </a:t>
            </a:r>
            <a:r>
              <a:rPr lang="en-GB" dirty="0"/>
              <a:t>chain actors in </a:t>
            </a:r>
            <a:r>
              <a:rPr lang="en-GB" dirty="0" err="1"/>
              <a:t>Ar</a:t>
            </a:r>
            <a:r>
              <a:rPr lang="en-GB" dirty="0"/>
              <a:t>-Raqqa governorate </a:t>
            </a:r>
            <a:r>
              <a:rPr lang="en-GB" b="1" dirty="0" smtClean="0"/>
              <a:t>rely </a:t>
            </a:r>
            <a:r>
              <a:rPr lang="en-GB" b="1" dirty="0"/>
              <a:t>on imported supplies purchased at high costs through the </a:t>
            </a:r>
            <a:r>
              <a:rPr lang="en-GB" b="1" dirty="0" err="1"/>
              <a:t>Menbij</a:t>
            </a:r>
            <a:r>
              <a:rPr lang="en-GB" b="1" dirty="0"/>
              <a:t> corridor</a:t>
            </a:r>
            <a:r>
              <a:rPr lang="en-GB" dirty="0"/>
              <a:t>. </a:t>
            </a:r>
            <a:endParaRPr lang="en-GB" dirty="0" smtClean="0"/>
          </a:p>
        </p:txBody>
      </p:sp>
      <p:sp>
        <p:nvSpPr>
          <p:cNvPr id="6" name="Rectangle 5"/>
          <p:cNvSpPr/>
          <p:nvPr/>
        </p:nvSpPr>
        <p:spPr>
          <a:xfrm>
            <a:off x="233754" y="6474993"/>
            <a:ext cx="7947720" cy="307777"/>
          </a:xfrm>
          <a:prstGeom prst="rect">
            <a:avLst/>
          </a:prstGeom>
        </p:spPr>
        <p:txBody>
          <a:bodyPr wrap="square">
            <a:spAutoFit/>
          </a:bodyPr>
          <a:lstStyle/>
          <a:p>
            <a:r>
              <a:rPr lang="en-US" sz="1400" i="1" dirty="0"/>
              <a:t>Data source: </a:t>
            </a:r>
            <a:r>
              <a:rPr lang="en-US" sz="1400" i="1" dirty="0" smtClean="0"/>
              <a:t>REACH, Cash and Markets Assessment, November 2018, soon to be published</a:t>
            </a:r>
            <a:endParaRPr lang="en-US" sz="1050" i="1" dirty="0"/>
          </a:p>
        </p:txBody>
      </p:sp>
    </p:spTree>
    <p:extLst>
      <p:ext uri="{BB962C8B-B14F-4D97-AF65-F5344CB8AC3E}">
        <p14:creationId xmlns:p14="http://schemas.microsoft.com/office/powerpoint/2010/main" val="2668330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72087"/>
            <a:ext cx="7947718" cy="673028"/>
          </a:xfrm>
        </p:spPr>
        <p:txBody>
          <a:bodyPr>
            <a:normAutofit/>
          </a:bodyPr>
          <a:lstStyle/>
          <a:p>
            <a:r>
              <a:rPr lang="en-US" sz="3200" dirty="0" smtClean="0"/>
              <a:t>Food Security: Response and Area Overview </a:t>
            </a:r>
            <a:endParaRPr lang="en-US" sz="3200"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3756" y="845115"/>
            <a:ext cx="8187230" cy="5648221"/>
          </a:xfrm>
        </p:spPr>
      </p:pic>
    </p:spTree>
    <p:extLst>
      <p:ext uri="{BB962C8B-B14F-4D97-AF65-F5344CB8AC3E}">
        <p14:creationId xmlns:p14="http://schemas.microsoft.com/office/powerpoint/2010/main" val="1424901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Livelihoods</a:t>
            </a:r>
            <a:endParaRPr lang="en-US" sz="6600" dirty="0"/>
          </a:p>
        </p:txBody>
      </p:sp>
    </p:spTree>
    <p:extLst>
      <p:ext uri="{BB962C8B-B14F-4D97-AF65-F5344CB8AC3E}">
        <p14:creationId xmlns:p14="http://schemas.microsoft.com/office/powerpoint/2010/main" val="615046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Table of Contents</a:t>
            </a:r>
            <a:endParaRPr lang="en-US" sz="3200" dirty="0"/>
          </a:p>
        </p:txBody>
      </p:sp>
      <p:sp>
        <p:nvSpPr>
          <p:cNvPr id="3" name="Content Placeholder 2"/>
          <p:cNvSpPr>
            <a:spLocks noGrp="1"/>
          </p:cNvSpPr>
          <p:nvPr>
            <p:ph idx="1"/>
          </p:nvPr>
        </p:nvSpPr>
        <p:spPr>
          <a:xfrm>
            <a:off x="233756" y="1115680"/>
            <a:ext cx="7947718" cy="5071841"/>
          </a:xfrm>
        </p:spPr>
        <p:txBody>
          <a:bodyPr>
            <a:normAutofit/>
          </a:bodyPr>
          <a:lstStyle/>
          <a:p>
            <a:pPr marL="457200" indent="-457200">
              <a:buFont typeface="+mj-lt"/>
              <a:buAutoNum type="arabicPeriod"/>
            </a:pPr>
            <a:r>
              <a:rPr lang="en-GB" sz="2000" b="1" dirty="0" smtClean="0"/>
              <a:t>Introduction</a:t>
            </a:r>
            <a:endParaRPr lang="en-GB" sz="2000" b="1" dirty="0"/>
          </a:p>
          <a:p>
            <a:pPr marL="457200" indent="-457200">
              <a:buFont typeface="+mj-lt"/>
              <a:buAutoNum type="arabicPeriod"/>
            </a:pPr>
            <a:r>
              <a:rPr lang="en-GB" sz="2000" b="1" dirty="0"/>
              <a:t>Security overview and Mine Clearance Update</a:t>
            </a:r>
          </a:p>
          <a:p>
            <a:pPr marL="457200" indent="-457200">
              <a:buFont typeface="+mj-lt"/>
              <a:buAutoNum type="arabicPeriod"/>
            </a:pPr>
            <a:r>
              <a:rPr lang="en-GB" sz="2000" b="1" dirty="0" smtClean="0"/>
              <a:t>Methodology, sector </a:t>
            </a:r>
            <a:r>
              <a:rPr lang="en-GB" sz="2000" b="1" dirty="0"/>
              <a:t>presentations followed by discussions </a:t>
            </a:r>
            <a:endParaRPr lang="en-GB" sz="2000" b="1" dirty="0" smtClean="0"/>
          </a:p>
          <a:p>
            <a:pPr marL="914400" lvl="1" indent="-457200">
              <a:buFont typeface="+mj-lt"/>
              <a:buAutoNum type="arabicPeriod"/>
            </a:pPr>
            <a:r>
              <a:rPr lang="en-GB" sz="1600" dirty="0" smtClean="0"/>
              <a:t>Food Security, Livelihoods and Protection</a:t>
            </a:r>
          </a:p>
          <a:p>
            <a:pPr marL="914400" lvl="1" indent="-457200">
              <a:buFont typeface="+mj-lt"/>
              <a:buAutoNum type="arabicPeriod"/>
            </a:pPr>
            <a:r>
              <a:rPr lang="en-GB" sz="1600" dirty="0" smtClean="0"/>
              <a:t>Education</a:t>
            </a:r>
          </a:p>
          <a:p>
            <a:pPr marL="914400" lvl="1" indent="-457200">
              <a:buFont typeface="+mj-lt"/>
              <a:buAutoNum type="arabicPeriod"/>
            </a:pPr>
            <a:r>
              <a:rPr lang="en-GB" sz="1600" dirty="0" smtClean="0"/>
              <a:t>Health</a:t>
            </a:r>
          </a:p>
          <a:p>
            <a:pPr marL="914400" lvl="1" indent="-457200">
              <a:buFont typeface="+mj-lt"/>
              <a:buAutoNum type="arabicPeriod"/>
            </a:pPr>
            <a:r>
              <a:rPr lang="en-GB" sz="1600" dirty="0" smtClean="0"/>
              <a:t>WASH</a:t>
            </a:r>
          </a:p>
          <a:p>
            <a:pPr marL="914400" lvl="1" indent="-457200">
              <a:buFont typeface="+mj-lt"/>
              <a:buAutoNum type="arabicPeriod"/>
            </a:pPr>
            <a:r>
              <a:rPr lang="en-GB" sz="1600" dirty="0" smtClean="0"/>
              <a:t>Shelter and NFI</a:t>
            </a:r>
            <a:endParaRPr lang="en-GB" sz="1600" dirty="0"/>
          </a:p>
          <a:p>
            <a:pPr marL="457200" indent="-457200">
              <a:buFont typeface="+mj-lt"/>
              <a:buAutoNum type="arabicPeriod"/>
            </a:pPr>
            <a:r>
              <a:rPr lang="en-GB" sz="2000" b="1" dirty="0"/>
              <a:t>Summary and Wrap Up</a:t>
            </a:r>
          </a:p>
          <a:p>
            <a:pPr marL="457200" indent="-457200">
              <a:buFont typeface="+mj-lt"/>
              <a:buAutoNum type="arabicPeriod"/>
            </a:pPr>
            <a:endParaRPr lang="en-US" sz="1800" dirty="0"/>
          </a:p>
        </p:txBody>
      </p:sp>
      <p:sp>
        <p:nvSpPr>
          <p:cNvPr id="7" name="Content Placeholder 2"/>
          <p:cNvSpPr txBox="1">
            <a:spLocks/>
          </p:cNvSpPr>
          <p:nvPr/>
        </p:nvSpPr>
        <p:spPr>
          <a:xfrm>
            <a:off x="6199699" y="3182777"/>
            <a:ext cx="2208321" cy="5106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p:txBody>
      </p:sp>
    </p:spTree>
    <p:extLst>
      <p:ext uri="{BB962C8B-B14F-4D97-AF65-F5344CB8AC3E}">
        <p14:creationId xmlns:p14="http://schemas.microsoft.com/office/powerpoint/2010/main" val="1588768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56972"/>
            <a:ext cx="7947718" cy="673028"/>
          </a:xfrm>
        </p:spPr>
        <p:txBody>
          <a:bodyPr>
            <a:normAutofit/>
          </a:bodyPr>
          <a:lstStyle/>
          <a:p>
            <a:r>
              <a:rPr lang="en-US" sz="3200" dirty="0" smtClean="0"/>
              <a:t>Livelihoods: Access to Income</a:t>
            </a:r>
            <a:endParaRPr lang="en-US" sz="3200" dirty="0"/>
          </a:p>
        </p:txBody>
      </p:sp>
      <p:sp>
        <p:nvSpPr>
          <p:cNvPr id="4" name="Rectangle 3"/>
          <p:cNvSpPr/>
          <p:nvPr/>
        </p:nvSpPr>
        <p:spPr>
          <a:xfrm>
            <a:off x="233756" y="891611"/>
            <a:ext cx="8174264" cy="707886"/>
          </a:xfrm>
          <a:prstGeom prst="rect">
            <a:avLst/>
          </a:prstGeom>
        </p:spPr>
        <p:txBody>
          <a:bodyPr wrap="square">
            <a:spAutoFit/>
          </a:bodyPr>
          <a:lstStyle/>
          <a:p>
            <a:r>
              <a:rPr lang="en-US" sz="2000" b="1" dirty="0" smtClean="0">
                <a:solidFill>
                  <a:srgbClr val="000000"/>
                </a:solidFill>
                <a:latin typeface="+mj-lt"/>
              </a:rPr>
              <a:t>Estimated proportion of adult male population (aged 18-65) engaging in income-generating activities as of February 2019</a:t>
            </a:r>
            <a:endParaRPr lang="en-US" sz="2000" dirty="0">
              <a:latin typeface="+mj-lt"/>
            </a:endParaRPr>
          </a:p>
        </p:txBody>
      </p:sp>
      <p:sp>
        <p:nvSpPr>
          <p:cNvPr id="5" name="Content Placeholder 3"/>
          <p:cNvSpPr txBox="1">
            <a:spLocks/>
          </p:cNvSpPr>
          <p:nvPr/>
        </p:nvSpPr>
        <p:spPr>
          <a:xfrm>
            <a:off x="233756" y="5589962"/>
            <a:ext cx="7947718" cy="115557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Access to income is very low</a:t>
            </a:r>
            <a:r>
              <a:rPr lang="en-US" sz="2400" dirty="0" smtClean="0"/>
              <a:t>: across Raqqa city, under half of the adult male population is estimated to be engaging in income-generating activities (35-54%). KIs reported that households in </a:t>
            </a:r>
            <a:r>
              <a:rPr lang="en-US" sz="2400" dirty="0" err="1" smtClean="0"/>
              <a:t>Meshleb</a:t>
            </a:r>
            <a:r>
              <a:rPr lang="en-US" sz="2400" dirty="0" smtClean="0"/>
              <a:t> have a lower level of access to income-generating activities. </a:t>
            </a:r>
          </a:p>
          <a:p>
            <a:r>
              <a:rPr lang="en-US" sz="2400" dirty="0" err="1" smtClean="0"/>
              <a:t>Kis</a:t>
            </a:r>
            <a:r>
              <a:rPr lang="en-US" sz="2400" dirty="0" smtClean="0"/>
              <a:t> in all </a:t>
            </a:r>
            <a:r>
              <a:rPr lang="en-US" sz="2400" dirty="0" err="1" smtClean="0"/>
              <a:t>neighbourhoods</a:t>
            </a:r>
            <a:r>
              <a:rPr lang="en-US" sz="2400" dirty="0" smtClean="0"/>
              <a:t> reported that between 0-25% of women aged 18-65 were engaging in income-generating activities.</a:t>
            </a:r>
            <a:endParaRPr lang="en-US" sz="24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155" b="12094"/>
          <a:stretch/>
        </p:blipFill>
        <p:spPr>
          <a:xfrm>
            <a:off x="1027082" y="1661653"/>
            <a:ext cx="6587612" cy="3578942"/>
          </a:xfrm>
          <a:prstGeom prst="rect">
            <a:avLst/>
          </a:prstGeom>
        </p:spPr>
      </p:pic>
    </p:spTree>
    <p:extLst>
      <p:ext uri="{BB962C8B-B14F-4D97-AF65-F5344CB8AC3E}">
        <p14:creationId xmlns:p14="http://schemas.microsoft.com/office/powerpoint/2010/main" val="1180656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77514"/>
            <a:ext cx="7947718" cy="673028"/>
          </a:xfrm>
        </p:spPr>
        <p:txBody>
          <a:bodyPr>
            <a:normAutofit/>
          </a:bodyPr>
          <a:lstStyle/>
          <a:p>
            <a:r>
              <a:rPr lang="en-US" sz="3200" dirty="0" smtClean="0"/>
              <a:t>Livelihoods: Access to Income</a:t>
            </a:r>
            <a:endParaRPr lang="en-US" sz="3200" dirty="0"/>
          </a:p>
        </p:txBody>
      </p:sp>
      <p:sp>
        <p:nvSpPr>
          <p:cNvPr id="6" name="Rectangle 5"/>
          <p:cNvSpPr/>
          <p:nvPr/>
        </p:nvSpPr>
        <p:spPr>
          <a:xfrm>
            <a:off x="233756" y="705124"/>
            <a:ext cx="8174264" cy="369332"/>
          </a:xfrm>
          <a:prstGeom prst="rect">
            <a:avLst/>
          </a:prstGeom>
        </p:spPr>
        <p:txBody>
          <a:bodyPr wrap="square">
            <a:spAutoFit/>
          </a:bodyPr>
          <a:lstStyle/>
          <a:p>
            <a:r>
              <a:rPr lang="en-US" b="1" dirty="0" smtClean="0">
                <a:solidFill>
                  <a:srgbClr val="000000"/>
                </a:solidFill>
                <a:latin typeface="+mj-lt"/>
              </a:rPr>
              <a:t>Most commonly reported type of income as of February 2019 (% of KIs reporting)*</a:t>
            </a:r>
            <a:endParaRPr lang="en-US" dirty="0">
              <a:latin typeface="+mj-lt"/>
            </a:endParaRPr>
          </a:p>
        </p:txBody>
      </p:sp>
      <p:sp>
        <p:nvSpPr>
          <p:cNvPr id="7" name="Rectangle 6"/>
          <p:cNvSpPr/>
          <p:nvPr/>
        </p:nvSpPr>
        <p:spPr>
          <a:xfrm>
            <a:off x="233756" y="3627152"/>
            <a:ext cx="8174264" cy="369332"/>
          </a:xfrm>
          <a:prstGeom prst="rect">
            <a:avLst/>
          </a:prstGeom>
        </p:spPr>
        <p:txBody>
          <a:bodyPr wrap="square">
            <a:spAutoFit/>
          </a:bodyPr>
          <a:lstStyle/>
          <a:p>
            <a:r>
              <a:rPr lang="en-US" b="1" dirty="0">
                <a:solidFill>
                  <a:srgbClr val="000000"/>
                </a:solidFill>
              </a:rPr>
              <a:t>Average cost </a:t>
            </a:r>
            <a:r>
              <a:rPr lang="en-US" b="1" dirty="0" smtClean="0">
                <a:solidFill>
                  <a:srgbClr val="000000"/>
                </a:solidFill>
              </a:rPr>
              <a:t>of SMEB </a:t>
            </a:r>
            <a:r>
              <a:rPr lang="en-US" b="1" dirty="0">
                <a:solidFill>
                  <a:srgbClr val="000000"/>
                </a:solidFill>
              </a:rPr>
              <a:t>in </a:t>
            </a:r>
            <a:r>
              <a:rPr lang="en-US" b="1" dirty="0" err="1">
                <a:solidFill>
                  <a:srgbClr val="000000"/>
                </a:solidFill>
              </a:rPr>
              <a:t>Ar</a:t>
            </a:r>
            <a:r>
              <a:rPr lang="en-US" b="1" dirty="0">
                <a:solidFill>
                  <a:srgbClr val="000000"/>
                </a:solidFill>
              </a:rPr>
              <a:t>-Raqqa </a:t>
            </a:r>
            <a:r>
              <a:rPr lang="en-US" b="1" dirty="0" smtClean="0">
                <a:solidFill>
                  <a:srgbClr val="000000"/>
                </a:solidFill>
              </a:rPr>
              <a:t>sub-district </a:t>
            </a:r>
            <a:r>
              <a:rPr lang="en-US" b="1" dirty="0">
                <a:solidFill>
                  <a:srgbClr val="000000"/>
                </a:solidFill>
              </a:rPr>
              <a:t>in Syrian Pounds (SYP)*</a:t>
            </a:r>
            <a:endParaRPr lang="en-US" dirty="0"/>
          </a:p>
        </p:txBody>
      </p:sp>
      <p:sp>
        <p:nvSpPr>
          <p:cNvPr id="9" name="Content Placeholder 3"/>
          <p:cNvSpPr>
            <a:spLocks noGrp="1"/>
          </p:cNvSpPr>
          <p:nvPr>
            <p:ph idx="1"/>
          </p:nvPr>
        </p:nvSpPr>
        <p:spPr>
          <a:xfrm>
            <a:off x="5594555" y="4022665"/>
            <a:ext cx="2910348" cy="2600227"/>
          </a:xfrm>
        </p:spPr>
        <p:txBody>
          <a:bodyPr>
            <a:noAutofit/>
          </a:bodyPr>
          <a:lstStyle/>
          <a:p>
            <a:r>
              <a:rPr lang="en-US" sz="1800" b="1" dirty="0" smtClean="0"/>
              <a:t>Main income sources are reported to be casual and low-salaried.</a:t>
            </a:r>
          </a:p>
          <a:p>
            <a:r>
              <a:rPr lang="en-US" sz="1800" dirty="0" smtClean="0"/>
              <a:t>Average cost of SMEB is reportedly above the reported average monthly income for households in Raqqa city which was estimated to be below 50,000 SYP in 15 out of 22 </a:t>
            </a:r>
            <a:r>
              <a:rPr lang="en-US" sz="1800" dirty="0" err="1" smtClean="0"/>
              <a:t>neighbourhoods</a:t>
            </a:r>
            <a:r>
              <a:rPr lang="en-US" sz="1800" dirty="0" smtClean="0"/>
              <a:t>.</a:t>
            </a:r>
            <a:endParaRPr lang="en-US" sz="1800" dirty="0"/>
          </a:p>
        </p:txBody>
      </p:sp>
      <p:sp>
        <p:nvSpPr>
          <p:cNvPr id="10" name="Rectangle 9"/>
          <p:cNvSpPr/>
          <p:nvPr/>
        </p:nvSpPr>
        <p:spPr>
          <a:xfrm>
            <a:off x="-68826" y="6622892"/>
            <a:ext cx="7947720" cy="430887"/>
          </a:xfrm>
          <a:prstGeom prst="rect">
            <a:avLst/>
          </a:prstGeom>
        </p:spPr>
        <p:txBody>
          <a:bodyPr wrap="square">
            <a:spAutoFit/>
          </a:bodyPr>
          <a:lstStyle/>
          <a:p>
            <a:r>
              <a:rPr lang="en-US" sz="1100" i="1" dirty="0" smtClean="0"/>
              <a:t>Multiple response were possible, so answers may exceed 100%. </a:t>
            </a:r>
            <a:r>
              <a:rPr lang="en-US" sz="1100" dirty="0"/>
              <a:t>Data source: </a:t>
            </a:r>
            <a:r>
              <a:rPr lang="en-US" sz="1100" dirty="0">
                <a:hlinkClick r:id="rId3"/>
              </a:rPr>
              <a:t>REACH, Market Monitoring </a:t>
            </a:r>
            <a:r>
              <a:rPr lang="en-US" sz="1100" dirty="0" smtClean="0">
                <a:hlinkClick r:id="rId3"/>
              </a:rPr>
              <a:t>March </a:t>
            </a:r>
            <a:r>
              <a:rPr lang="en-US" sz="1100" dirty="0">
                <a:hlinkClick r:id="rId3"/>
              </a:rPr>
              <a:t>2019</a:t>
            </a:r>
            <a:endParaRPr lang="en-US" sz="1100" i="1" dirty="0"/>
          </a:p>
          <a:p>
            <a:endParaRPr lang="en-US" sz="1100" i="1" dirty="0"/>
          </a:p>
        </p:txBody>
      </p:sp>
      <p:graphicFrame>
        <p:nvGraphicFramePr>
          <p:cNvPr id="11" name="Chart 10"/>
          <p:cNvGraphicFramePr>
            <a:graphicFrameLocks/>
          </p:cNvGraphicFramePr>
          <p:nvPr>
            <p:extLst>
              <p:ext uri="{D42A27DB-BD31-4B8C-83A1-F6EECF244321}">
                <p14:modId xmlns:p14="http://schemas.microsoft.com/office/powerpoint/2010/main" val="3332026771"/>
              </p:ext>
            </p:extLst>
          </p:nvPr>
        </p:nvGraphicFramePr>
        <p:xfrm>
          <a:off x="132736" y="958005"/>
          <a:ext cx="818535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3681651888"/>
              </p:ext>
            </p:extLst>
          </p:nvPr>
        </p:nvGraphicFramePr>
        <p:xfrm>
          <a:off x="396545" y="4022665"/>
          <a:ext cx="5198009"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00491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56972"/>
            <a:ext cx="7947718" cy="673028"/>
          </a:xfrm>
        </p:spPr>
        <p:txBody>
          <a:bodyPr>
            <a:normAutofit/>
          </a:bodyPr>
          <a:lstStyle/>
          <a:p>
            <a:r>
              <a:rPr lang="en-US" sz="3200" dirty="0" smtClean="0"/>
              <a:t>Livelihoods: Ability to Cover Basic Needs</a:t>
            </a:r>
            <a:endParaRPr lang="en-US" sz="3200" dirty="0"/>
          </a:p>
        </p:txBody>
      </p:sp>
      <p:sp>
        <p:nvSpPr>
          <p:cNvPr id="4" name="Rectangle 3"/>
          <p:cNvSpPr/>
          <p:nvPr/>
        </p:nvSpPr>
        <p:spPr>
          <a:xfrm>
            <a:off x="233756" y="891611"/>
            <a:ext cx="8174264" cy="400110"/>
          </a:xfrm>
          <a:prstGeom prst="rect">
            <a:avLst/>
          </a:prstGeom>
        </p:spPr>
        <p:txBody>
          <a:bodyPr wrap="square">
            <a:spAutoFit/>
          </a:bodyPr>
          <a:lstStyle/>
          <a:p>
            <a:r>
              <a:rPr lang="en-US" sz="2000" b="1" dirty="0" smtClean="0">
                <a:solidFill>
                  <a:srgbClr val="000000"/>
                </a:solidFill>
                <a:latin typeface="+mj-lt"/>
              </a:rPr>
              <a:t>Proportion of households </a:t>
            </a:r>
            <a:r>
              <a:rPr lang="en-US" sz="2000" b="1" dirty="0">
                <a:solidFill>
                  <a:srgbClr val="000000"/>
                </a:solidFill>
                <a:latin typeface="+mj-lt"/>
              </a:rPr>
              <a:t>a</a:t>
            </a:r>
            <a:r>
              <a:rPr lang="en-US" sz="2000" b="1" dirty="0" smtClean="0">
                <a:solidFill>
                  <a:srgbClr val="000000"/>
                </a:solidFill>
                <a:latin typeface="+mj-lt"/>
              </a:rPr>
              <a:t>ble to cover </a:t>
            </a:r>
            <a:r>
              <a:rPr lang="en-US" sz="2000" b="1" dirty="0">
                <a:solidFill>
                  <a:srgbClr val="000000"/>
                </a:solidFill>
                <a:latin typeface="+mj-lt"/>
              </a:rPr>
              <a:t>b</a:t>
            </a:r>
            <a:r>
              <a:rPr lang="en-US" sz="2000" b="1" dirty="0" smtClean="0">
                <a:solidFill>
                  <a:srgbClr val="000000"/>
                </a:solidFill>
                <a:latin typeface="+mj-lt"/>
              </a:rPr>
              <a:t>asic </a:t>
            </a:r>
            <a:r>
              <a:rPr lang="en-US" sz="2000" b="1" dirty="0">
                <a:solidFill>
                  <a:srgbClr val="000000"/>
                </a:solidFill>
                <a:latin typeface="+mj-lt"/>
              </a:rPr>
              <a:t>n</a:t>
            </a:r>
            <a:r>
              <a:rPr lang="en-US" sz="2000" b="1" dirty="0" smtClean="0">
                <a:solidFill>
                  <a:srgbClr val="000000"/>
                </a:solidFill>
                <a:latin typeface="+mj-lt"/>
              </a:rPr>
              <a:t>eeds </a:t>
            </a:r>
            <a:r>
              <a:rPr lang="en-US" sz="2000" b="1" dirty="0">
                <a:solidFill>
                  <a:srgbClr val="000000"/>
                </a:solidFill>
                <a:latin typeface="+mj-lt"/>
              </a:rPr>
              <a:t>t</a:t>
            </a:r>
            <a:r>
              <a:rPr lang="en-US" sz="2000" b="1" dirty="0" smtClean="0">
                <a:solidFill>
                  <a:srgbClr val="000000"/>
                </a:solidFill>
                <a:latin typeface="+mj-lt"/>
              </a:rPr>
              <a:t>hrough </a:t>
            </a:r>
            <a:r>
              <a:rPr lang="en-US" sz="2000" b="1" dirty="0">
                <a:solidFill>
                  <a:srgbClr val="000000"/>
                </a:solidFill>
                <a:latin typeface="+mj-lt"/>
              </a:rPr>
              <a:t>s</a:t>
            </a:r>
            <a:r>
              <a:rPr lang="en-US" sz="2000" b="1" dirty="0" smtClean="0">
                <a:solidFill>
                  <a:srgbClr val="000000"/>
                </a:solidFill>
                <a:latin typeface="+mj-lt"/>
              </a:rPr>
              <a:t>ources of income</a:t>
            </a:r>
            <a:endParaRPr lang="en-US" sz="2000" dirty="0">
              <a:latin typeface="+mj-lt"/>
            </a:endParaRPr>
          </a:p>
        </p:txBody>
      </p:sp>
      <p:sp>
        <p:nvSpPr>
          <p:cNvPr id="5" name="Content Placeholder 3"/>
          <p:cNvSpPr txBox="1">
            <a:spLocks/>
          </p:cNvSpPr>
          <p:nvPr/>
        </p:nvSpPr>
        <p:spPr>
          <a:xfrm>
            <a:off x="233756" y="5589962"/>
            <a:ext cx="7947718" cy="12680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U</a:t>
            </a:r>
            <a:r>
              <a:rPr lang="en-US" sz="2400" b="1" dirty="0" smtClean="0"/>
              <a:t>nder half of households are estimated to be able to cover their basic needs through sources of income (28-46%), </a:t>
            </a:r>
            <a:r>
              <a:rPr lang="en-US" sz="2400" dirty="0" smtClean="0"/>
              <a:t>and this has remained at similar levels since October (29-49%) </a:t>
            </a:r>
          </a:p>
          <a:p>
            <a:r>
              <a:rPr lang="en-US" sz="2400" dirty="0" smtClean="0"/>
              <a:t>Households in </a:t>
            </a:r>
            <a:r>
              <a:rPr lang="en-US" sz="2400" dirty="0" err="1" smtClean="0"/>
              <a:t>Meshleb</a:t>
            </a:r>
            <a:r>
              <a:rPr lang="en-US" sz="2400" dirty="0" smtClean="0"/>
              <a:t> reportedly have the lowest ability to cover basic needs through their sources of income.</a:t>
            </a:r>
            <a:endParaRPr lang="en-US" sz="24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4425" b="12955"/>
          <a:stretch/>
        </p:blipFill>
        <p:spPr>
          <a:xfrm>
            <a:off x="783006" y="1927123"/>
            <a:ext cx="6849218" cy="3431458"/>
          </a:xfrm>
          <a:prstGeom prst="rect">
            <a:avLst/>
          </a:prstGeom>
        </p:spPr>
      </p:pic>
    </p:spTree>
    <p:extLst>
      <p:ext uri="{BB962C8B-B14F-4D97-AF65-F5344CB8AC3E}">
        <p14:creationId xmlns:p14="http://schemas.microsoft.com/office/powerpoint/2010/main" val="1090799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12727"/>
            <a:ext cx="7947718" cy="673028"/>
          </a:xfrm>
        </p:spPr>
        <p:txBody>
          <a:bodyPr>
            <a:normAutofit/>
          </a:bodyPr>
          <a:lstStyle/>
          <a:p>
            <a:r>
              <a:rPr lang="en-US" sz="3200" dirty="0" smtClean="0"/>
              <a:t>Livelihoods: </a:t>
            </a:r>
            <a:r>
              <a:rPr lang="en-US" sz="3200" dirty="0"/>
              <a:t>Response and Area Overview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354" y="786581"/>
            <a:ext cx="8355288" cy="5764161"/>
          </a:xfrm>
        </p:spPr>
      </p:pic>
    </p:spTree>
    <p:extLst>
      <p:ext uri="{BB962C8B-B14F-4D97-AF65-F5344CB8AC3E}">
        <p14:creationId xmlns:p14="http://schemas.microsoft.com/office/powerpoint/2010/main" val="1140514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Protection</a:t>
            </a:r>
            <a:endParaRPr lang="en-US" sz="6600" dirty="0"/>
          </a:p>
        </p:txBody>
      </p:sp>
    </p:spTree>
    <p:extLst>
      <p:ext uri="{BB962C8B-B14F-4D97-AF65-F5344CB8AC3E}">
        <p14:creationId xmlns:p14="http://schemas.microsoft.com/office/powerpoint/2010/main" val="2324036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48817"/>
            <a:ext cx="7947718" cy="673028"/>
          </a:xfrm>
        </p:spPr>
        <p:txBody>
          <a:bodyPr>
            <a:normAutofit/>
          </a:bodyPr>
          <a:lstStyle/>
          <a:p>
            <a:r>
              <a:rPr lang="en-US" sz="3200" dirty="0" smtClean="0"/>
              <a:t>Protection: City Wide Findings</a:t>
            </a:r>
            <a:endParaRPr lang="en-US" sz="3200" dirty="0"/>
          </a:p>
        </p:txBody>
      </p:sp>
      <p:sp>
        <p:nvSpPr>
          <p:cNvPr id="4" name="Content Placeholder 3"/>
          <p:cNvSpPr>
            <a:spLocks noGrp="1"/>
          </p:cNvSpPr>
          <p:nvPr>
            <p:ph idx="1"/>
          </p:nvPr>
        </p:nvSpPr>
        <p:spPr>
          <a:xfrm>
            <a:off x="233756" y="938699"/>
            <a:ext cx="7947718" cy="3269507"/>
          </a:xfrm>
        </p:spPr>
        <p:txBody>
          <a:bodyPr>
            <a:normAutofit/>
          </a:bodyPr>
          <a:lstStyle/>
          <a:p>
            <a:r>
              <a:rPr lang="en-US" sz="2000" b="1" dirty="0" smtClean="0"/>
              <a:t>Residents in Raqqa face numerous protection risks, the most reported of which is theft. </a:t>
            </a:r>
            <a:r>
              <a:rPr lang="en-US" sz="2000" dirty="0" smtClean="0"/>
              <a:t>However, following the conscription campaign earlier this year, fear of conscription has increasingly been reported compared to October.</a:t>
            </a:r>
          </a:p>
          <a:p>
            <a:r>
              <a:rPr lang="en-US" sz="2000" b="1" dirty="0" smtClean="0"/>
              <a:t>Declining livelihoods compound many child protection issues, and the rate of several of these are perceived to have increased since October despite a scale-up of the protection response: </a:t>
            </a:r>
          </a:p>
          <a:p>
            <a:pPr lvl="1"/>
            <a:r>
              <a:rPr lang="en-US" sz="1800" dirty="0" smtClean="0"/>
              <a:t>Child </a:t>
            </a:r>
            <a:r>
              <a:rPr lang="en-US" sz="1800" dirty="0" err="1" smtClean="0"/>
              <a:t>labour</a:t>
            </a:r>
            <a:r>
              <a:rPr lang="en-US" sz="1800" dirty="0" smtClean="0"/>
              <a:t> is perceived to be the most prevalent of these issues and has been reported more commonly as a barrier to education since October 2018.</a:t>
            </a:r>
          </a:p>
          <a:p>
            <a:pPr lvl="1"/>
            <a:r>
              <a:rPr lang="en-US" sz="1800" dirty="0" smtClean="0"/>
              <a:t>Perceived rates of child-marriage and child-headed households are also reported to have increased.</a:t>
            </a:r>
          </a:p>
          <a:p>
            <a:pPr lvl="1"/>
            <a:endParaRPr lang="en-US" sz="1800" dirty="0" smtClean="0"/>
          </a:p>
        </p:txBody>
      </p:sp>
    </p:spTree>
    <p:extLst>
      <p:ext uri="{BB962C8B-B14F-4D97-AF65-F5344CB8AC3E}">
        <p14:creationId xmlns:p14="http://schemas.microsoft.com/office/powerpoint/2010/main" val="1866776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78966"/>
            <a:ext cx="7947718" cy="673028"/>
          </a:xfrm>
        </p:spPr>
        <p:txBody>
          <a:bodyPr>
            <a:normAutofit/>
          </a:bodyPr>
          <a:lstStyle/>
          <a:p>
            <a:r>
              <a:rPr lang="en-US" sz="3200" dirty="0" smtClean="0"/>
              <a:t>Protection: Key Trends</a:t>
            </a:r>
            <a:endParaRPr lang="en-US" sz="3200" dirty="0"/>
          </a:p>
        </p:txBody>
      </p:sp>
      <p:sp>
        <p:nvSpPr>
          <p:cNvPr id="6" name="Rectangle 5"/>
          <p:cNvSpPr/>
          <p:nvPr/>
        </p:nvSpPr>
        <p:spPr>
          <a:xfrm>
            <a:off x="233756" y="888398"/>
            <a:ext cx="8174264" cy="707886"/>
          </a:xfrm>
          <a:prstGeom prst="rect">
            <a:avLst/>
          </a:prstGeom>
        </p:spPr>
        <p:txBody>
          <a:bodyPr wrap="square">
            <a:spAutoFit/>
          </a:bodyPr>
          <a:lstStyle/>
          <a:p>
            <a:r>
              <a:rPr lang="en-US" sz="2000" b="1" dirty="0" smtClean="0">
                <a:solidFill>
                  <a:srgbClr val="000000"/>
                </a:solidFill>
                <a:latin typeface="+mj-lt"/>
              </a:rPr>
              <a:t>Most commonly reported safety/security issues as of February 2019 (% KIs reporting)*</a:t>
            </a:r>
            <a:endParaRPr lang="en-US" sz="2000" dirty="0">
              <a:latin typeface="+mj-lt"/>
            </a:endParaRPr>
          </a:p>
        </p:txBody>
      </p:sp>
      <p:sp>
        <p:nvSpPr>
          <p:cNvPr id="8" name="Rectangle 7"/>
          <p:cNvSpPr/>
          <p:nvPr/>
        </p:nvSpPr>
        <p:spPr>
          <a:xfrm>
            <a:off x="233756" y="5140983"/>
            <a:ext cx="8174264" cy="1015663"/>
          </a:xfrm>
          <a:prstGeom prst="rect">
            <a:avLst/>
          </a:prstGeom>
        </p:spPr>
        <p:txBody>
          <a:bodyPr wrap="square">
            <a:spAutoFit/>
          </a:bodyPr>
          <a:lstStyle/>
          <a:p>
            <a:pPr marL="342900" indent="-342900">
              <a:buFont typeface="Arial" panose="020B0604020202020204" pitchFamily="34" charset="0"/>
              <a:buChar char="•"/>
            </a:pPr>
            <a:r>
              <a:rPr lang="en-US" sz="2000" b="1" dirty="0" smtClean="0">
                <a:solidFill>
                  <a:srgbClr val="000000"/>
                </a:solidFill>
                <a:latin typeface="+mj-lt"/>
              </a:rPr>
              <a:t>Theft was the most frequently reported safety/security issue throughout all ABA rounds. </a:t>
            </a:r>
            <a:r>
              <a:rPr lang="en-US" sz="2000" dirty="0" smtClean="0">
                <a:solidFill>
                  <a:srgbClr val="000000"/>
                </a:solidFill>
                <a:latin typeface="+mj-lt"/>
              </a:rPr>
              <a:t>Fear of conscription has sharply increased as a perceived safety/security issue since October 2018.</a:t>
            </a:r>
            <a:endParaRPr lang="en-US" sz="2000" dirty="0">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2298815879"/>
              </p:ext>
            </p:extLst>
          </p:nvPr>
        </p:nvGraphicFramePr>
        <p:xfrm>
          <a:off x="137652" y="1288508"/>
          <a:ext cx="8043822" cy="351596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0" y="6529751"/>
            <a:ext cx="7947720" cy="276999"/>
          </a:xfrm>
          <a:prstGeom prst="rect">
            <a:avLst/>
          </a:prstGeom>
        </p:spPr>
        <p:txBody>
          <a:bodyPr wrap="square">
            <a:spAutoFit/>
          </a:bodyPr>
          <a:lstStyle/>
          <a:p>
            <a:r>
              <a:rPr lang="en-US" sz="1200" i="1" dirty="0" smtClean="0"/>
              <a:t>* Multiple responses were possible, so answers may exceed 100%.</a:t>
            </a:r>
            <a:endParaRPr lang="en-US" sz="1200" i="1" dirty="0"/>
          </a:p>
        </p:txBody>
      </p:sp>
    </p:spTree>
    <p:extLst>
      <p:ext uri="{BB962C8B-B14F-4D97-AF65-F5344CB8AC3E}">
        <p14:creationId xmlns:p14="http://schemas.microsoft.com/office/powerpoint/2010/main" val="3150028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228839" y="167752"/>
            <a:ext cx="8389134" cy="673028"/>
          </a:xfrm>
        </p:spPr>
        <p:txBody>
          <a:bodyPr>
            <a:normAutofit/>
          </a:bodyPr>
          <a:lstStyle/>
          <a:p>
            <a:r>
              <a:rPr lang="en-US" sz="3200" dirty="0" smtClean="0"/>
              <a:t>Protection: Child Protection</a:t>
            </a:r>
            <a:endParaRPr lang="en-GB" sz="3200" dirty="0"/>
          </a:p>
        </p:txBody>
      </p:sp>
      <p:sp>
        <p:nvSpPr>
          <p:cNvPr id="6" name="Rectangle 5"/>
          <p:cNvSpPr/>
          <p:nvPr/>
        </p:nvSpPr>
        <p:spPr>
          <a:xfrm>
            <a:off x="228839" y="6184490"/>
            <a:ext cx="8099084" cy="1754325"/>
          </a:xfrm>
          <a:prstGeom prst="rect">
            <a:avLst/>
          </a:prstGeom>
        </p:spPr>
        <p:txBody>
          <a:bodyPr wrap="square">
            <a:spAutoFit/>
          </a:bodyPr>
          <a:lstStyle/>
          <a:p>
            <a:r>
              <a:rPr lang="en-US" sz="1200" dirty="0" smtClean="0">
                <a:solidFill>
                  <a:srgbClr val="000000"/>
                </a:solidFill>
                <a:latin typeface="+mj-lt"/>
              </a:rPr>
              <a:t>* REACH also assessed the prevalence of involvement of children in illegal activities, involvement of children in armed activities, separated or unaccompanied children, and physical and sexual violence against children. These child protection issues were not reported to be as prevalent as the above indicators.</a:t>
            </a:r>
          </a:p>
          <a:p>
            <a:endParaRPr lang="en-US" b="1" dirty="0">
              <a:solidFill>
                <a:srgbClr val="000000"/>
              </a:solidFill>
              <a:latin typeface="+mj-lt"/>
            </a:endParaRPr>
          </a:p>
          <a:p>
            <a:endParaRPr lang="en-US" b="1" dirty="0" smtClean="0">
              <a:solidFill>
                <a:srgbClr val="000000"/>
              </a:solidFill>
              <a:latin typeface="+mj-lt"/>
            </a:endParaRPr>
          </a:p>
          <a:p>
            <a:endParaRPr lang="en-US" b="1" dirty="0">
              <a:solidFill>
                <a:srgbClr val="000000"/>
              </a:solidFill>
              <a:latin typeface="+mj-lt"/>
            </a:endParaRPr>
          </a:p>
          <a:p>
            <a:endParaRPr lang="en-US"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452737807"/>
              </p:ext>
            </p:extLst>
          </p:nvPr>
        </p:nvGraphicFramePr>
        <p:xfrm>
          <a:off x="1069497" y="1383687"/>
          <a:ext cx="5753100" cy="2827020"/>
        </p:xfrm>
        <a:graphic>
          <a:graphicData uri="http://schemas.openxmlformats.org/drawingml/2006/table">
            <a:tbl>
              <a:tblPr/>
              <a:tblGrid>
                <a:gridCol w="800100">
                  <a:extLst>
                    <a:ext uri="{9D8B030D-6E8A-4147-A177-3AD203B41FA5}">
                      <a16:colId xmlns:a16="http://schemas.microsoft.com/office/drawing/2014/main" val="3499699486"/>
                    </a:ext>
                  </a:extLst>
                </a:gridCol>
                <a:gridCol w="1841500">
                  <a:extLst>
                    <a:ext uri="{9D8B030D-6E8A-4147-A177-3AD203B41FA5}">
                      <a16:colId xmlns:a16="http://schemas.microsoft.com/office/drawing/2014/main" val="1213923578"/>
                    </a:ext>
                  </a:extLst>
                </a:gridCol>
                <a:gridCol w="1562100">
                  <a:extLst>
                    <a:ext uri="{9D8B030D-6E8A-4147-A177-3AD203B41FA5}">
                      <a16:colId xmlns:a16="http://schemas.microsoft.com/office/drawing/2014/main" val="635739004"/>
                    </a:ext>
                  </a:extLst>
                </a:gridCol>
                <a:gridCol w="1549400">
                  <a:extLst>
                    <a:ext uri="{9D8B030D-6E8A-4147-A177-3AD203B41FA5}">
                      <a16:colId xmlns:a16="http://schemas.microsoft.com/office/drawing/2014/main" val="3821620195"/>
                    </a:ext>
                  </a:extLst>
                </a:gridCol>
              </a:tblGrid>
              <a:tr h="510540">
                <a:tc>
                  <a:txBody>
                    <a:bodyPr/>
                    <a:lstStyle/>
                    <a:p>
                      <a:pPr algn="l" rtl="0" fontAlgn="b"/>
                      <a:r>
                        <a:rPr lang="en-US" sz="1000" b="0" i="0" u="none" strike="noStrike">
                          <a:solidFill>
                            <a:srgbClr val="000000"/>
                          </a:solidFill>
                          <a:effectLst/>
                          <a:latin typeface="Arial Narrow" panose="020B0606020202030204" pitchFamily="34" charset="0"/>
                        </a:rPr>
                        <a:t> </a:t>
                      </a:r>
                    </a:p>
                  </a:txBody>
                  <a:tcPr marL="0" marR="0" marT="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dirty="0">
                          <a:solidFill>
                            <a:schemeClr val="bg1"/>
                          </a:solidFill>
                          <a:effectLst/>
                          <a:latin typeface="Arial Narrow" panose="020B0606020202030204" pitchFamily="34" charset="0"/>
                        </a:rPr>
                        <a:t>Child </a:t>
                      </a:r>
                      <a:r>
                        <a:rPr lang="en-US" sz="1200" b="1" i="0" u="none" strike="noStrike" dirty="0" err="1" smtClean="0">
                          <a:solidFill>
                            <a:schemeClr val="bg1"/>
                          </a:solidFill>
                          <a:effectLst/>
                          <a:latin typeface="Arial Narrow" panose="020B0606020202030204" pitchFamily="34" charset="0"/>
                        </a:rPr>
                        <a:t>Labour</a:t>
                      </a:r>
                      <a:r>
                        <a:rPr lang="en-US" sz="1200" b="1" i="0" u="none" strike="noStrike" dirty="0" smtClean="0">
                          <a:solidFill>
                            <a:schemeClr val="bg1"/>
                          </a:solidFill>
                          <a:effectLst/>
                          <a:latin typeface="Arial Narrow" panose="020B0606020202030204" pitchFamily="34" charset="0"/>
                        </a:rPr>
                        <a:t> (</a:t>
                      </a:r>
                      <a:r>
                        <a:rPr lang="en-US" sz="1200" b="1" dirty="0" smtClean="0">
                          <a:solidFill>
                            <a:schemeClr val="bg1"/>
                          </a:solidFill>
                        </a:rPr>
                        <a:t>by children under the age of 16) </a:t>
                      </a:r>
                      <a:endParaRPr lang="en-US" sz="1200" b="1" i="0" u="none" strike="noStrike" dirty="0">
                        <a:solidFill>
                          <a:schemeClr val="bg1"/>
                        </a:solidFill>
                        <a:effectLst/>
                        <a:latin typeface="Arial Narrow" panose="020B0606020202030204" pitchFamily="34" charset="0"/>
                      </a:endParaRP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200" b="1" i="0" u="none" strike="noStrike">
                          <a:solidFill>
                            <a:srgbClr val="FFFFFF"/>
                          </a:solidFill>
                          <a:effectLst/>
                          <a:latin typeface="Arial Narrow" panose="020B0606020202030204" pitchFamily="34" charset="0"/>
                        </a:rPr>
                        <a:t>Early marriage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200" b="1" i="0" u="none" strike="noStrike">
                          <a:solidFill>
                            <a:srgbClr val="FFFFFF"/>
                          </a:solidFill>
                          <a:effectLst/>
                          <a:latin typeface="Arial Narrow" panose="020B0606020202030204" pitchFamily="34" charset="0"/>
                        </a:rPr>
                        <a:t>Child-headed households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403724816"/>
                  </a:ext>
                </a:extLst>
              </a:tr>
              <a:tr h="373380">
                <a:tc>
                  <a:txBody>
                    <a:bodyPr/>
                    <a:lstStyle/>
                    <a:p>
                      <a:pPr algn="ctr" rtl="0" fontAlgn="ctr"/>
                      <a:r>
                        <a:rPr lang="en-US" sz="1200" b="1" i="0" u="none" strike="noStrike" dirty="0" err="1">
                          <a:solidFill>
                            <a:srgbClr val="000000"/>
                          </a:solidFill>
                          <a:effectLst/>
                          <a:latin typeface="Arial Narrow" panose="020B0606020202030204" pitchFamily="34" charset="0"/>
                        </a:rPr>
                        <a:t>Meshleb</a:t>
                      </a:r>
                      <a:endParaRPr lang="en-US" sz="1200" b="1"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Common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Narrow" panose="020B0606020202030204" pitchFamily="34" charset="0"/>
                        </a:rPr>
                        <a:t>Common </a:t>
                      </a:r>
                      <a:r>
                        <a:rPr lang="en-US" sz="1200" b="1" i="0" u="none" strike="noStrike" dirty="0" smtClean="0">
                          <a:solidFill>
                            <a:srgbClr val="EE5859"/>
                          </a:solidFill>
                          <a:effectLst/>
                          <a:latin typeface="Arial Narrow" panose="020B0606020202030204" pitchFamily="34" charset="0"/>
                        </a:rPr>
                        <a:t> </a:t>
                      </a:r>
                      <a:r>
                        <a:rPr lang="en-US" sz="1600" b="1" i="0" u="none" strike="noStrike" dirty="0" smtClean="0">
                          <a:solidFill>
                            <a:srgbClr val="EE5859"/>
                          </a:solidFill>
                          <a:effectLst/>
                          <a:latin typeface="Arial Narrow" panose="020B0606020202030204" pitchFamily="34" charset="0"/>
                        </a:rPr>
                        <a:t>↑</a:t>
                      </a:r>
                      <a:endParaRPr lang="en-US" sz="1200" b="1" i="0" u="none" strike="noStrike" dirty="0" smtClean="0">
                        <a:solidFill>
                          <a:srgbClr val="EE5859"/>
                        </a:solidFill>
                        <a:effectLst/>
                        <a:latin typeface="Arial Narrow" panose="020B0606020202030204" pitchFamily="34" charset="0"/>
                      </a:endParaRP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Narrow" panose="020B0606020202030204" pitchFamily="34" charset="0"/>
                        </a:rPr>
                        <a:t>Common </a:t>
                      </a:r>
                      <a:r>
                        <a:rPr lang="en-US" sz="1200" b="1" i="0" u="none" strike="noStrike" dirty="0" smtClean="0">
                          <a:solidFill>
                            <a:srgbClr val="EE5859"/>
                          </a:solidFill>
                          <a:effectLst/>
                          <a:latin typeface="Arial Narrow" panose="020B0606020202030204" pitchFamily="34" charset="0"/>
                        </a:rPr>
                        <a:t> </a:t>
                      </a:r>
                      <a:r>
                        <a:rPr lang="en-US" sz="1600" b="1" i="0" u="none" strike="noStrike" dirty="0" smtClean="0">
                          <a:solidFill>
                            <a:srgbClr val="EE5859"/>
                          </a:solidFill>
                          <a:effectLst/>
                          <a:latin typeface="Arial Narrow" panose="020B0606020202030204" pitchFamily="34" charset="0"/>
                        </a:rPr>
                        <a:t>↑</a:t>
                      </a:r>
                      <a:endParaRPr lang="en-US" sz="1200" b="1" i="0" u="none" strike="noStrike" dirty="0" smtClean="0">
                        <a:solidFill>
                          <a:srgbClr val="EE5859"/>
                        </a:solidFill>
                        <a:effectLst/>
                        <a:latin typeface="Arial Narrow" panose="020B0606020202030204" pitchFamily="34" charset="0"/>
                      </a:endParaRP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806475795"/>
                  </a:ext>
                </a:extLst>
              </a:tr>
              <a:tr h="464820">
                <a:tc>
                  <a:txBody>
                    <a:bodyPr/>
                    <a:lstStyle/>
                    <a:p>
                      <a:pPr algn="ctr" rtl="0" fontAlgn="ctr"/>
                      <a:r>
                        <a:rPr lang="en-US" sz="1200" b="1" i="0" u="none" strike="noStrike" dirty="0">
                          <a:solidFill>
                            <a:srgbClr val="000000"/>
                          </a:solidFill>
                          <a:effectLst/>
                          <a:latin typeface="Arial Narrow" panose="020B0606020202030204" pitchFamily="34" charset="0"/>
                        </a:rPr>
                        <a:t>Northeast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Narrow" panose="020B0606020202030204" pitchFamily="34" charset="0"/>
                        </a:rPr>
                        <a:t>Common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Narrow" panose="020B0606020202030204" pitchFamily="34" charset="0"/>
                        </a:rPr>
                        <a:t>Common </a:t>
                      </a:r>
                      <a:r>
                        <a:rPr lang="en-US" sz="1200" b="1" i="0" u="none" strike="noStrike" dirty="0" smtClean="0">
                          <a:solidFill>
                            <a:srgbClr val="EE5859"/>
                          </a:solidFill>
                          <a:effectLst/>
                          <a:latin typeface="Arial Narrow" panose="020B0606020202030204" pitchFamily="34" charset="0"/>
                        </a:rPr>
                        <a:t> </a:t>
                      </a:r>
                      <a:r>
                        <a:rPr lang="en-US" sz="1600" b="1" i="0" u="none" strike="noStrike" dirty="0" smtClean="0">
                          <a:solidFill>
                            <a:srgbClr val="EE5859"/>
                          </a:solidFill>
                          <a:effectLst/>
                          <a:latin typeface="Arial Narrow" panose="020B0606020202030204" pitchFamily="34" charset="0"/>
                        </a:rPr>
                        <a:t>↑</a:t>
                      </a:r>
                      <a:endParaRPr lang="en-US" sz="1200" b="1"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Common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4273519216"/>
                  </a:ext>
                </a:extLst>
              </a:tr>
              <a:tr h="198120">
                <a:tc>
                  <a:txBody>
                    <a:bodyPr/>
                    <a:lstStyle/>
                    <a:p>
                      <a:pPr algn="ctr" rtl="0" fontAlgn="ctr"/>
                      <a:r>
                        <a:rPr lang="en-US" sz="1200" b="1" i="0" u="none" strike="noStrike" dirty="0">
                          <a:solidFill>
                            <a:srgbClr val="000000"/>
                          </a:solidFill>
                          <a:effectLst/>
                          <a:latin typeface="Arial Narrow" panose="020B0606020202030204" pitchFamily="34" charset="0"/>
                        </a:rPr>
                        <a:t>South</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Narrow" panose="020B0606020202030204" pitchFamily="34" charset="0"/>
                        </a:rPr>
                        <a:t>Very common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5859"/>
                    </a:solidFill>
                  </a:tcPr>
                </a:tc>
                <a:tc>
                  <a:txBody>
                    <a:bodyPr/>
                    <a:lstStyle/>
                    <a:p>
                      <a:pPr algn="ctr" rtl="0" fontAlgn="ctr"/>
                      <a:r>
                        <a:rPr lang="en-US" sz="1200" b="1" i="0" u="none" strike="noStrike">
                          <a:solidFill>
                            <a:srgbClr val="000000"/>
                          </a:solidFill>
                          <a:effectLst/>
                          <a:latin typeface="Arial Narrow" panose="020B0606020202030204" pitchFamily="34" charset="0"/>
                        </a:rPr>
                        <a:t>Common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Common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1358132653"/>
                  </a:ext>
                </a:extLst>
              </a:tr>
              <a:tr h="396240">
                <a:tc>
                  <a:txBody>
                    <a:bodyPr/>
                    <a:lstStyle/>
                    <a:p>
                      <a:pPr algn="ctr" rtl="0" fontAlgn="ctr"/>
                      <a:r>
                        <a:rPr lang="en-US" sz="1200" b="1" i="0" u="none" strike="noStrike" dirty="0">
                          <a:solidFill>
                            <a:srgbClr val="000000"/>
                          </a:solidFill>
                          <a:effectLst/>
                          <a:latin typeface="Arial Narrow" panose="020B0606020202030204" pitchFamily="34" charset="0"/>
                        </a:rPr>
                        <a:t>East Central</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Narrow" panose="020B0606020202030204" pitchFamily="34" charset="0"/>
                        </a:rPr>
                        <a:t>Common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200" b="1" i="0" u="none" strike="noStrike">
                          <a:solidFill>
                            <a:srgbClr val="000000"/>
                          </a:solidFill>
                          <a:effectLst/>
                          <a:latin typeface="Arial Narrow" panose="020B0606020202030204" pitchFamily="34" charset="0"/>
                        </a:rPr>
                        <a:t>Common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200" b="1" i="1" u="none" strike="noStrike" dirty="0">
                          <a:solidFill>
                            <a:srgbClr val="000000"/>
                          </a:solidFill>
                          <a:effectLst/>
                          <a:latin typeface="Arial Narrow" panose="020B0606020202030204" pitchFamily="34" charset="0"/>
                        </a:rPr>
                        <a:t>No consensus among </a:t>
                      </a:r>
                      <a:r>
                        <a:rPr lang="en-US" sz="1200" b="1" i="1" u="none" strike="noStrike" dirty="0" err="1">
                          <a:solidFill>
                            <a:srgbClr val="000000"/>
                          </a:solidFill>
                          <a:effectLst/>
                          <a:latin typeface="Arial Narrow" panose="020B0606020202030204" pitchFamily="34" charset="0"/>
                        </a:rPr>
                        <a:t>Kis</a:t>
                      </a:r>
                      <a:endParaRPr lang="en-US" sz="1200" b="1" i="1"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3D4"/>
                    </a:solidFill>
                  </a:tcPr>
                </a:tc>
                <a:extLst>
                  <a:ext uri="{0D108BD9-81ED-4DB2-BD59-A6C34878D82A}">
                    <a16:rowId xmlns:a16="http://schemas.microsoft.com/office/drawing/2014/main" val="3926339980"/>
                  </a:ext>
                </a:extLst>
              </a:tr>
              <a:tr h="198120">
                <a:tc>
                  <a:txBody>
                    <a:bodyPr/>
                    <a:lstStyle/>
                    <a:p>
                      <a:pPr algn="ctr" rtl="0" fontAlgn="ctr"/>
                      <a:r>
                        <a:rPr lang="en-US" sz="1200" b="1" i="0" u="none" strike="noStrike" dirty="0">
                          <a:solidFill>
                            <a:srgbClr val="000000"/>
                          </a:solidFill>
                          <a:effectLst/>
                          <a:latin typeface="Arial Narrow" panose="020B0606020202030204" pitchFamily="34" charset="0"/>
                        </a:rPr>
                        <a:t>West Central</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Common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200" b="1" i="0" u="none" strike="noStrike">
                          <a:solidFill>
                            <a:srgbClr val="000000"/>
                          </a:solidFill>
                          <a:effectLst/>
                          <a:latin typeface="Arial Narrow" panose="020B0606020202030204" pitchFamily="34" charset="0"/>
                        </a:rPr>
                        <a:t>Common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Narrow" panose="020B0606020202030204" pitchFamily="34" charset="0"/>
                        </a:rPr>
                        <a:t>Common </a:t>
                      </a:r>
                      <a:r>
                        <a:rPr lang="en-US" sz="1200" b="1" i="0" u="none" strike="noStrike" dirty="0" smtClean="0">
                          <a:solidFill>
                            <a:srgbClr val="EE5859"/>
                          </a:solidFill>
                          <a:effectLst/>
                          <a:latin typeface="Arial Narrow" panose="020B0606020202030204" pitchFamily="34" charset="0"/>
                        </a:rPr>
                        <a:t> </a:t>
                      </a:r>
                      <a:r>
                        <a:rPr lang="en-US" sz="1600" b="1" i="0" u="none" strike="noStrike" dirty="0" smtClean="0">
                          <a:solidFill>
                            <a:srgbClr val="EE5859"/>
                          </a:solidFill>
                          <a:effectLst/>
                          <a:latin typeface="Arial Narrow" panose="020B0606020202030204" pitchFamily="34" charset="0"/>
                        </a:rPr>
                        <a:t>↑</a:t>
                      </a:r>
                      <a:endParaRPr lang="en-US" sz="1200" b="1" i="0" u="none" strike="noStrike" dirty="0" smtClean="0">
                        <a:solidFill>
                          <a:srgbClr val="EE5859"/>
                        </a:solidFill>
                        <a:effectLst/>
                        <a:latin typeface="Arial Narrow" panose="020B0606020202030204" pitchFamily="34" charset="0"/>
                      </a:endParaRP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627447637"/>
                  </a:ext>
                </a:extLst>
              </a:tr>
              <a:tr h="396240">
                <a:tc>
                  <a:txBody>
                    <a:bodyPr/>
                    <a:lstStyle/>
                    <a:p>
                      <a:pPr algn="ctr" rtl="0" fontAlgn="ctr"/>
                      <a:r>
                        <a:rPr lang="en-US" sz="1200" b="1" i="0" u="none" strike="noStrike" dirty="0">
                          <a:solidFill>
                            <a:srgbClr val="000000"/>
                          </a:solidFill>
                          <a:effectLst/>
                          <a:latin typeface="Arial Narrow" panose="020B0606020202030204" pitchFamily="34" charset="0"/>
                        </a:rPr>
                        <a:t>North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Common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200" b="1" i="1" u="none" strike="noStrike" dirty="0">
                          <a:solidFill>
                            <a:srgbClr val="000000"/>
                          </a:solidFill>
                          <a:effectLst/>
                          <a:latin typeface="Arial Narrow" panose="020B0606020202030204" pitchFamily="34" charset="0"/>
                        </a:rPr>
                        <a:t>No consensus among </a:t>
                      </a:r>
                      <a:r>
                        <a:rPr lang="en-US" sz="1200" b="1" i="1" u="none" strike="noStrike" dirty="0" err="1">
                          <a:solidFill>
                            <a:srgbClr val="000000"/>
                          </a:solidFill>
                          <a:effectLst/>
                          <a:latin typeface="Arial Narrow" panose="020B0606020202030204" pitchFamily="34" charset="0"/>
                        </a:rPr>
                        <a:t>Kis</a:t>
                      </a:r>
                      <a:endParaRPr lang="en-US" sz="1200" b="1" i="1"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3D4"/>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Common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136839069"/>
                  </a:ext>
                </a:extLst>
              </a:tr>
              <a:tr h="198120">
                <a:tc>
                  <a:txBody>
                    <a:bodyPr/>
                    <a:lstStyle/>
                    <a:p>
                      <a:pPr algn="ctr" rtl="0" fontAlgn="ctr"/>
                      <a:r>
                        <a:rPr lang="en-US" sz="1200" b="1" i="0" u="none" strike="noStrike" dirty="0">
                          <a:solidFill>
                            <a:srgbClr val="000000"/>
                          </a:solidFill>
                          <a:effectLst/>
                          <a:latin typeface="Arial Narrow" panose="020B0606020202030204" pitchFamily="34" charset="0"/>
                        </a:rPr>
                        <a:t>West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200" b="1" i="0" u="none" strike="noStrike">
                          <a:solidFill>
                            <a:srgbClr val="000000"/>
                          </a:solidFill>
                          <a:effectLst/>
                          <a:latin typeface="Arial Narrow" panose="020B0606020202030204" pitchFamily="34" charset="0"/>
                        </a:rPr>
                        <a:t>Common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Common</a:t>
                      </a:r>
                      <a:r>
                        <a:rPr lang="en-US" sz="1600" b="1" i="0" u="none" strike="noStrike" dirty="0">
                          <a:solidFill>
                            <a:srgbClr val="EE5859"/>
                          </a:solidFill>
                          <a:effectLst/>
                          <a:latin typeface="Arial Narrow" panose="020B060602020203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Common </a:t>
                      </a:r>
                      <a:r>
                        <a:rPr lang="en-US" sz="1200" b="1" i="0" u="none" strike="noStrike" dirty="0" smtClean="0">
                          <a:solidFill>
                            <a:srgbClr val="EE5859"/>
                          </a:solidFill>
                          <a:effectLst/>
                          <a:latin typeface="Arial Narrow" panose="020B0606020202030204" pitchFamily="34" charset="0"/>
                        </a:rPr>
                        <a:t> </a:t>
                      </a:r>
                      <a:r>
                        <a:rPr lang="en-US" sz="1600" b="1" i="0" u="none" strike="noStrike" dirty="0" smtClean="0">
                          <a:solidFill>
                            <a:srgbClr val="EE5859"/>
                          </a:solidFill>
                          <a:effectLst/>
                          <a:latin typeface="Arial Narrow" panose="020B0606020202030204" pitchFamily="34" charset="0"/>
                        </a:rPr>
                        <a:t>↑</a:t>
                      </a:r>
                      <a:endParaRPr lang="en-US" sz="1200" b="1" i="0" u="none" strike="noStrike" dirty="0">
                        <a:solidFill>
                          <a:srgbClr val="EE5859"/>
                        </a:solidFill>
                        <a:effectLst/>
                        <a:latin typeface="Arial Narrow" panose="020B0606020202030204" pitchFamily="34" charset="0"/>
                      </a:endParaRP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extLst>
                  <a:ext uri="{0D108BD9-81ED-4DB2-BD59-A6C34878D82A}">
                    <a16:rowId xmlns:a16="http://schemas.microsoft.com/office/drawing/2014/main" val="1347766461"/>
                  </a:ext>
                </a:extLst>
              </a:tr>
            </a:tbl>
          </a:graphicData>
        </a:graphic>
      </p:graphicFrame>
      <p:sp>
        <p:nvSpPr>
          <p:cNvPr id="9" name="Rectangle 8"/>
          <p:cNvSpPr/>
          <p:nvPr/>
        </p:nvSpPr>
        <p:spPr>
          <a:xfrm>
            <a:off x="228839" y="777184"/>
            <a:ext cx="8174264" cy="707886"/>
          </a:xfrm>
          <a:prstGeom prst="rect">
            <a:avLst/>
          </a:prstGeom>
        </p:spPr>
        <p:txBody>
          <a:bodyPr wrap="square">
            <a:spAutoFit/>
          </a:bodyPr>
          <a:lstStyle/>
          <a:p>
            <a:r>
              <a:rPr lang="en-US" sz="2000" b="1" dirty="0" smtClean="0">
                <a:solidFill>
                  <a:srgbClr val="000000"/>
                </a:solidFill>
                <a:latin typeface="+mj-lt"/>
              </a:rPr>
              <a:t>Perceptions on prevalence of child protection issues in the community, as of February 2019</a:t>
            </a:r>
            <a:endParaRPr lang="en-US" sz="2000" dirty="0">
              <a:latin typeface="+mj-lt"/>
            </a:endParaRPr>
          </a:p>
        </p:txBody>
      </p:sp>
      <p:sp>
        <p:nvSpPr>
          <p:cNvPr id="11" name="Rectangle 10"/>
          <p:cNvSpPr/>
          <p:nvPr/>
        </p:nvSpPr>
        <p:spPr>
          <a:xfrm>
            <a:off x="228839" y="4380187"/>
            <a:ext cx="8174264" cy="1323439"/>
          </a:xfrm>
          <a:prstGeom prst="rect">
            <a:avLst/>
          </a:prstGeom>
        </p:spPr>
        <p:txBody>
          <a:bodyPr wrap="square">
            <a:spAutoFit/>
          </a:bodyPr>
          <a:lstStyle/>
          <a:p>
            <a:pPr marL="285750" indent="-285750">
              <a:buFont typeface="Arial" panose="020B0604020202020204" pitchFamily="34" charset="0"/>
              <a:buChar char="•"/>
            </a:pPr>
            <a:r>
              <a:rPr lang="en-US" sz="2000" b="1" dirty="0" smtClean="0"/>
              <a:t>KIs continued to report child </a:t>
            </a:r>
            <a:r>
              <a:rPr lang="en-US" sz="2000" b="1" dirty="0" err="1" smtClean="0"/>
              <a:t>labour</a:t>
            </a:r>
            <a:r>
              <a:rPr lang="en-US" sz="2000" b="1" dirty="0" smtClean="0"/>
              <a:t> as </a:t>
            </a:r>
            <a:r>
              <a:rPr lang="en-US" sz="2000" b="1" dirty="0"/>
              <a:t>common throughout the city, and </a:t>
            </a:r>
            <a:r>
              <a:rPr lang="en-US" sz="2000" b="1" dirty="0" smtClean="0"/>
              <a:t>may be related with </a:t>
            </a:r>
            <a:r>
              <a:rPr lang="en-US" sz="2000" b="1" dirty="0"/>
              <a:t>the challenging livelihood </a:t>
            </a:r>
            <a:r>
              <a:rPr lang="en-US" sz="2000" b="1" dirty="0" smtClean="0"/>
              <a:t>conditions</a:t>
            </a:r>
            <a:r>
              <a:rPr lang="en-US" sz="2000" dirty="0" smtClean="0">
                <a:latin typeface="+mj-lt"/>
              </a:rPr>
              <a:t>.</a:t>
            </a:r>
            <a:endParaRPr lang="en-US" sz="2000" dirty="0">
              <a:latin typeface="+mj-lt"/>
            </a:endParaRPr>
          </a:p>
          <a:p>
            <a:pPr marL="285750" indent="-285750">
              <a:buFont typeface="Arial" panose="020B0604020202020204" pitchFamily="34" charset="0"/>
              <a:buChar char="•"/>
            </a:pPr>
            <a:r>
              <a:rPr lang="en-US" sz="2000" dirty="0" smtClean="0">
                <a:latin typeface="+mj-lt"/>
              </a:rPr>
              <a:t>Similarly, KIs reported that rates of early marriage and child-headed households had also increased</a:t>
            </a:r>
            <a:endParaRPr lang="en-US" sz="2000" dirty="0">
              <a:latin typeface="+mj-lt"/>
            </a:endParaRPr>
          </a:p>
        </p:txBody>
      </p:sp>
      <p:sp>
        <p:nvSpPr>
          <p:cNvPr id="8" name="Rectangle 7"/>
          <p:cNvSpPr/>
          <p:nvPr/>
        </p:nvSpPr>
        <p:spPr>
          <a:xfrm>
            <a:off x="6822597" y="1449849"/>
            <a:ext cx="1772025" cy="584775"/>
          </a:xfrm>
          <a:prstGeom prst="rect">
            <a:avLst/>
          </a:prstGeom>
        </p:spPr>
        <p:txBody>
          <a:bodyPr wrap="square">
            <a:spAutoFit/>
          </a:bodyPr>
          <a:lstStyle/>
          <a:p>
            <a:r>
              <a:rPr lang="en-US" sz="1600" b="1" dirty="0" smtClean="0">
                <a:solidFill>
                  <a:srgbClr val="EE5859"/>
                </a:solidFill>
                <a:latin typeface="Arial Narrow" panose="020B0606020202030204" pitchFamily="34" charset="0"/>
              </a:rPr>
              <a:t>↑ </a:t>
            </a:r>
            <a:r>
              <a:rPr lang="en-US" sz="1200" b="1" dirty="0" smtClean="0">
                <a:solidFill>
                  <a:srgbClr val="EE5859"/>
                </a:solidFill>
                <a:latin typeface="Arial Narrow" panose="020B0606020202030204" pitchFamily="34" charset="0"/>
              </a:rPr>
              <a:t>Increase since  Oct-18</a:t>
            </a:r>
            <a:endParaRPr lang="en-US" sz="1200" b="1" dirty="0">
              <a:solidFill>
                <a:srgbClr val="EE5859"/>
              </a:solidFill>
              <a:latin typeface="Arial Narrow" panose="020B0606020202030204" pitchFamily="34" charset="0"/>
            </a:endParaRPr>
          </a:p>
          <a:p>
            <a:endParaRPr lang="en-US" sz="1600" dirty="0">
              <a:latin typeface="+mj-lt"/>
            </a:endParaRPr>
          </a:p>
        </p:txBody>
      </p:sp>
    </p:spTree>
    <p:extLst>
      <p:ext uri="{BB962C8B-B14F-4D97-AF65-F5344CB8AC3E}">
        <p14:creationId xmlns:p14="http://schemas.microsoft.com/office/powerpoint/2010/main" val="831072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27475"/>
            <a:ext cx="7947718" cy="673028"/>
          </a:xfrm>
        </p:spPr>
        <p:txBody>
          <a:bodyPr>
            <a:normAutofit/>
          </a:bodyPr>
          <a:lstStyle/>
          <a:p>
            <a:r>
              <a:rPr lang="en-US" sz="3200" dirty="0" smtClean="0"/>
              <a:t>Protection: Child </a:t>
            </a:r>
            <a:r>
              <a:rPr lang="en-US" sz="3200" dirty="0" err="1" smtClean="0"/>
              <a:t>Labour</a:t>
            </a: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val="4093862053"/>
              </p:ext>
            </p:extLst>
          </p:nvPr>
        </p:nvGraphicFramePr>
        <p:xfrm>
          <a:off x="1199146" y="1281077"/>
          <a:ext cx="6243484" cy="351122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33756" y="880967"/>
            <a:ext cx="8174264" cy="707886"/>
          </a:xfrm>
          <a:prstGeom prst="rect">
            <a:avLst/>
          </a:prstGeom>
        </p:spPr>
        <p:txBody>
          <a:bodyPr wrap="square">
            <a:spAutoFit/>
          </a:bodyPr>
          <a:lstStyle/>
          <a:p>
            <a:pPr>
              <a:defRPr sz="1600" b="1" i="0" u="none" strike="noStrike" kern="1200" spc="0" baseline="0">
                <a:solidFill>
                  <a:srgbClr val="000000">
                    <a:lumMod val="65000"/>
                    <a:lumOff val="35000"/>
                  </a:srgbClr>
                </a:solidFill>
                <a:latin typeface="+mn-lt"/>
                <a:ea typeface="+mn-ea"/>
                <a:cs typeface="+mn-cs"/>
              </a:defRPr>
            </a:pPr>
            <a:r>
              <a:rPr lang="en-US" sz="2000" b="1" dirty="0" smtClean="0">
                <a:solidFill>
                  <a:schemeClr val="tx1">
                    <a:lumMod val="95000"/>
                    <a:lumOff val="5000"/>
                  </a:schemeClr>
                </a:solidFill>
              </a:rPr>
              <a:t>Proportion of KIs reporting ‘children having to work’ as most common barrier to accessing education </a:t>
            </a:r>
            <a:endParaRPr lang="en-US" sz="2000" b="1" dirty="0">
              <a:solidFill>
                <a:schemeClr val="tx1">
                  <a:lumMod val="95000"/>
                  <a:lumOff val="5000"/>
                </a:schemeClr>
              </a:solidFill>
            </a:endParaRPr>
          </a:p>
        </p:txBody>
      </p:sp>
      <p:sp>
        <p:nvSpPr>
          <p:cNvPr id="9" name="Rectangle 8"/>
          <p:cNvSpPr/>
          <p:nvPr/>
        </p:nvSpPr>
        <p:spPr>
          <a:xfrm>
            <a:off x="120483" y="5042118"/>
            <a:ext cx="8174264" cy="1323439"/>
          </a:xfrm>
          <a:prstGeom prst="rect">
            <a:avLst/>
          </a:prstGeom>
        </p:spPr>
        <p:txBody>
          <a:bodyPr wrap="square">
            <a:spAutoFit/>
          </a:bodyPr>
          <a:lstStyle/>
          <a:p>
            <a:pPr marL="342900" indent="-342900">
              <a:buFont typeface="Arial" panose="020B0604020202020204" pitchFamily="34" charset="0"/>
              <a:buChar char="•"/>
            </a:pPr>
            <a:r>
              <a:rPr lang="en-US" sz="1600" b="1" dirty="0" smtClean="0">
                <a:latin typeface="+mj-lt"/>
              </a:rPr>
              <a:t>Rates of child </a:t>
            </a:r>
            <a:r>
              <a:rPr lang="en-US" sz="1600" b="1" dirty="0" err="1" smtClean="0">
                <a:latin typeface="+mj-lt"/>
              </a:rPr>
              <a:t>labour</a:t>
            </a:r>
            <a:r>
              <a:rPr lang="en-US" sz="1600" b="1" dirty="0" smtClean="0">
                <a:latin typeface="+mj-lt"/>
              </a:rPr>
              <a:t> as a barrier to accessing education have reportedly increased since March 2018. </a:t>
            </a:r>
            <a:r>
              <a:rPr lang="en-US" sz="1600" dirty="0" smtClean="0">
                <a:latin typeface="+mj-lt"/>
              </a:rPr>
              <a:t>Given this increase, child </a:t>
            </a:r>
            <a:r>
              <a:rPr lang="en-US" sz="1600" dirty="0" err="1" smtClean="0">
                <a:latin typeface="+mj-lt"/>
              </a:rPr>
              <a:t>labour</a:t>
            </a:r>
            <a:r>
              <a:rPr lang="en-US" sz="1600" dirty="0" smtClean="0">
                <a:latin typeface="+mj-lt"/>
              </a:rPr>
              <a:t> may be particularly prevalent in areas where school attendance is reportedly lowest, </a:t>
            </a:r>
            <a:r>
              <a:rPr lang="en-US" sz="1600" b="1" dirty="0" smtClean="0">
                <a:latin typeface="+mj-lt"/>
              </a:rPr>
              <a:t>namely in North and West areas</a:t>
            </a:r>
            <a:r>
              <a:rPr lang="en-US" sz="1600" dirty="0" smtClean="0">
                <a:latin typeface="+mj-lt"/>
              </a:rPr>
              <a:t>, although more research is required to confirm this.</a:t>
            </a:r>
            <a:endParaRPr lang="en-US" sz="1600" dirty="0">
              <a:latin typeface="+mj-lt"/>
            </a:endParaRPr>
          </a:p>
          <a:p>
            <a:pPr marL="342900" indent="-342900">
              <a:buFont typeface="Arial" panose="020B0604020202020204" pitchFamily="34" charset="0"/>
              <a:buChar char="•"/>
            </a:pPr>
            <a:endParaRPr lang="en-US" sz="1600" dirty="0">
              <a:latin typeface="+mj-lt"/>
            </a:endParaRPr>
          </a:p>
        </p:txBody>
      </p:sp>
    </p:spTree>
    <p:extLst>
      <p:ext uri="{BB962C8B-B14F-4D97-AF65-F5344CB8AC3E}">
        <p14:creationId xmlns:p14="http://schemas.microsoft.com/office/powerpoint/2010/main" val="1847857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72087"/>
            <a:ext cx="7947718" cy="673028"/>
          </a:xfrm>
        </p:spPr>
        <p:txBody>
          <a:bodyPr>
            <a:normAutofit/>
          </a:bodyPr>
          <a:lstStyle/>
          <a:p>
            <a:r>
              <a:rPr lang="en-US" sz="3200" dirty="0" smtClean="0"/>
              <a:t>Protection: </a:t>
            </a:r>
            <a:r>
              <a:rPr lang="en-US" sz="3200" dirty="0"/>
              <a:t>Response and Area Overview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56" y="845115"/>
            <a:ext cx="8208495" cy="5660866"/>
          </a:xfrm>
          <a:prstGeom prst="rect">
            <a:avLst/>
          </a:prstGeom>
        </p:spPr>
      </p:pic>
    </p:spTree>
    <p:extLst>
      <p:ext uri="{BB962C8B-B14F-4D97-AF65-F5344CB8AC3E}">
        <p14:creationId xmlns:p14="http://schemas.microsoft.com/office/powerpoint/2010/main" val="981933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Sector Analysis and Discussions</a:t>
            </a:r>
          </a:p>
          <a:p>
            <a:endParaRPr lang="en-US" sz="6600" dirty="0"/>
          </a:p>
        </p:txBody>
      </p:sp>
    </p:spTree>
    <p:extLst>
      <p:ext uri="{BB962C8B-B14F-4D97-AF65-F5344CB8AC3E}">
        <p14:creationId xmlns:p14="http://schemas.microsoft.com/office/powerpoint/2010/main" val="2665995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Discussion: FSL and Protection</a:t>
            </a:r>
          </a:p>
        </p:txBody>
      </p:sp>
      <p:sp>
        <p:nvSpPr>
          <p:cNvPr id="3" name="Content Placeholder 2"/>
          <p:cNvSpPr>
            <a:spLocks noGrp="1"/>
          </p:cNvSpPr>
          <p:nvPr>
            <p:ph idx="1"/>
          </p:nvPr>
        </p:nvSpPr>
        <p:spPr>
          <a:xfrm>
            <a:off x="233754" y="968196"/>
            <a:ext cx="7947718" cy="5506797"/>
          </a:xfrm>
        </p:spPr>
        <p:txBody>
          <a:bodyPr>
            <a:normAutofit fontScale="70000" lnSpcReduction="20000"/>
          </a:bodyPr>
          <a:lstStyle/>
          <a:p>
            <a:pPr marL="0" indent="0">
              <a:buNone/>
            </a:pPr>
            <a:endParaRPr lang="en-US" dirty="0">
              <a:solidFill>
                <a:srgbClr val="FF0000"/>
              </a:solidFill>
            </a:endParaRPr>
          </a:p>
          <a:p>
            <a:r>
              <a:rPr lang="en-US" sz="2900" dirty="0"/>
              <a:t>Top line findings: limited livelihoods, increased food insecurity, and main protection finding showing linkages with child </a:t>
            </a:r>
            <a:r>
              <a:rPr lang="en-US" sz="2900" dirty="0" err="1"/>
              <a:t>labour</a:t>
            </a:r>
            <a:r>
              <a:rPr lang="en-US" sz="2900" dirty="0"/>
              <a:t> (as harmful coping strategy)</a:t>
            </a:r>
          </a:p>
          <a:p>
            <a:r>
              <a:rPr lang="en-US" sz="2900" dirty="0"/>
              <a:t>Continue to observe limited progress  in addressing absence of livelihoods opportunities – especially given urban context and inability to invest in agricultural.</a:t>
            </a:r>
          </a:p>
          <a:p>
            <a:endParaRPr lang="en-US" sz="2900" dirty="0"/>
          </a:p>
          <a:p>
            <a:pPr marL="457200" indent="-457200">
              <a:buAutoNum type="arabicPeriod"/>
            </a:pPr>
            <a:r>
              <a:rPr lang="en-GB" sz="2900" i="1" dirty="0"/>
              <a:t>What are barriers to scaling up in NE/EW where there is lower FS and livelihood response and higher recourse to food based coping strategies? What possible explanations are there for comparable findings in </a:t>
            </a:r>
            <a:r>
              <a:rPr lang="en-GB" sz="2900" i="1" dirty="0" err="1"/>
              <a:t>Meshleb</a:t>
            </a:r>
            <a:r>
              <a:rPr lang="en-GB" sz="2900" i="1" dirty="0"/>
              <a:t>? Does this suggest we should once again redirect response to </a:t>
            </a:r>
            <a:r>
              <a:rPr lang="en-GB" sz="2900" i="1" dirty="0" err="1"/>
              <a:t>Meshleb</a:t>
            </a:r>
            <a:r>
              <a:rPr lang="en-GB" sz="2900" i="1" dirty="0"/>
              <a:t>? </a:t>
            </a:r>
          </a:p>
          <a:p>
            <a:pPr marL="457200" indent="-457200">
              <a:buFont typeface="Arial" panose="020B0604020202020204" pitchFamily="34" charset="0"/>
              <a:buAutoNum type="arabicPeriod"/>
            </a:pPr>
            <a:r>
              <a:rPr lang="en-GB" sz="2900" i="1" dirty="0"/>
              <a:t>Given impact on purchasing power and level of recourse to harmful coping strategies (e.g. child </a:t>
            </a:r>
            <a:r>
              <a:rPr lang="en-GB" sz="2900" i="1" dirty="0" err="1"/>
              <a:t>labor</a:t>
            </a:r>
            <a:r>
              <a:rPr lang="en-GB" sz="2900" i="1" dirty="0"/>
              <a:t>), livelihood interventions remain critical to building longer-term resilience in Raqqa city. In view of this, and noting challenges of </a:t>
            </a:r>
            <a:r>
              <a:rPr lang="en-GB" sz="2900" i="1" dirty="0" err="1"/>
              <a:t>livlelihood</a:t>
            </a:r>
            <a:r>
              <a:rPr lang="en-GB" sz="2900" i="1" dirty="0"/>
              <a:t> programming in urban environments, what kind of interventions are feasible? Do you have examples of what’s been effective?</a:t>
            </a:r>
          </a:p>
          <a:p>
            <a:pPr marL="457200" indent="-457200">
              <a:buAutoNum type="arabicPeriod"/>
            </a:pPr>
            <a:r>
              <a:rPr lang="en-GB" sz="2900" i="1" dirty="0"/>
              <a:t>Populations cite cash-based interventions as a solution. RCC has highlighted cash, as well as business grants. CFW for repair of infrastructure. What are the challenges humanitarians are facing?</a:t>
            </a:r>
          </a:p>
          <a:p>
            <a:pPr marL="0" indent="0">
              <a:buNone/>
            </a:pPr>
            <a:endParaRPr lang="en-US" sz="2400" dirty="0">
              <a:solidFill>
                <a:srgbClr val="FF0000"/>
              </a:solidFill>
              <a:highlight>
                <a:srgbClr val="FFFF00"/>
              </a:highlight>
            </a:endParaRPr>
          </a:p>
        </p:txBody>
      </p:sp>
    </p:spTree>
    <p:extLst>
      <p:ext uri="{BB962C8B-B14F-4D97-AF65-F5344CB8AC3E}">
        <p14:creationId xmlns:p14="http://schemas.microsoft.com/office/powerpoint/2010/main" val="1973403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Education</a:t>
            </a:r>
            <a:endParaRPr lang="en-US" sz="6600" dirty="0"/>
          </a:p>
        </p:txBody>
      </p:sp>
    </p:spTree>
    <p:extLst>
      <p:ext uri="{BB962C8B-B14F-4D97-AF65-F5344CB8AC3E}">
        <p14:creationId xmlns:p14="http://schemas.microsoft.com/office/powerpoint/2010/main" val="1809692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56972"/>
            <a:ext cx="7947718" cy="673028"/>
          </a:xfrm>
        </p:spPr>
        <p:txBody>
          <a:bodyPr>
            <a:normAutofit/>
          </a:bodyPr>
          <a:lstStyle/>
          <a:p>
            <a:r>
              <a:rPr lang="en-US" sz="3200" dirty="0" smtClean="0"/>
              <a:t>Education: City Wide Findings</a:t>
            </a:r>
            <a:endParaRPr lang="en-US" sz="3200" dirty="0"/>
          </a:p>
        </p:txBody>
      </p:sp>
      <p:sp>
        <p:nvSpPr>
          <p:cNvPr id="3" name="Content Placeholder 2"/>
          <p:cNvSpPr>
            <a:spLocks noGrp="1"/>
          </p:cNvSpPr>
          <p:nvPr>
            <p:ph idx="1"/>
          </p:nvPr>
        </p:nvSpPr>
        <p:spPr>
          <a:xfrm>
            <a:off x="233756" y="876774"/>
            <a:ext cx="7947718" cy="5071841"/>
          </a:xfrm>
        </p:spPr>
        <p:txBody>
          <a:bodyPr>
            <a:normAutofit/>
          </a:bodyPr>
          <a:lstStyle/>
          <a:p>
            <a:r>
              <a:rPr lang="en-US" sz="2000" b="1" dirty="0" smtClean="0"/>
              <a:t>Since October, there has been an increase in the response and more schools have been opening, but no overall improvements in attendance to education have been recorded:</a:t>
            </a:r>
          </a:p>
          <a:p>
            <a:pPr lvl="1"/>
            <a:r>
              <a:rPr lang="en-US" sz="1800" dirty="0" smtClean="0"/>
              <a:t>Primary level education remains relatively high, but increased returns lead to overcrowding of classrooms,</a:t>
            </a:r>
            <a:endParaRPr lang="en-US" sz="1800" dirty="0"/>
          </a:p>
          <a:p>
            <a:pPr lvl="1"/>
            <a:r>
              <a:rPr lang="en-US" sz="1800" dirty="0" smtClean="0"/>
              <a:t>despite </a:t>
            </a:r>
            <a:r>
              <a:rPr lang="en-US" sz="1800" dirty="0"/>
              <a:t>a slight improvement, access to intermediary education remains limited.</a:t>
            </a:r>
            <a:endParaRPr lang="en-US" sz="1800" dirty="0" smtClean="0"/>
          </a:p>
          <a:p>
            <a:pPr lvl="1"/>
            <a:r>
              <a:rPr lang="en-US" sz="1800" dirty="0" smtClean="0"/>
              <a:t>As noted in October, </a:t>
            </a:r>
            <a:r>
              <a:rPr lang="en-US" sz="1800" b="1" dirty="0" smtClean="0"/>
              <a:t>North and West areas still stand out with a lower estimated access to education</a:t>
            </a:r>
            <a:r>
              <a:rPr lang="en-US" sz="1800" dirty="0" smtClean="0"/>
              <a:t>, coupled with lower capacity of schools to serve residents’ needs, and a lower level of reported response compared to other areas.</a:t>
            </a:r>
          </a:p>
          <a:p>
            <a:r>
              <a:rPr lang="en-US" sz="1800" b="1" dirty="0" smtClean="0"/>
              <a:t>Raqqa city school education infrastructure has suffered significant material damage and their capacity and poor condition is highlighted as primary barriers to accessing education.</a:t>
            </a:r>
          </a:p>
          <a:p>
            <a:r>
              <a:rPr lang="en-US" sz="1800" dirty="0" smtClean="0"/>
              <a:t>Almost half of all functioning schools are estimated to have minor damage rendering them more suitable for both shelter and WASH rehabilitation, and the majority of these are located in West Central area.</a:t>
            </a:r>
          </a:p>
          <a:p>
            <a:endParaRPr lang="en-US" sz="2000" dirty="0"/>
          </a:p>
        </p:txBody>
      </p:sp>
    </p:spTree>
    <p:extLst>
      <p:ext uri="{BB962C8B-B14F-4D97-AF65-F5344CB8AC3E}">
        <p14:creationId xmlns:p14="http://schemas.microsoft.com/office/powerpoint/2010/main" val="936306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76637"/>
            <a:ext cx="7947718" cy="673028"/>
          </a:xfrm>
        </p:spPr>
        <p:txBody>
          <a:bodyPr>
            <a:normAutofit/>
          </a:bodyPr>
          <a:lstStyle/>
          <a:p>
            <a:r>
              <a:rPr lang="en-US" sz="3200" dirty="0" smtClean="0"/>
              <a:t>Education: Key Trends</a:t>
            </a:r>
            <a:endParaRPr lang="en-US" sz="3200" dirty="0"/>
          </a:p>
        </p:txBody>
      </p:sp>
      <p:sp>
        <p:nvSpPr>
          <p:cNvPr id="4" name="Rectangle 3"/>
          <p:cNvSpPr/>
          <p:nvPr/>
        </p:nvSpPr>
        <p:spPr>
          <a:xfrm>
            <a:off x="233756" y="885360"/>
            <a:ext cx="8174264" cy="707886"/>
          </a:xfrm>
          <a:prstGeom prst="rect">
            <a:avLst/>
          </a:prstGeom>
        </p:spPr>
        <p:txBody>
          <a:bodyPr wrap="square">
            <a:spAutoFit/>
          </a:bodyPr>
          <a:lstStyle/>
          <a:p>
            <a:r>
              <a:rPr lang="en-US" sz="2000" b="1" dirty="0" smtClean="0">
                <a:solidFill>
                  <a:srgbClr val="000000"/>
                </a:solidFill>
                <a:latin typeface="+mj-lt"/>
              </a:rPr>
              <a:t>Proportion of children </a:t>
            </a:r>
            <a:r>
              <a:rPr lang="en-US" sz="2000" b="1" dirty="0">
                <a:solidFill>
                  <a:srgbClr val="000000"/>
                </a:solidFill>
                <a:latin typeface="+mj-lt"/>
              </a:rPr>
              <a:t>a</a:t>
            </a:r>
            <a:r>
              <a:rPr lang="en-US" sz="2000" b="1" dirty="0" smtClean="0">
                <a:solidFill>
                  <a:srgbClr val="000000"/>
                </a:solidFill>
                <a:latin typeface="+mj-lt"/>
              </a:rPr>
              <a:t>ged 6-12 who </a:t>
            </a:r>
            <a:r>
              <a:rPr lang="en-US" sz="2000" b="1" dirty="0">
                <a:solidFill>
                  <a:srgbClr val="000000"/>
                </a:solidFill>
                <a:latin typeface="+mj-lt"/>
              </a:rPr>
              <a:t>a</a:t>
            </a:r>
            <a:r>
              <a:rPr lang="en-US" sz="2000" b="1" dirty="0" smtClean="0">
                <a:solidFill>
                  <a:srgbClr val="000000"/>
                </a:solidFill>
                <a:latin typeface="+mj-lt"/>
              </a:rPr>
              <a:t>ccessed </a:t>
            </a:r>
            <a:r>
              <a:rPr lang="en-US" sz="2000" b="1" dirty="0">
                <a:solidFill>
                  <a:srgbClr val="000000"/>
                </a:solidFill>
                <a:latin typeface="+mj-lt"/>
              </a:rPr>
              <a:t>e</a:t>
            </a:r>
            <a:r>
              <a:rPr lang="en-US" sz="2000" b="1" dirty="0" smtClean="0">
                <a:solidFill>
                  <a:srgbClr val="000000"/>
                </a:solidFill>
                <a:latin typeface="+mj-lt"/>
              </a:rPr>
              <a:t>ducation </a:t>
            </a:r>
            <a:r>
              <a:rPr lang="en-US" sz="2000" b="1" dirty="0">
                <a:solidFill>
                  <a:srgbClr val="000000"/>
                </a:solidFill>
                <a:latin typeface="+mj-lt"/>
              </a:rPr>
              <a:t>s</a:t>
            </a:r>
            <a:r>
              <a:rPr lang="en-US" sz="2000" b="1" dirty="0" smtClean="0">
                <a:solidFill>
                  <a:srgbClr val="000000"/>
                </a:solidFill>
                <a:latin typeface="+mj-lt"/>
              </a:rPr>
              <a:t>ervices in the past </a:t>
            </a:r>
            <a:r>
              <a:rPr lang="en-US" sz="2000" b="1" dirty="0">
                <a:solidFill>
                  <a:srgbClr val="000000"/>
                </a:solidFill>
                <a:latin typeface="+mj-lt"/>
              </a:rPr>
              <a:t>t</a:t>
            </a:r>
            <a:r>
              <a:rPr lang="en-US" sz="2000" b="1" dirty="0" smtClean="0">
                <a:solidFill>
                  <a:srgbClr val="000000"/>
                </a:solidFill>
                <a:latin typeface="+mj-lt"/>
              </a:rPr>
              <a:t>wo </a:t>
            </a:r>
            <a:r>
              <a:rPr lang="en-US" sz="2000" b="1" dirty="0">
                <a:solidFill>
                  <a:srgbClr val="000000"/>
                </a:solidFill>
                <a:latin typeface="+mj-lt"/>
              </a:rPr>
              <a:t>w</a:t>
            </a:r>
            <a:r>
              <a:rPr lang="en-US" sz="2000" b="1" dirty="0" smtClean="0">
                <a:solidFill>
                  <a:srgbClr val="000000"/>
                </a:solidFill>
                <a:latin typeface="+mj-lt"/>
              </a:rPr>
              <a:t>eeks </a:t>
            </a:r>
            <a:r>
              <a:rPr lang="en-US" sz="2000" b="1" dirty="0">
                <a:solidFill>
                  <a:srgbClr val="000000"/>
                </a:solidFill>
                <a:latin typeface="+mj-lt"/>
              </a:rPr>
              <a:t>p</a:t>
            </a:r>
            <a:r>
              <a:rPr lang="en-US" sz="2000" b="1" dirty="0" smtClean="0">
                <a:solidFill>
                  <a:srgbClr val="000000"/>
                </a:solidFill>
                <a:latin typeface="+mj-lt"/>
              </a:rPr>
              <a:t>rior to collecting </a:t>
            </a:r>
            <a:r>
              <a:rPr lang="en-US" sz="2000" b="1" dirty="0">
                <a:solidFill>
                  <a:srgbClr val="000000"/>
                </a:solidFill>
                <a:latin typeface="+mj-lt"/>
              </a:rPr>
              <a:t>d</a:t>
            </a:r>
            <a:r>
              <a:rPr lang="en-US" sz="2000" b="1" dirty="0" smtClean="0">
                <a:solidFill>
                  <a:srgbClr val="000000"/>
                </a:solidFill>
                <a:latin typeface="+mj-lt"/>
              </a:rPr>
              <a:t>ata (by number of </a:t>
            </a:r>
            <a:r>
              <a:rPr lang="en-US" sz="2000" b="1" dirty="0" err="1" smtClean="0">
                <a:solidFill>
                  <a:srgbClr val="000000"/>
                </a:solidFill>
                <a:latin typeface="+mj-lt"/>
              </a:rPr>
              <a:t>neighbourhoods</a:t>
            </a:r>
            <a:r>
              <a:rPr lang="en-US" sz="2000" b="1" dirty="0" smtClean="0">
                <a:solidFill>
                  <a:srgbClr val="000000"/>
                </a:solidFill>
                <a:latin typeface="+mj-lt"/>
              </a:rPr>
              <a:t> %s reported)</a:t>
            </a:r>
            <a:endParaRPr lang="en-US" sz="2000" dirty="0">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2986268083"/>
              </p:ext>
            </p:extLst>
          </p:nvPr>
        </p:nvGraphicFramePr>
        <p:xfrm>
          <a:off x="233756" y="1558388"/>
          <a:ext cx="7947718" cy="3497528"/>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3"/>
          <p:cNvSpPr>
            <a:spLocks noGrp="1"/>
          </p:cNvSpPr>
          <p:nvPr>
            <p:ph idx="1"/>
          </p:nvPr>
        </p:nvSpPr>
        <p:spPr>
          <a:xfrm>
            <a:off x="347029" y="5245228"/>
            <a:ext cx="7947718" cy="5071841"/>
          </a:xfrm>
        </p:spPr>
        <p:txBody>
          <a:bodyPr>
            <a:normAutofit/>
          </a:bodyPr>
          <a:lstStyle/>
          <a:p>
            <a:r>
              <a:rPr lang="en-US" sz="2000" b="1" dirty="0" smtClean="0"/>
              <a:t>Access to primary level education has increased consistently since March 2018, but has remained at the same levels since October 2018</a:t>
            </a:r>
            <a:r>
              <a:rPr lang="en-US" sz="2000" dirty="0" smtClean="0"/>
              <a:t>.</a:t>
            </a:r>
            <a:endParaRPr lang="en-US" sz="2000" dirty="0"/>
          </a:p>
        </p:txBody>
      </p:sp>
    </p:spTree>
    <p:extLst>
      <p:ext uri="{BB962C8B-B14F-4D97-AF65-F5344CB8AC3E}">
        <p14:creationId xmlns:p14="http://schemas.microsoft.com/office/powerpoint/2010/main" val="2127723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37308"/>
            <a:ext cx="7947718" cy="673028"/>
          </a:xfrm>
        </p:spPr>
        <p:txBody>
          <a:bodyPr>
            <a:normAutofit/>
          </a:bodyPr>
          <a:lstStyle/>
          <a:p>
            <a:r>
              <a:rPr lang="en-US" sz="3200" dirty="0" smtClean="0"/>
              <a:t>Education: Key Trends</a:t>
            </a:r>
            <a:endParaRPr lang="en-US" sz="3200" dirty="0"/>
          </a:p>
        </p:txBody>
      </p:sp>
      <p:sp>
        <p:nvSpPr>
          <p:cNvPr id="8" name="Rectangle 7"/>
          <p:cNvSpPr/>
          <p:nvPr/>
        </p:nvSpPr>
        <p:spPr>
          <a:xfrm>
            <a:off x="233756" y="854787"/>
            <a:ext cx="8174264" cy="1015663"/>
          </a:xfrm>
          <a:prstGeom prst="rect">
            <a:avLst/>
          </a:prstGeom>
        </p:spPr>
        <p:txBody>
          <a:bodyPr wrap="square">
            <a:spAutoFit/>
          </a:bodyPr>
          <a:lstStyle/>
          <a:p>
            <a:r>
              <a:rPr lang="en-US" sz="2000" b="1" dirty="0">
                <a:solidFill>
                  <a:srgbClr val="000000"/>
                </a:solidFill>
              </a:rPr>
              <a:t>Proportion of </a:t>
            </a:r>
            <a:r>
              <a:rPr lang="en-US" sz="2000" b="1" dirty="0" smtClean="0">
                <a:solidFill>
                  <a:srgbClr val="000000"/>
                </a:solidFill>
              </a:rPr>
              <a:t>children </a:t>
            </a:r>
            <a:r>
              <a:rPr lang="en-US" sz="2000" b="1" dirty="0">
                <a:solidFill>
                  <a:srgbClr val="000000"/>
                </a:solidFill>
              </a:rPr>
              <a:t>a</a:t>
            </a:r>
            <a:r>
              <a:rPr lang="en-US" sz="2000" b="1" dirty="0" smtClean="0">
                <a:solidFill>
                  <a:srgbClr val="000000"/>
                </a:solidFill>
              </a:rPr>
              <a:t>ged 13-15 </a:t>
            </a:r>
            <a:r>
              <a:rPr lang="en-US" sz="2000" b="1" dirty="0">
                <a:solidFill>
                  <a:srgbClr val="000000"/>
                </a:solidFill>
              </a:rPr>
              <a:t>w</a:t>
            </a:r>
            <a:r>
              <a:rPr lang="en-US" sz="2000" b="1" dirty="0" smtClean="0">
                <a:solidFill>
                  <a:srgbClr val="000000"/>
                </a:solidFill>
              </a:rPr>
              <a:t>ho </a:t>
            </a:r>
            <a:r>
              <a:rPr lang="en-US" sz="2000" b="1" dirty="0">
                <a:solidFill>
                  <a:srgbClr val="000000"/>
                </a:solidFill>
              </a:rPr>
              <a:t>a</a:t>
            </a:r>
            <a:r>
              <a:rPr lang="en-US" sz="2000" b="1" dirty="0" smtClean="0">
                <a:solidFill>
                  <a:srgbClr val="000000"/>
                </a:solidFill>
              </a:rPr>
              <a:t>ccessed </a:t>
            </a:r>
            <a:r>
              <a:rPr lang="en-US" sz="2000" b="1" dirty="0">
                <a:solidFill>
                  <a:srgbClr val="000000"/>
                </a:solidFill>
              </a:rPr>
              <a:t>e</a:t>
            </a:r>
            <a:r>
              <a:rPr lang="en-US" sz="2000" b="1" dirty="0" smtClean="0">
                <a:solidFill>
                  <a:srgbClr val="000000"/>
                </a:solidFill>
              </a:rPr>
              <a:t>ducation </a:t>
            </a:r>
            <a:r>
              <a:rPr lang="en-US" sz="2000" b="1" dirty="0">
                <a:solidFill>
                  <a:srgbClr val="000000"/>
                </a:solidFill>
              </a:rPr>
              <a:t>s</a:t>
            </a:r>
            <a:r>
              <a:rPr lang="en-US" sz="2000" b="1" dirty="0" smtClean="0">
                <a:solidFill>
                  <a:srgbClr val="000000"/>
                </a:solidFill>
              </a:rPr>
              <a:t>ervices </a:t>
            </a:r>
            <a:r>
              <a:rPr lang="en-US" sz="2000" b="1" dirty="0">
                <a:solidFill>
                  <a:srgbClr val="000000"/>
                </a:solidFill>
              </a:rPr>
              <a:t>in the </a:t>
            </a:r>
            <a:r>
              <a:rPr lang="en-US" sz="2000" b="1" dirty="0" smtClean="0">
                <a:solidFill>
                  <a:srgbClr val="000000"/>
                </a:solidFill>
              </a:rPr>
              <a:t>past </a:t>
            </a:r>
            <a:r>
              <a:rPr lang="en-US" sz="2000" b="1" dirty="0">
                <a:solidFill>
                  <a:srgbClr val="000000"/>
                </a:solidFill>
              </a:rPr>
              <a:t>t</a:t>
            </a:r>
            <a:r>
              <a:rPr lang="en-US" sz="2000" b="1" dirty="0" smtClean="0">
                <a:solidFill>
                  <a:srgbClr val="000000"/>
                </a:solidFill>
              </a:rPr>
              <a:t>wo </a:t>
            </a:r>
            <a:r>
              <a:rPr lang="en-US" sz="2000" b="1" dirty="0">
                <a:solidFill>
                  <a:srgbClr val="000000"/>
                </a:solidFill>
              </a:rPr>
              <a:t>w</a:t>
            </a:r>
            <a:r>
              <a:rPr lang="en-US" sz="2000" b="1" dirty="0" smtClean="0">
                <a:solidFill>
                  <a:srgbClr val="000000"/>
                </a:solidFill>
              </a:rPr>
              <a:t>eeks </a:t>
            </a:r>
            <a:r>
              <a:rPr lang="en-US" sz="2000" b="1" dirty="0">
                <a:solidFill>
                  <a:srgbClr val="000000"/>
                </a:solidFill>
              </a:rPr>
              <a:t>p</a:t>
            </a:r>
            <a:r>
              <a:rPr lang="en-US" sz="2000" b="1" dirty="0" smtClean="0">
                <a:solidFill>
                  <a:srgbClr val="000000"/>
                </a:solidFill>
              </a:rPr>
              <a:t>rior </a:t>
            </a:r>
            <a:r>
              <a:rPr lang="en-US" sz="2000" b="1" dirty="0">
                <a:solidFill>
                  <a:srgbClr val="000000"/>
                </a:solidFill>
              </a:rPr>
              <a:t>to </a:t>
            </a:r>
            <a:r>
              <a:rPr lang="en-US" sz="2000" b="1" dirty="0" smtClean="0">
                <a:solidFill>
                  <a:srgbClr val="000000"/>
                </a:solidFill>
              </a:rPr>
              <a:t>collecting data </a:t>
            </a:r>
            <a:r>
              <a:rPr lang="en-US" sz="2000" b="1" dirty="0">
                <a:solidFill>
                  <a:srgbClr val="000000"/>
                </a:solidFill>
              </a:rPr>
              <a:t>(by number of </a:t>
            </a:r>
            <a:r>
              <a:rPr lang="en-US" sz="2000" b="1" dirty="0" err="1">
                <a:solidFill>
                  <a:srgbClr val="000000"/>
                </a:solidFill>
              </a:rPr>
              <a:t>neighbourhoods</a:t>
            </a:r>
            <a:r>
              <a:rPr lang="en-US" sz="2000" b="1" dirty="0">
                <a:solidFill>
                  <a:srgbClr val="000000"/>
                </a:solidFill>
              </a:rPr>
              <a:t> %s reported)</a:t>
            </a:r>
            <a:endParaRPr lang="en-US" sz="2000" dirty="0"/>
          </a:p>
          <a:p>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val="1905517154"/>
              </p:ext>
            </p:extLst>
          </p:nvPr>
        </p:nvGraphicFramePr>
        <p:xfrm>
          <a:off x="233756" y="1482042"/>
          <a:ext cx="7947718" cy="3808716"/>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3"/>
          <p:cNvSpPr>
            <a:spLocks noGrp="1"/>
          </p:cNvSpPr>
          <p:nvPr>
            <p:ph idx="1"/>
          </p:nvPr>
        </p:nvSpPr>
        <p:spPr>
          <a:xfrm>
            <a:off x="347029" y="5379262"/>
            <a:ext cx="7947718" cy="1155572"/>
          </a:xfrm>
        </p:spPr>
        <p:txBody>
          <a:bodyPr>
            <a:normAutofit/>
          </a:bodyPr>
          <a:lstStyle/>
          <a:p>
            <a:r>
              <a:rPr lang="en-US" sz="2000" b="1" dirty="0" smtClean="0"/>
              <a:t>Access to education for children aged 13-15 has also increased slightly since March 2018, but remains very limited.</a:t>
            </a:r>
            <a:endParaRPr lang="en-US" sz="2000" b="1" dirty="0"/>
          </a:p>
        </p:txBody>
      </p:sp>
      <p:sp>
        <p:nvSpPr>
          <p:cNvPr id="7" name="Rectangle 6"/>
          <p:cNvSpPr/>
          <p:nvPr/>
        </p:nvSpPr>
        <p:spPr>
          <a:xfrm>
            <a:off x="233755" y="6396335"/>
            <a:ext cx="7947720" cy="276999"/>
          </a:xfrm>
          <a:prstGeom prst="rect">
            <a:avLst/>
          </a:prstGeom>
        </p:spPr>
        <p:txBody>
          <a:bodyPr wrap="square">
            <a:spAutoFit/>
          </a:bodyPr>
          <a:lstStyle/>
          <a:p>
            <a:r>
              <a:rPr lang="en-US" sz="1200" i="1" dirty="0" smtClean="0"/>
              <a:t>*For the month of October 2018, data includes children aged 13-18.</a:t>
            </a:r>
            <a:endParaRPr lang="en-US" sz="1200" i="1" dirty="0"/>
          </a:p>
        </p:txBody>
      </p:sp>
    </p:spTree>
    <p:extLst>
      <p:ext uri="{BB962C8B-B14F-4D97-AF65-F5344CB8AC3E}">
        <p14:creationId xmlns:p14="http://schemas.microsoft.com/office/powerpoint/2010/main" val="1407232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10285"/>
            <a:ext cx="7947718" cy="673028"/>
          </a:xfrm>
        </p:spPr>
        <p:txBody>
          <a:bodyPr>
            <a:normAutofit/>
          </a:bodyPr>
          <a:lstStyle/>
          <a:p>
            <a:r>
              <a:rPr lang="en-US" sz="3200" dirty="0" smtClean="0"/>
              <a:t>Education: Attendance</a:t>
            </a:r>
            <a:endParaRPr lang="en-US" sz="3200" dirty="0"/>
          </a:p>
        </p:txBody>
      </p:sp>
      <p:sp>
        <p:nvSpPr>
          <p:cNvPr id="5" name="Rectangle 4"/>
          <p:cNvSpPr/>
          <p:nvPr/>
        </p:nvSpPr>
        <p:spPr>
          <a:xfrm>
            <a:off x="233756" y="918578"/>
            <a:ext cx="8174264" cy="400110"/>
          </a:xfrm>
          <a:prstGeom prst="rect">
            <a:avLst/>
          </a:prstGeom>
        </p:spPr>
        <p:txBody>
          <a:bodyPr wrap="square">
            <a:spAutoFit/>
          </a:bodyPr>
          <a:lstStyle/>
          <a:p>
            <a:r>
              <a:rPr lang="en-US" sz="2000" b="1" dirty="0" smtClean="0">
                <a:solidFill>
                  <a:srgbClr val="000000"/>
                </a:solidFill>
                <a:latin typeface="+mj-lt"/>
              </a:rPr>
              <a:t>Estimated school attendance rate for children aged 6-17 as of February 2019*</a:t>
            </a:r>
            <a:endParaRPr lang="en-US" sz="2000" dirty="0">
              <a:latin typeface="+mj-lt"/>
            </a:endParaRPr>
          </a:p>
        </p:txBody>
      </p:sp>
      <p:sp>
        <p:nvSpPr>
          <p:cNvPr id="7" name="Content Placeholder 3"/>
          <p:cNvSpPr>
            <a:spLocks noGrp="1"/>
          </p:cNvSpPr>
          <p:nvPr>
            <p:ph idx="1"/>
          </p:nvPr>
        </p:nvSpPr>
        <p:spPr>
          <a:xfrm>
            <a:off x="347028" y="5289839"/>
            <a:ext cx="8180283" cy="1155572"/>
          </a:xfrm>
        </p:spPr>
        <p:txBody>
          <a:bodyPr>
            <a:normAutofit fontScale="92500" lnSpcReduction="10000"/>
          </a:bodyPr>
          <a:lstStyle/>
          <a:p>
            <a:r>
              <a:rPr lang="en-US" sz="2000" b="1" dirty="0" smtClean="0"/>
              <a:t>As reported in October, North and West areas have the lowest reported estimated rate of school attendance </a:t>
            </a:r>
            <a:r>
              <a:rPr lang="en-US" sz="2000" dirty="0" smtClean="0"/>
              <a:t>(South area is estimated to have increased access).</a:t>
            </a:r>
            <a:endParaRPr lang="en-US" sz="2000" b="1" dirty="0" smtClean="0"/>
          </a:p>
          <a:p>
            <a:r>
              <a:rPr lang="en-US" sz="2000" dirty="0" smtClean="0"/>
              <a:t>Between 19,000–48,000 children aged 6-17 are estimated to not be attending school in Raqqa city.</a:t>
            </a:r>
            <a:endParaRPr lang="en-US" sz="2000" dirty="0"/>
          </a:p>
        </p:txBody>
      </p:sp>
      <p:graphicFrame>
        <p:nvGraphicFramePr>
          <p:cNvPr id="9" name="Chart 8"/>
          <p:cNvGraphicFramePr>
            <a:graphicFrameLocks/>
          </p:cNvGraphicFramePr>
          <p:nvPr>
            <p:extLst>
              <p:ext uri="{D42A27DB-BD31-4B8C-83A1-F6EECF244321}">
                <p14:modId xmlns:p14="http://schemas.microsoft.com/office/powerpoint/2010/main" val="1703379895"/>
              </p:ext>
            </p:extLst>
          </p:nvPr>
        </p:nvGraphicFramePr>
        <p:xfrm>
          <a:off x="233756" y="1353952"/>
          <a:ext cx="7947718" cy="3984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95663" y="6396335"/>
            <a:ext cx="8099084" cy="461665"/>
          </a:xfrm>
          <a:prstGeom prst="rect">
            <a:avLst/>
          </a:prstGeom>
        </p:spPr>
        <p:txBody>
          <a:bodyPr wrap="square">
            <a:spAutoFit/>
          </a:bodyPr>
          <a:lstStyle/>
          <a:p>
            <a:r>
              <a:rPr lang="en-US" sz="1200" dirty="0" smtClean="0">
                <a:solidFill>
                  <a:srgbClr val="000000"/>
                </a:solidFill>
                <a:latin typeface="+mj-lt"/>
              </a:rPr>
              <a:t>Figures are based on data provided by KIs and an age distribution for Raqqa governorate imported from </a:t>
            </a:r>
            <a:r>
              <a:rPr lang="en-US" sz="1200" dirty="0" smtClean="0">
                <a:solidFill>
                  <a:srgbClr val="000000"/>
                </a:solidFill>
                <a:latin typeface="+mj-lt"/>
                <a:hlinkClick r:id="rId4"/>
              </a:rPr>
              <a:t>REACH’s SNFI Assessment </a:t>
            </a:r>
            <a:r>
              <a:rPr lang="en-US" sz="1200" dirty="0" smtClean="0">
                <a:solidFill>
                  <a:srgbClr val="000000"/>
                </a:solidFill>
                <a:latin typeface="+mj-lt"/>
              </a:rPr>
              <a:t>from August 2018. </a:t>
            </a:r>
            <a:endParaRPr lang="en-US" dirty="0">
              <a:latin typeface="+mj-lt"/>
            </a:endParaRPr>
          </a:p>
        </p:txBody>
      </p:sp>
    </p:spTree>
    <p:extLst>
      <p:ext uri="{BB962C8B-B14F-4D97-AF65-F5344CB8AC3E}">
        <p14:creationId xmlns:p14="http://schemas.microsoft.com/office/powerpoint/2010/main" val="2003658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3756" y="210285"/>
            <a:ext cx="7947718" cy="6730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3200" smtClean="0"/>
              <a:t>Education: Attendance</a:t>
            </a:r>
            <a:endParaRPr lang="en-US" sz="3200" dirty="0"/>
          </a:p>
        </p:txBody>
      </p:sp>
      <p:sp>
        <p:nvSpPr>
          <p:cNvPr id="6" name="Content Placeholder 3"/>
          <p:cNvSpPr>
            <a:spLocks noGrp="1"/>
          </p:cNvSpPr>
          <p:nvPr>
            <p:ph idx="1"/>
          </p:nvPr>
        </p:nvSpPr>
        <p:spPr>
          <a:xfrm>
            <a:off x="233756" y="5702428"/>
            <a:ext cx="7947718" cy="1155572"/>
          </a:xfrm>
        </p:spPr>
        <p:txBody>
          <a:bodyPr>
            <a:normAutofit fontScale="85000" lnSpcReduction="20000"/>
          </a:bodyPr>
          <a:lstStyle/>
          <a:p>
            <a:r>
              <a:rPr lang="en-US" sz="2000" b="1" dirty="0"/>
              <a:t>As reported in October, West, parts of West Central and North areas have lower estimated rates of primary school attendance.</a:t>
            </a:r>
          </a:p>
          <a:p>
            <a:r>
              <a:rPr lang="en-US" sz="2000" dirty="0" smtClean="0"/>
              <a:t>In addition to having a lower reported rate of school attendance for children aged 6-12, </a:t>
            </a:r>
            <a:r>
              <a:rPr lang="en-US" sz="2000" b="1" dirty="0" smtClean="0"/>
              <a:t>West and North areas have fewer schools that serve a lower number of students compared to other areas</a:t>
            </a:r>
            <a:r>
              <a:rPr lang="en-US" sz="2000" dirty="0" smtClean="0"/>
              <a:t>.</a:t>
            </a:r>
            <a:endParaRPr lang="en-US" sz="2000" dirty="0"/>
          </a:p>
        </p:txBody>
      </p:sp>
      <p:sp>
        <p:nvSpPr>
          <p:cNvPr id="7" name="Rectangle 6"/>
          <p:cNvSpPr/>
          <p:nvPr/>
        </p:nvSpPr>
        <p:spPr>
          <a:xfrm>
            <a:off x="233756" y="753213"/>
            <a:ext cx="8174264" cy="707886"/>
          </a:xfrm>
          <a:prstGeom prst="rect">
            <a:avLst/>
          </a:prstGeom>
        </p:spPr>
        <p:txBody>
          <a:bodyPr wrap="square">
            <a:spAutoFit/>
          </a:bodyPr>
          <a:lstStyle/>
          <a:p>
            <a:r>
              <a:rPr lang="en-US" sz="2000" b="1" dirty="0" smtClean="0">
                <a:solidFill>
                  <a:srgbClr val="000000"/>
                </a:solidFill>
                <a:latin typeface="+mj-lt"/>
              </a:rPr>
              <a:t>Access to education and functioning </a:t>
            </a:r>
            <a:r>
              <a:rPr lang="en-US" sz="2000" b="1" dirty="0">
                <a:solidFill>
                  <a:srgbClr val="000000"/>
                </a:solidFill>
                <a:latin typeface="+mj-lt"/>
              </a:rPr>
              <a:t>s</a:t>
            </a:r>
            <a:r>
              <a:rPr lang="en-US" sz="2000" b="1" dirty="0" smtClean="0">
                <a:solidFill>
                  <a:srgbClr val="000000"/>
                </a:solidFill>
                <a:latin typeface="+mj-lt"/>
              </a:rPr>
              <a:t>chools </a:t>
            </a:r>
            <a:r>
              <a:rPr lang="en-US" sz="2000" b="1" dirty="0">
                <a:solidFill>
                  <a:srgbClr val="000000"/>
                </a:solidFill>
                <a:latin typeface="+mj-lt"/>
              </a:rPr>
              <a:t>b</a:t>
            </a:r>
            <a:r>
              <a:rPr lang="en-US" sz="2000" b="1" dirty="0" smtClean="0">
                <a:solidFill>
                  <a:srgbClr val="000000"/>
                </a:solidFill>
                <a:latin typeface="+mj-lt"/>
              </a:rPr>
              <a:t>y </a:t>
            </a:r>
            <a:r>
              <a:rPr lang="en-US" sz="2000" b="1" dirty="0" err="1">
                <a:solidFill>
                  <a:srgbClr val="000000"/>
                </a:solidFill>
                <a:latin typeface="+mj-lt"/>
              </a:rPr>
              <a:t>n</a:t>
            </a:r>
            <a:r>
              <a:rPr lang="en-US" sz="2000" b="1" dirty="0" err="1" smtClean="0">
                <a:solidFill>
                  <a:srgbClr val="000000"/>
                </a:solidFill>
                <a:latin typeface="+mj-lt"/>
              </a:rPr>
              <a:t>eighbourhoods</a:t>
            </a:r>
            <a:r>
              <a:rPr lang="en-US" sz="2000" b="1" dirty="0" smtClean="0">
                <a:solidFill>
                  <a:srgbClr val="000000"/>
                </a:solidFill>
                <a:latin typeface="+mj-lt"/>
              </a:rPr>
              <a:t>, as of February 2019</a:t>
            </a:r>
            <a:endParaRPr lang="en-US" sz="20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63" y="1431603"/>
            <a:ext cx="6918649" cy="4294229"/>
          </a:xfrm>
          <a:prstGeom prst="rect">
            <a:avLst/>
          </a:prstGeom>
        </p:spPr>
      </p:pic>
    </p:spTree>
    <p:extLst>
      <p:ext uri="{BB962C8B-B14F-4D97-AF65-F5344CB8AC3E}">
        <p14:creationId xmlns:p14="http://schemas.microsoft.com/office/powerpoint/2010/main" val="322845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57410"/>
            <a:ext cx="7947718" cy="673028"/>
          </a:xfrm>
        </p:spPr>
        <p:txBody>
          <a:bodyPr>
            <a:normAutofit/>
          </a:bodyPr>
          <a:lstStyle/>
          <a:p>
            <a:r>
              <a:rPr lang="en-US" sz="3200" dirty="0" smtClean="0"/>
              <a:t>Education: Barriers to Education</a:t>
            </a:r>
            <a:endParaRPr lang="en-US" sz="3200" dirty="0"/>
          </a:p>
        </p:txBody>
      </p:sp>
      <p:sp>
        <p:nvSpPr>
          <p:cNvPr id="6" name="Rectangle 5"/>
          <p:cNvSpPr/>
          <p:nvPr/>
        </p:nvSpPr>
        <p:spPr>
          <a:xfrm>
            <a:off x="233756" y="992859"/>
            <a:ext cx="8174264" cy="707886"/>
          </a:xfrm>
          <a:prstGeom prst="rect">
            <a:avLst/>
          </a:prstGeom>
        </p:spPr>
        <p:txBody>
          <a:bodyPr wrap="square">
            <a:spAutoFit/>
          </a:bodyPr>
          <a:lstStyle/>
          <a:p>
            <a:r>
              <a:rPr lang="en-US" sz="2000" b="1" dirty="0" smtClean="0">
                <a:solidFill>
                  <a:srgbClr val="000000"/>
                </a:solidFill>
                <a:latin typeface="+mj-lt"/>
              </a:rPr>
              <a:t>Most commonly reported barriers to education among KIs as of February 2019 (%of </a:t>
            </a:r>
            <a:r>
              <a:rPr lang="en-US" sz="2000" b="1" dirty="0" err="1" smtClean="0">
                <a:solidFill>
                  <a:srgbClr val="000000"/>
                </a:solidFill>
                <a:latin typeface="+mj-lt"/>
              </a:rPr>
              <a:t>Kis</a:t>
            </a:r>
            <a:r>
              <a:rPr lang="en-US" sz="2000" b="1" dirty="0" smtClean="0">
                <a:solidFill>
                  <a:srgbClr val="000000"/>
                </a:solidFill>
                <a:latin typeface="+mj-lt"/>
              </a:rPr>
              <a:t> reporting)*</a:t>
            </a:r>
            <a:endParaRPr lang="en-US" sz="2000" dirty="0">
              <a:latin typeface="+mj-lt"/>
            </a:endParaRPr>
          </a:p>
        </p:txBody>
      </p:sp>
      <p:sp>
        <p:nvSpPr>
          <p:cNvPr id="5" name="Content Placeholder 3"/>
          <p:cNvSpPr>
            <a:spLocks noGrp="1"/>
          </p:cNvSpPr>
          <p:nvPr>
            <p:ph idx="1"/>
          </p:nvPr>
        </p:nvSpPr>
        <p:spPr>
          <a:xfrm>
            <a:off x="233756" y="5209953"/>
            <a:ext cx="8410514" cy="1319798"/>
          </a:xfrm>
        </p:spPr>
        <p:txBody>
          <a:bodyPr>
            <a:normAutofit fontScale="92500" lnSpcReduction="20000"/>
          </a:bodyPr>
          <a:lstStyle/>
          <a:p>
            <a:r>
              <a:rPr lang="en-US" sz="2000" b="1" dirty="0" smtClean="0"/>
              <a:t>With increased estimated returns and more schools opening, barriers to education have shifted since October; overcrowding of classrooms highlighted as the most commonly reported barrier.</a:t>
            </a:r>
            <a:endParaRPr lang="en-US" sz="2000" b="1" dirty="0"/>
          </a:p>
          <a:p>
            <a:r>
              <a:rPr lang="en-US" sz="2000" dirty="0" smtClean="0"/>
              <a:t>Condition of schools also commonly reported as a barrier indicating potential for rehabilitation and repair of school facilities, as well as increase in need for children to work.</a:t>
            </a:r>
            <a:endParaRPr lang="en-US" sz="2000" dirty="0"/>
          </a:p>
        </p:txBody>
      </p:sp>
      <p:sp>
        <p:nvSpPr>
          <p:cNvPr id="7" name="Rectangle 6"/>
          <p:cNvSpPr/>
          <p:nvPr/>
        </p:nvSpPr>
        <p:spPr>
          <a:xfrm>
            <a:off x="-1" y="6529751"/>
            <a:ext cx="8559209" cy="276999"/>
          </a:xfrm>
          <a:prstGeom prst="rect">
            <a:avLst/>
          </a:prstGeom>
        </p:spPr>
        <p:txBody>
          <a:bodyPr wrap="square">
            <a:spAutoFit/>
          </a:bodyPr>
          <a:lstStyle/>
          <a:p>
            <a:r>
              <a:rPr lang="en-US" sz="1200" i="1" dirty="0" smtClean="0"/>
              <a:t>* Multiple responses were possible, so answers may exceed 100%. ‘Lack of teaching and learning materials’ was added as an option in February 2019.</a:t>
            </a:r>
            <a:endParaRPr lang="en-US" sz="1200" i="1" dirty="0"/>
          </a:p>
        </p:txBody>
      </p:sp>
      <p:graphicFrame>
        <p:nvGraphicFramePr>
          <p:cNvPr id="9" name="Chart 8"/>
          <p:cNvGraphicFramePr>
            <a:graphicFrameLocks/>
          </p:cNvGraphicFramePr>
          <p:nvPr>
            <p:extLst>
              <p:ext uri="{D42A27DB-BD31-4B8C-83A1-F6EECF244321}">
                <p14:modId xmlns:p14="http://schemas.microsoft.com/office/powerpoint/2010/main" val="1961924812"/>
              </p:ext>
            </p:extLst>
          </p:nvPr>
        </p:nvGraphicFramePr>
        <p:xfrm>
          <a:off x="333214" y="1700745"/>
          <a:ext cx="7748801" cy="3594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2975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3756" y="151291"/>
            <a:ext cx="7947718" cy="6730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3200" dirty="0" smtClean="0"/>
              <a:t>Education: School Infrastructure Damage</a:t>
            </a:r>
            <a:endParaRPr lang="en-US" sz="3200" dirty="0"/>
          </a:p>
        </p:txBody>
      </p:sp>
      <p:sp>
        <p:nvSpPr>
          <p:cNvPr id="6" name="Content Placeholder 3"/>
          <p:cNvSpPr>
            <a:spLocks noGrp="1"/>
          </p:cNvSpPr>
          <p:nvPr>
            <p:ph idx="1"/>
          </p:nvPr>
        </p:nvSpPr>
        <p:spPr>
          <a:xfrm>
            <a:off x="233753" y="5702428"/>
            <a:ext cx="7947718" cy="1155572"/>
          </a:xfrm>
        </p:spPr>
        <p:txBody>
          <a:bodyPr>
            <a:normAutofit lnSpcReduction="10000"/>
          </a:bodyPr>
          <a:lstStyle/>
          <a:p>
            <a:endParaRPr lang="en-US" sz="1800" dirty="0"/>
          </a:p>
          <a:p>
            <a:r>
              <a:rPr lang="en-US" sz="1800" dirty="0" smtClean="0"/>
              <a:t>There </a:t>
            </a:r>
            <a:r>
              <a:rPr lang="en-US" sz="1800" dirty="0"/>
              <a:t>are 43 schools in the city that are not functioning, 31 of which are destroyed. There are 41 functioning schools operating in the city, </a:t>
            </a:r>
            <a:r>
              <a:rPr lang="en-US" sz="1800" b="1" dirty="0" smtClean="0"/>
              <a:t>76% have suffered at least minor damage which are suitable for repair and shelter rehabilitation.</a:t>
            </a:r>
            <a:endParaRPr lang="en-US" sz="1800" b="1" dirty="0"/>
          </a:p>
        </p:txBody>
      </p:sp>
      <p:graphicFrame>
        <p:nvGraphicFramePr>
          <p:cNvPr id="7" name="Chart 6"/>
          <p:cNvGraphicFramePr>
            <a:graphicFrameLocks/>
          </p:cNvGraphicFramePr>
          <p:nvPr>
            <p:extLst>
              <p:ext uri="{D42A27DB-BD31-4B8C-83A1-F6EECF244321}">
                <p14:modId xmlns:p14="http://schemas.microsoft.com/office/powerpoint/2010/main" val="2372864190"/>
              </p:ext>
            </p:extLst>
          </p:nvPr>
        </p:nvGraphicFramePr>
        <p:xfrm>
          <a:off x="1594691" y="4550326"/>
          <a:ext cx="5225845" cy="152645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33756" y="4151504"/>
            <a:ext cx="8174264" cy="338554"/>
          </a:xfrm>
          <a:prstGeom prst="rect">
            <a:avLst/>
          </a:prstGeom>
        </p:spPr>
        <p:txBody>
          <a:bodyPr wrap="square">
            <a:spAutoFit/>
          </a:bodyPr>
          <a:lstStyle/>
          <a:p>
            <a:r>
              <a:rPr lang="en-US" sz="1600" b="1" dirty="0"/>
              <a:t>Level of material damage to functioning school buildings in </a:t>
            </a:r>
            <a:r>
              <a:rPr lang="en-US" sz="1600" b="1" dirty="0" err="1"/>
              <a:t>Ar</a:t>
            </a:r>
            <a:r>
              <a:rPr lang="en-US" sz="1600" b="1" dirty="0"/>
              <a:t>-Raqqa city, by % of </a:t>
            </a:r>
            <a:r>
              <a:rPr lang="en-US" sz="1600" b="1" dirty="0" smtClean="0"/>
              <a:t>schools</a:t>
            </a:r>
            <a:endParaRPr lang="en-US" sz="1400" dirty="0">
              <a:latin typeface="+mj-l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760" y="702155"/>
            <a:ext cx="8172233" cy="3480975"/>
          </a:xfrm>
          <a:prstGeom prst="rect">
            <a:avLst/>
          </a:prstGeom>
        </p:spPr>
      </p:pic>
    </p:spTree>
    <p:extLst>
      <p:ext uri="{BB962C8B-B14F-4D97-AF65-F5344CB8AC3E}">
        <p14:creationId xmlns:p14="http://schemas.microsoft.com/office/powerpoint/2010/main" val="2913531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97711"/>
            <a:ext cx="7947718" cy="673028"/>
          </a:xfrm>
        </p:spPr>
        <p:txBody>
          <a:bodyPr>
            <a:normAutofit/>
          </a:bodyPr>
          <a:lstStyle/>
          <a:p>
            <a:r>
              <a:rPr lang="en-US" sz="3200" dirty="0" smtClean="0"/>
              <a:t>Education: </a:t>
            </a:r>
            <a:r>
              <a:rPr lang="en-US" sz="3200" dirty="0"/>
              <a:t>Response and Area Overview </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589" y="862383"/>
            <a:ext cx="8426549" cy="5813323"/>
          </a:xfrm>
        </p:spPr>
      </p:pic>
    </p:spTree>
    <p:extLst>
      <p:ext uri="{BB962C8B-B14F-4D97-AF65-F5344CB8AC3E}">
        <p14:creationId xmlns:p14="http://schemas.microsoft.com/office/powerpoint/2010/main" val="1694437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92827"/>
            <a:ext cx="7947718" cy="673028"/>
          </a:xfrm>
        </p:spPr>
        <p:txBody>
          <a:bodyPr>
            <a:normAutofit/>
          </a:bodyPr>
          <a:lstStyle/>
          <a:p>
            <a:r>
              <a:rPr lang="en-US" sz="3200" dirty="0" smtClean="0"/>
              <a:t>Methodology: Objectives</a:t>
            </a:r>
            <a:endParaRPr lang="en-US" sz="3200" dirty="0"/>
          </a:p>
        </p:txBody>
      </p:sp>
      <p:sp>
        <p:nvSpPr>
          <p:cNvPr id="3" name="Content Placeholder 2"/>
          <p:cNvSpPr>
            <a:spLocks noGrp="1"/>
          </p:cNvSpPr>
          <p:nvPr>
            <p:ph idx="1"/>
          </p:nvPr>
        </p:nvSpPr>
        <p:spPr>
          <a:xfrm>
            <a:off x="233756" y="765856"/>
            <a:ext cx="7947718" cy="2921242"/>
          </a:xfrm>
        </p:spPr>
        <p:txBody>
          <a:bodyPr>
            <a:normAutofit/>
          </a:bodyPr>
          <a:lstStyle/>
          <a:p>
            <a:pPr marL="457200" indent="-457200">
              <a:buFont typeface="+mj-lt"/>
              <a:buAutoNum type="arabicPeriod"/>
            </a:pPr>
            <a:r>
              <a:rPr lang="en-GB" sz="1800" b="1" dirty="0" smtClean="0"/>
              <a:t>Area-Based </a:t>
            </a:r>
            <a:r>
              <a:rPr lang="en-GB" sz="1800" b="1" dirty="0" err="1" smtClean="0"/>
              <a:t>Assesment</a:t>
            </a:r>
            <a:r>
              <a:rPr lang="en-GB" sz="1800" b="1" dirty="0" smtClean="0"/>
              <a:t> (ABA): </a:t>
            </a:r>
            <a:r>
              <a:rPr lang="en-GB" sz="1800" dirty="0"/>
              <a:t>Identification of primary needs of civilians and barriers to accessing </a:t>
            </a:r>
            <a:r>
              <a:rPr lang="en-GB" sz="1800" dirty="0" smtClean="0"/>
              <a:t>services in </a:t>
            </a:r>
            <a:r>
              <a:rPr lang="en-GB" sz="1800" dirty="0" err="1" smtClean="0"/>
              <a:t>Ar</a:t>
            </a:r>
            <a:r>
              <a:rPr lang="en-GB" sz="1800" dirty="0" smtClean="0"/>
              <a:t>-Raqqa City.</a:t>
            </a:r>
          </a:p>
          <a:p>
            <a:pPr marL="457200" lvl="0" indent="-457200">
              <a:buFont typeface="+mj-lt"/>
              <a:buAutoNum type="arabicPeriod"/>
            </a:pPr>
            <a:r>
              <a:rPr lang="en-GB" sz="1800" b="1" dirty="0"/>
              <a:t>Response Plan:</a:t>
            </a:r>
            <a:r>
              <a:rPr lang="en-GB" sz="1800" dirty="0"/>
              <a:t> Compiling humanitarian needs from the ABA and other relevant sources, and comparing these with the humanitarian response, in an effort to highlight gaps and inform better coordination of future responses.</a:t>
            </a:r>
            <a:endParaRPr lang="en-US" sz="1800" dirty="0"/>
          </a:p>
          <a:p>
            <a:pPr marL="457200" indent="-457200">
              <a:buFont typeface="+mj-lt"/>
              <a:buAutoNum type="arabicPeriod"/>
            </a:pPr>
            <a:r>
              <a:rPr lang="en-US" sz="1800" b="1" dirty="0" smtClean="0"/>
              <a:t>Area-Based Workshop</a:t>
            </a:r>
            <a:r>
              <a:rPr lang="en-US" sz="1800" dirty="0" smtClean="0"/>
              <a:t>: </a:t>
            </a:r>
            <a:r>
              <a:rPr lang="en-GB" sz="1800" dirty="0" smtClean="0"/>
              <a:t>Bringing stakeholders </a:t>
            </a:r>
            <a:r>
              <a:rPr lang="en-GB" sz="1800" dirty="0"/>
              <a:t>together and support in building a common understanding of the response progress, operational challenges, sources of information, and help inform a better overview of </a:t>
            </a:r>
            <a:r>
              <a:rPr lang="en-GB" sz="1800" dirty="0" smtClean="0"/>
              <a:t>gaps </a:t>
            </a:r>
            <a:r>
              <a:rPr lang="en-GB" sz="1800" dirty="0"/>
              <a:t>in the response highlighted </a:t>
            </a:r>
            <a:r>
              <a:rPr lang="en-GB" sz="1800" dirty="0" smtClean="0"/>
              <a:t>during the analysis progress. </a:t>
            </a:r>
            <a:endParaRPr lang="en-US" sz="1800" dirty="0"/>
          </a:p>
        </p:txBody>
      </p:sp>
      <p:sp>
        <p:nvSpPr>
          <p:cNvPr id="7" name="Content Placeholder 2"/>
          <p:cNvSpPr txBox="1">
            <a:spLocks/>
          </p:cNvSpPr>
          <p:nvPr/>
        </p:nvSpPr>
        <p:spPr>
          <a:xfrm>
            <a:off x="6199699" y="3182777"/>
            <a:ext cx="2208321" cy="5106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p:txBody>
      </p:sp>
    </p:spTree>
    <p:extLst>
      <p:ext uri="{BB962C8B-B14F-4D97-AF65-F5344CB8AC3E}">
        <p14:creationId xmlns:p14="http://schemas.microsoft.com/office/powerpoint/2010/main" val="1375937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Education: Discussion</a:t>
            </a:r>
          </a:p>
        </p:txBody>
      </p:sp>
      <p:sp>
        <p:nvSpPr>
          <p:cNvPr id="3" name="Content Placeholder 2"/>
          <p:cNvSpPr>
            <a:spLocks noGrp="1"/>
          </p:cNvSpPr>
          <p:nvPr>
            <p:ph idx="1"/>
          </p:nvPr>
        </p:nvSpPr>
        <p:spPr>
          <a:xfrm>
            <a:off x="233756" y="1038155"/>
            <a:ext cx="7947718" cy="5071841"/>
          </a:xfrm>
        </p:spPr>
        <p:txBody>
          <a:bodyPr>
            <a:normAutofit fontScale="92500" lnSpcReduction="20000"/>
          </a:bodyPr>
          <a:lstStyle/>
          <a:p>
            <a:r>
              <a:rPr lang="en-US" sz="2400" dirty="0"/>
              <a:t>Improvements in attendance of primary education remains the same, still very limited attendance for intermediary education.</a:t>
            </a:r>
          </a:p>
          <a:p>
            <a:r>
              <a:rPr lang="en-US" sz="2400" dirty="0"/>
              <a:t>There has been a scale up and good examples of integrated programming where wash, shelter and education brought together – at the same time, and potentially linked, increased number of schools in the city. </a:t>
            </a:r>
          </a:p>
          <a:p>
            <a:r>
              <a:rPr lang="en-US" sz="2400" dirty="0"/>
              <a:t>However, still extensive school damage, large numbers of children out of school and big quality issues. Underserved areas persistently North and West, and somewhat West Central.</a:t>
            </a:r>
          </a:p>
          <a:p>
            <a:pPr marL="0" indent="0">
              <a:buNone/>
            </a:pPr>
            <a:endParaRPr lang="en-US" sz="2400" dirty="0">
              <a:solidFill>
                <a:srgbClr val="FF0000"/>
              </a:solidFill>
              <a:highlight>
                <a:srgbClr val="FFFF00"/>
              </a:highlight>
            </a:endParaRPr>
          </a:p>
          <a:p>
            <a:pPr marL="457200" indent="-457200">
              <a:buAutoNum type="arabicPeriod"/>
            </a:pPr>
            <a:r>
              <a:rPr lang="en-US" sz="2400" i="1" dirty="0"/>
              <a:t>In view of scale of education needs in Raqqa city as well as challenging operating environment, integrated programming offers an </a:t>
            </a:r>
            <a:r>
              <a:rPr lang="en-US" sz="2400" i="1" dirty="0" smtClean="0"/>
              <a:t>opportunity </a:t>
            </a:r>
            <a:r>
              <a:rPr lang="en-US" sz="2400" i="1" dirty="0"/>
              <a:t>to maximize impact of interventions. Which NGOs have adopted an integrated approach to responding to education needs?  What additional steps could we take to promote/ support more integrated programming in Raqqa City?</a:t>
            </a:r>
          </a:p>
          <a:p>
            <a:pPr marL="457200" indent="-457200">
              <a:buAutoNum type="arabicPeriod"/>
            </a:pPr>
            <a:r>
              <a:rPr lang="en-US" sz="2400" i="1" dirty="0"/>
              <a:t>There remains a perception that NES, is not conducive to education programming. To what extent is this valid in Raqqa City?</a:t>
            </a:r>
          </a:p>
          <a:p>
            <a:pPr marL="457200" indent="-457200">
              <a:buAutoNum type="arabicPeriod"/>
            </a:pPr>
            <a:endParaRPr lang="en-US" sz="2400" dirty="0">
              <a:solidFill>
                <a:srgbClr val="FF0000"/>
              </a:solidFill>
            </a:endParaRPr>
          </a:p>
          <a:p>
            <a:endParaRPr lang="en-US" sz="2400" dirty="0"/>
          </a:p>
          <a:p>
            <a:pPr marL="514350" indent="-514350">
              <a:buFont typeface="+mj-lt"/>
              <a:buAutoNum type="arabicPeriod"/>
            </a:pPr>
            <a:endParaRPr lang="en-US" sz="2400" dirty="0"/>
          </a:p>
        </p:txBody>
      </p:sp>
    </p:spTree>
    <p:extLst>
      <p:ext uri="{BB962C8B-B14F-4D97-AF65-F5344CB8AC3E}">
        <p14:creationId xmlns:p14="http://schemas.microsoft.com/office/powerpoint/2010/main" val="4078135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Water, Sanitation and Hygiene (WASH)</a:t>
            </a:r>
          </a:p>
          <a:p>
            <a:endParaRPr lang="en-US" sz="6600" dirty="0" smtClean="0"/>
          </a:p>
          <a:p>
            <a:endParaRPr lang="en-US" sz="6600" dirty="0"/>
          </a:p>
        </p:txBody>
      </p:sp>
    </p:spTree>
    <p:extLst>
      <p:ext uri="{BB962C8B-B14F-4D97-AF65-F5344CB8AC3E}">
        <p14:creationId xmlns:p14="http://schemas.microsoft.com/office/powerpoint/2010/main" val="2433847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88146"/>
            <a:ext cx="7947718" cy="673028"/>
          </a:xfrm>
        </p:spPr>
        <p:txBody>
          <a:bodyPr>
            <a:normAutofit/>
          </a:bodyPr>
          <a:lstStyle/>
          <a:p>
            <a:r>
              <a:rPr lang="en-US" sz="3200" dirty="0" smtClean="0"/>
              <a:t>WASH: City Wide Findings</a:t>
            </a:r>
            <a:endParaRPr lang="en-US" sz="3200" dirty="0"/>
          </a:p>
        </p:txBody>
      </p:sp>
      <p:sp>
        <p:nvSpPr>
          <p:cNvPr id="3" name="Content Placeholder 2"/>
          <p:cNvSpPr>
            <a:spLocks noGrp="1"/>
          </p:cNvSpPr>
          <p:nvPr>
            <p:ph idx="1"/>
          </p:nvPr>
        </p:nvSpPr>
        <p:spPr>
          <a:xfrm>
            <a:off x="233756" y="861174"/>
            <a:ext cx="7947718" cy="5071841"/>
          </a:xfrm>
        </p:spPr>
        <p:txBody>
          <a:bodyPr>
            <a:normAutofit/>
          </a:bodyPr>
          <a:lstStyle/>
          <a:p>
            <a:r>
              <a:rPr lang="en-US" sz="2000" b="1" dirty="0" smtClean="0"/>
              <a:t>Access to the city’s main water network has improved since October with almost daily access to water reported in 19 </a:t>
            </a:r>
            <a:r>
              <a:rPr lang="en-US" sz="2000" b="1" dirty="0" err="1" smtClean="0"/>
              <a:t>neighbourhoods</a:t>
            </a:r>
            <a:r>
              <a:rPr lang="en-US" sz="2000" b="1" dirty="0" smtClean="0"/>
              <a:t> (out of 22), and water trucking as a primary source of water has declined significantly. However, challenges still persist;</a:t>
            </a:r>
          </a:p>
          <a:p>
            <a:pPr lvl="1"/>
            <a:r>
              <a:rPr lang="en-US" sz="1800" dirty="0" smtClean="0"/>
              <a:t>With particularly lower access reported in some outlying </a:t>
            </a:r>
            <a:r>
              <a:rPr lang="en-US" sz="1800" dirty="0" err="1" smtClean="0"/>
              <a:t>neighbourhoods</a:t>
            </a:r>
            <a:r>
              <a:rPr lang="en-US" sz="1800" dirty="0" smtClean="0"/>
              <a:t>, and slightly lower access in the western part of the city ,</a:t>
            </a:r>
          </a:p>
          <a:p>
            <a:pPr lvl="1"/>
            <a:r>
              <a:rPr lang="en-US" sz="1800" dirty="0"/>
              <a:t>W</a:t>
            </a:r>
            <a:r>
              <a:rPr lang="en-US" sz="1800" dirty="0" smtClean="0"/>
              <a:t>ater quality issues persist and improvements have not been reported since October,</a:t>
            </a:r>
          </a:p>
          <a:p>
            <a:pPr lvl="1"/>
            <a:r>
              <a:rPr lang="en-US" sz="1800" dirty="0" smtClean="0"/>
              <a:t>Widespread challenges remain with the city’s </a:t>
            </a:r>
            <a:r>
              <a:rPr lang="en-US" sz="1800" b="1" dirty="0" smtClean="0"/>
              <a:t>sewage infrastructure with reports of sewage flowing into the streets having increased significantly since October,</a:t>
            </a:r>
          </a:p>
          <a:p>
            <a:pPr lvl="1"/>
            <a:r>
              <a:rPr lang="en-US" sz="1800" dirty="0" smtClean="0"/>
              <a:t>Despite regular garbage collection by local authorities, residents in some </a:t>
            </a:r>
            <a:r>
              <a:rPr lang="en-US" sz="1800" dirty="0" err="1" smtClean="0"/>
              <a:t>neighbourhoods</a:t>
            </a:r>
            <a:r>
              <a:rPr lang="en-US" sz="1800" dirty="0" smtClean="0"/>
              <a:t> still burn garbage in large piles due to these inadequate garbage collection services</a:t>
            </a:r>
          </a:p>
          <a:p>
            <a:pPr lvl="1"/>
            <a:endParaRPr lang="en-US" sz="1600" dirty="0" smtClean="0"/>
          </a:p>
        </p:txBody>
      </p:sp>
    </p:spTree>
    <p:extLst>
      <p:ext uri="{BB962C8B-B14F-4D97-AF65-F5344CB8AC3E}">
        <p14:creationId xmlns:p14="http://schemas.microsoft.com/office/powerpoint/2010/main" val="35128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88" y="63663"/>
            <a:ext cx="8654605" cy="673028"/>
          </a:xfrm>
        </p:spPr>
        <p:txBody>
          <a:bodyPr>
            <a:noAutofit/>
          </a:bodyPr>
          <a:lstStyle/>
          <a:p>
            <a:r>
              <a:rPr lang="en-US" sz="3200" dirty="0" smtClean="0"/>
              <a:t>WASH: Access to Water and Water Quality Issues</a:t>
            </a:r>
            <a:endParaRPr lang="en-US" sz="3200" dirty="0"/>
          </a:p>
        </p:txBody>
      </p:sp>
      <p:sp>
        <p:nvSpPr>
          <p:cNvPr id="4" name="Rectangle 3"/>
          <p:cNvSpPr/>
          <p:nvPr/>
        </p:nvSpPr>
        <p:spPr>
          <a:xfrm>
            <a:off x="120483" y="624976"/>
            <a:ext cx="8174264" cy="584775"/>
          </a:xfrm>
          <a:prstGeom prst="rect">
            <a:avLst/>
          </a:prstGeom>
        </p:spPr>
        <p:txBody>
          <a:bodyPr wrap="square">
            <a:spAutoFit/>
          </a:bodyPr>
          <a:lstStyle/>
          <a:p>
            <a:r>
              <a:rPr lang="en-US" sz="1600" b="1" dirty="0" smtClean="0"/>
              <a:t>Reported frequency of access to main water network and issues with water quality and sanitation, as of February 2019 </a:t>
            </a:r>
            <a:endParaRPr lang="en-US" b="1" dirty="0">
              <a:latin typeface="+mj-lt"/>
            </a:endParaRPr>
          </a:p>
        </p:txBody>
      </p:sp>
      <p:sp>
        <p:nvSpPr>
          <p:cNvPr id="5" name="Rectangle 4"/>
          <p:cNvSpPr/>
          <p:nvPr/>
        </p:nvSpPr>
        <p:spPr>
          <a:xfrm>
            <a:off x="243588" y="6452582"/>
            <a:ext cx="8421947" cy="430887"/>
          </a:xfrm>
          <a:prstGeom prst="rect">
            <a:avLst/>
          </a:prstGeom>
        </p:spPr>
        <p:txBody>
          <a:bodyPr wrap="square">
            <a:spAutoFit/>
          </a:bodyPr>
          <a:lstStyle/>
          <a:p>
            <a:r>
              <a:rPr lang="en-US" sz="1100" i="1" dirty="0" smtClean="0"/>
              <a:t>*Water quality issues include: abnormal smell of water, water is </a:t>
            </a:r>
            <a:r>
              <a:rPr lang="en-US" sz="1100" i="1" dirty="0" err="1" smtClean="0"/>
              <a:t>discoloured</a:t>
            </a:r>
            <a:r>
              <a:rPr lang="en-US" sz="1100" i="1" dirty="0" smtClean="0"/>
              <a:t>, people got sick after consuming water. Sewage data includes findings from </a:t>
            </a:r>
            <a:r>
              <a:rPr lang="en-US" sz="1100" i="1" dirty="0" err="1" smtClean="0"/>
              <a:t>Kis</a:t>
            </a:r>
            <a:r>
              <a:rPr lang="en-US" sz="1100" i="1" dirty="0" smtClean="0"/>
              <a:t>, FGDs, and information provided by a WASH stabilization actor active in Raqqa City.</a:t>
            </a:r>
            <a:endParaRPr lang="en-US" sz="1100" i="1" dirty="0"/>
          </a:p>
        </p:txBody>
      </p:sp>
      <p:sp>
        <p:nvSpPr>
          <p:cNvPr id="6" name="Content Placeholder 3"/>
          <p:cNvSpPr>
            <a:spLocks noGrp="1"/>
          </p:cNvSpPr>
          <p:nvPr>
            <p:ph idx="1"/>
          </p:nvPr>
        </p:nvSpPr>
        <p:spPr>
          <a:xfrm>
            <a:off x="159999" y="5496904"/>
            <a:ext cx="8426245" cy="965235"/>
          </a:xfrm>
        </p:spPr>
        <p:txBody>
          <a:bodyPr>
            <a:normAutofit fontScale="92500" lnSpcReduction="10000"/>
          </a:bodyPr>
          <a:lstStyle/>
          <a:p>
            <a:r>
              <a:rPr lang="en-US" sz="1600" dirty="0" smtClean="0"/>
              <a:t>Most of the city reportedly have daily access to the main water network, but </a:t>
            </a:r>
            <a:r>
              <a:rPr lang="en-US" sz="1600" b="1" dirty="0" smtClean="0"/>
              <a:t>lower access was reported in the same outlying </a:t>
            </a:r>
            <a:r>
              <a:rPr lang="en-US" sz="1600" b="1" dirty="0" err="1" smtClean="0"/>
              <a:t>neighbourhoods</a:t>
            </a:r>
            <a:r>
              <a:rPr lang="en-US" sz="1600" b="1" dirty="0" smtClean="0"/>
              <a:t> as indicated in October. Issues with water quality are reportedly also widespread in these and other areas.</a:t>
            </a:r>
          </a:p>
          <a:p>
            <a:r>
              <a:rPr lang="en-US" sz="1600" b="1" dirty="0" smtClean="0"/>
              <a:t>Reports of sewage flooding into the streets area also widespread throughout all areas.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200"/>
          <a:stretch/>
        </p:blipFill>
        <p:spPr>
          <a:xfrm>
            <a:off x="254221" y="1209751"/>
            <a:ext cx="7443751" cy="4195163"/>
          </a:xfrm>
          <a:prstGeom prst="rect">
            <a:avLst/>
          </a:prstGeom>
        </p:spPr>
      </p:pic>
    </p:spTree>
    <p:extLst>
      <p:ext uri="{BB962C8B-B14F-4D97-AF65-F5344CB8AC3E}">
        <p14:creationId xmlns:p14="http://schemas.microsoft.com/office/powerpoint/2010/main" val="458040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78422"/>
            <a:ext cx="7947718" cy="673028"/>
          </a:xfrm>
        </p:spPr>
        <p:txBody>
          <a:bodyPr>
            <a:normAutofit/>
          </a:bodyPr>
          <a:lstStyle/>
          <a:p>
            <a:r>
              <a:rPr lang="en-US" sz="3200" dirty="0" smtClean="0"/>
              <a:t>WASH: Key Trends</a:t>
            </a:r>
            <a:endParaRPr lang="en-US" sz="3200" dirty="0"/>
          </a:p>
        </p:txBody>
      </p:sp>
      <p:sp>
        <p:nvSpPr>
          <p:cNvPr id="4" name="Rectangle 3"/>
          <p:cNvSpPr/>
          <p:nvPr/>
        </p:nvSpPr>
        <p:spPr>
          <a:xfrm>
            <a:off x="233756" y="819072"/>
            <a:ext cx="8174264" cy="338554"/>
          </a:xfrm>
          <a:prstGeom prst="rect">
            <a:avLst/>
          </a:prstGeom>
        </p:spPr>
        <p:txBody>
          <a:bodyPr wrap="square">
            <a:spAutoFit/>
          </a:bodyPr>
          <a:lstStyle/>
          <a:p>
            <a:r>
              <a:rPr lang="en-US" sz="1600" b="1" dirty="0" smtClean="0">
                <a:solidFill>
                  <a:srgbClr val="000000"/>
                </a:solidFill>
                <a:latin typeface="+mj-lt"/>
              </a:rPr>
              <a:t>Primary reported source of water in </a:t>
            </a:r>
            <a:r>
              <a:rPr lang="en-US" sz="1600" b="1" dirty="0" err="1" smtClean="0">
                <a:solidFill>
                  <a:srgbClr val="000000"/>
                </a:solidFill>
                <a:latin typeface="+mj-lt"/>
              </a:rPr>
              <a:t>neighbourhoods</a:t>
            </a:r>
            <a:r>
              <a:rPr lang="en-US" sz="1600" b="1" dirty="0" smtClean="0">
                <a:solidFill>
                  <a:srgbClr val="000000"/>
                </a:solidFill>
                <a:latin typeface="+mj-lt"/>
              </a:rPr>
              <a:t> (# of </a:t>
            </a:r>
            <a:r>
              <a:rPr lang="en-US" sz="1600" b="1" dirty="0" err="1" smtClean="0">
                <a:solidFill>
                  <a:srgbClr val="000000"/>
                </a:solidFill>
                <a:latin typeface="+mj-lt"/>
              </a:rPr>
              <a:t>neighbourhoods</a:t>
            </a:r>
            <a:r>
              <a:rPr lang="en-US" sz="1600" b="1" dirty="0" smtClean="0">
                <a:solidFill>
                  <a:srgbClr val="000000"/>
                </a:solidFill>
                <a:latin typeface="+mj-lt"/>
              </a:rPr>
              <a:t>)</a:t>
            </a:r>
            <a:endParaRPr lang="en-US" sz="1600" dirty="0">
              <a:latin typeface="+mj-lt"/>
            </a:endParaRPr>
          </a:p>
        </p:txBody>
      </p:sp>
      <p:sp>
        <p:nvSpPr>
          <p:cNvPr id="12" name="Rectangle 11"/>
          <p:cNvSpPr/>
          <p:nvPr/>
        </p:nvSpPr>
        <p:spPr>
          <a:xfrm>
            <a:off x="233756" y="3468080"/>
            <a:ext cx="8174264" cy="338554"/>
          </a:xfrm>
          <a:prstGeom prst="rect">
            <a:avLst/>
          </a:prstGeom>
        </p:spPr>
        <p:txBody>
          <a:bodyPr wrap="square">
            <a:spAutoFit/>
          </a:bodyPr>
          <a:lstStyle/>
          <a:p>
            <a:r>
              <a:rPr lang="en-US" sz="1600" b="1" dirty="0" smtClean="0">
                <a:solidFill>
                  <a:srgbClr val="000000"/>
                </a:solidFill>
                <a:latin typeface="+mj-lt"/>
              </a:rPr>
              <a:t>Avg. number of days water was available from the network in </a:t>
            </a:r>
            <a:r>
              <a:rPr lang="en-US" sz="1600" b="1" dirty="0" err="1" smtClean="0">
                <a:solidFill>
                  <a:srgbClr val="000000"/>
                </a:solidFill>
                <a:latin typeface="+mj-lt"/>
              </a:rPr>
              <a:t>neighbourhoods</a:t>
            </a:r>
            <a:r>
              <a:rPr lang="en-US" sz="1600" b="1" dirty="0" smtClean="0">
                <a:solidFill>
                  <a:srgbClr val="000000"/>
                </a:solidFill>
                <a:latin typeface="+mj-lt"/>
              </a:rPr>
              <a:t> (# of </a:t>
            </a:r>
            <a:r>
              <a:rPr lang="en-US" sz="1600" b="1" dirty="0" err="1" smtClean="0">
                <a:solidFill>
                  <a:srgbClr val="000000"/>
                </a:solidFill>
                <a:latin typeface="+mj-lt"/>
              </a:rPr>
              <a:t>neighbourhoods</a:t>
            </a:r>
            <a:r>
              <a:rPr lang="en-US" sz="1600" b="1" dirty="0" smtClean="0">
                <a:solidFill>
                  <a:srgbClr val="000000"/>
                </a:solidFill>
                <a:latin typeface="+mj-lt"/>
              </a:rPr>
              <a:t>)</a:t>
            </a:r>
            <a:endParaRPr lang="en-US" sz="1600" dirty="0">
              <a:latin typeface="+mj-lt"/>
            </a:endParaRPr>
          </a:p>
        </p:txBody>
      </p:sp>
      <p:graphicFrame>
        <p:nvGraphicFramePr>
          <p:cNvPr id="9" name="Chart 8"/>
          <p:cNvGraphicFramePr>
            <a:graphicFrameLocks/>
          </p:cNvGraphicFramePr>
          <p:nvPr>
            <p:extLst>
              <p:ext uri="{D42A27DB-BD31-4B8C-83A1-F6EECF244321}">
                <p14:modId xmlns:p14="http://schemas.microsoft.com/office/powerpoint/2010/main" val="1811212341"/>
              </p:ext>
            </p:extLst>
          </p:nvPr>
        </p:nvGraphicFramePr>
        <p:xfrm>
          <a:off x="757271" y="1174887"/>
          <a:ext cx="5800846" cy="2230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435747402"/>
              </p:ext>
            </p:extLst>
          </p:nvPr>
        </p:nvGraphicFramePr>
        <p:xfrm>
          <a:off x="663677" y="3712951"/>
          <a:ext cx="5894440" cy="2546929"/>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3"/>
          <p:cNvSpPr>
            <a:spLocks noGrp="1"/>
          </p:cNvSpPr>
          <p:nvPr>
            <p:ph idx="1"/>
          </p:nvPr>
        </p:nvSpPr>
        <p:spPr>
          <a:xfrm>
            <a:off x="6558117" y="1285348"/>
            <a:ext cx="1958058" cy="1759407"/>
          </a:xfrm>
        </p:spPr>
        <p:txBody>
          <a:bodyPr>
            <a:normAutofit/>
          </a:bodyPr>
          <a:lstStyle/>
          <a:p>
            <a:pPr marL="0" indent="0">
              <a:buNone/>
            </a:pPr>
            <a:r>
              <a:rPr lang="en-US" sz="2000" b="1" dirty="0" smtClean="0"/>
              <a:t>Water trucking continues to decline overall as a primary source of water.</a:t>
            </a:r>
          </a:p>
        </p:txBody>
      </p:sp>
      <p:sp>
        <p:nvSpPr>
          <p:cNvPr id="8" name="Content Placeholder 3"/>
          <p:cNvSpPr txBox="1">
            <a:spLocks/>
          </p:cNvSpPr>
          <p:nvPr/>
        </p:nvSpPr>
        <p:spPr>
          <a:xfrm>
            <a:off x="6504040" y="3956715"/>
            <a:ext cx="1958058" cy="1759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b="1" dirty="0" smtClean="0"/>
          </a:p>
        </p:txBody>
      </p:sp>
      <p:sp>
        <p:nvSpPr>
          <p:cNvPr id="10" name="Content Placeholder 3"/>
          <p:cNvSpPr txBox="1">
            <a:spLocks/>
          </p:cNvSpPr>
          <p:nvPr/>
        </p:nvSpPr>
        <p:spPr>
          <a:xfrm>
            <a:off x="6548282" y="3934358"/>
            <a:ext cx="1958058" cy="1759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t>The main water network is available almost daily in the majority of </a:t>
            </a:r>
            <a:r>
              <a:rPr lang="en-US" sz="2000" b="1" dirty="0" err="1" smtClean="0"/>
              <a:t>neighbourhoods</a:t>
            </a:r>
            <a:r>
              <a:rPr lang="en-US" sz="2000" b="1" dirty="0" smtClean="0"/>
              <a:t>.</a:t>
            </a:r>
          </a:p>
        </p:txBody>
      </p:sp>
    </p:spTree>
    <p:extLst>
      <p:ext uri="{BB962C8B-B14F-4D97-AF65-F5344CB8AC3E}">
        <p14:creationId xmlns:p14="http://schemas.microsoft.com/office/powerpoint/2010/main" val="32839003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78160"/>
            <a:ext cx="7947718" cy="673028"/>
          </a:xfrm>
        </p:spPr>
        <p:txBody>
          <a:bodyPr>
            <a:normAutofit/>
          </a:bodyPr>
          <a:lstStyle/>
          <a:p>
            <a:r>
              <a:rPr lang="en-US" sz="3200" dirty="0" smtClean="0"/>
              <a:t>WASH: Key Trends</a:t>
            </a:r>
            <a:endParaRPr lang="en-US" sz="3200" dirty="0"/>
          </a:p>
        </p:txBody>
      </p:sp>
      <p:sp>
        <p:nvSpPr>
          <p:cNvPr id="4" name="Rectangle 3"/>
          <p:cNvSpPr/>
          <p:nvPr/>
        </p:nvSpPr>
        <p:spPr>
          <a:xfrm>
            <a:off x="217713" y="808463"/>
            <a:ext cx="8174264" cy="400110"/>
          </a:xfrm>
          <a:prstGeom prst="rect">
            <a:avLst/>
          </a:prstGeom>
        </p:spPr>
        <p:txBody>
          <a:bodyPr wrap="square">
            <a:spAutoFit/>
          </a:bodyPr>
          <a:lstStyle/>
          <a:p>
            <a:r>
              <a:rPr lang="en-US" sz="2000" b="1" dirty="0" smtClean="0">
                <a:solidFill>
                  <a:srgbClr val="000000"/>
                </a:solidFill>
                <a:latin typeface="+mj-lt"/>
              </a:rPr>
              <a:t>Number of </a:t>
            </a:r>
            <a:r>
              <a:rPr lang="en-US" sz="2000" b="1" dirty="0" err="1" smtClean="0">
                <a:solidFill>
                  <a:srgbClr val="000000"/>
                </a:solidFill>
                <a:latin typeface="+mj-lt"/>
              </a:rPr>
              <a:t>neighbourhoods</a:t>
            </a:r>
            <a:r>
              <a:rPr lang="en-US" sz="2000" b="1" dirty="0" smtClean="0">
                <a:solidFill>
                  <a:srgbClr val="000000"/>
                </a:solidFill>
                <a:latin typeface="+mj-lt"/>
              </a:rPr>
              <a:t> where KIs report issues with water quality*</a:t>
            </a:r>
            <a:endParaRPr lang="en-US" sz="2000" dirty="0">
              <a:latin typeface="+mj-lt"/>
            </a:endParaRPr>
          </a:p>
        </p:txBody>
      </p:sp>
      <p:sp>
        <p:nvSpPr>
          <p:cNvPr id="8" name="Rectangle 7"/>
          <p:cNvSpPr/>
          <p:nvPr/>
        </p:nvSpPr>
        <p:spPr>
          <a:xfrm>
            <a:off x="233754" y="6528501"/>
            <a:ext cx="6388406" cy="261610"/>
          </a:xfrm>
          <a:prstGeom prst="rect">
            <a:avLst/>
          </a:prstGeom>
        </p:spPr>
        <p:txBody>
          <a:bodyPr wrap="square">
            <a:spAutoFit/>
          </a:bodyPr>
          <a:lstStyle/>
          <a:p>
            <a:r>
              <a:rPr lang="en-US" sz="1100" i="1" dirty="0" smtClean="0"/>
              <a:t>*Water quality issues include: abnormal smell of water, water is </a:t>
            </a:r>
            <a:r>
              <a:rPr lang="en-US" sz="1100" i="1" dirty="0" err="1" smtClean="0"/>
              <a:t>discoloured</a:t>
            </a:r>
            <a:r>
              <a:rPr lang="en-US" sz="1100" i="1" dirty="0" smtClean="0"/>
              <a:t>, people got sick after consuming water</a:t>
            </a:r>
            <a:endParaRPr lang="en-US" sz="1100" i="1" dirty="0"/>
          </a:p>
        </p:txBody>
      </p:sp>
      <p:graphicFrame>
        <p:nvGraphicFramePr>
          <p:cNvPr id="6" name="Chart 5"/>
          <p:cNvGraphicFramePr>
            <a:graphicFrameLocks/>
          </p:cNvGraphicFramePr>
          <p:nvPr>
            <p:extLst>
              <p:ext uri="{D42A27DB-BD31-4B8C-83A1-F6EECF244321}">
                <p14:modId xmlns:p14="http://schemas.microsoft.com/office/powerpoint/2010/main" val="1666297571"/>
              </p:ext>
            </p:extLst>
          </p:nvPr>
        </p:nvGraphicFramePr>
        <p:xfrm>
          <a:off x="414670" y="944909"/>
          <a:ext cx="6163111" cy="25276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749220521"/>
              </p:ext>
            </p:extLst>
          </p:nvPr>
        </p:nvGraphicFramePr>
        <p:xfrm>
          <a:off x="414670" y="3806335"/>
          <a:ext cx="6163112" cy="298377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233754" y="3406225"/>
            <a:ext cx="8174264" cy="400110"/>
          </a:xfrm>
          <a:prstGeom prst="rect">
            <a:avLst/>
          </a:prstGeom>
        </p:spPr>
        <p:txBody>
          <a:bodyPr wrap="square">
            <a:spAutoFit/>
          </a:bodyPr>
          <a:lstStyle/>
          <a:p>
            <a:r>
              <a:rPr lang="en-US" sz="2000" b="1" dirty="0" smtClean="0">
                <a:solidFill>
                  <a:srgbClr val="000000"/>
                </a:solidFill>
                <a:latin typeface="+mj-lt"/>
              </a:rPr>
              <a:t>Number of </a:t>
            </a:r>
            <a:r>
              <a:rPr lang="en-US" sz="2000" b="1" dirty="0" err="1" smtClean="0">
                <a:solidFill>
                  <a:srgbClr val="000000"/>
                </a:solidFill>
                <a:latin typeface="+mj-lt"/>
              </a:rPr>
              <a:t>neighbourhoods</a:t>
            </a:r>
            <a:r>
              <a:rPr lang="en-US" sz="2000" b="1" dirty="0" smtClean="0">
                <a:solidFill>
                  <a:srgbClr val="000000"/>
                </a:solidFill>
                <a:latin typeface="+mj-lt"/>
              </a:rPr>
              <a:t> where KIs report sanitation issues</a:t>
            </a:r>
            <a:endParaRPr lang="en-US" sz="2000" dirty="0">
              <a:latin typeface="+mj-lt"/>
            </a:endParaRPr>
          </a:p>
        </p:txBody>
      </p:sp>
      <p:sp>
        <p:nvSpPr>
          <p:cNvPr id="11" name="Content Placeholder 3"/>
          <p:cNvSpPr>
            <a:spLocks noGrp="1"/>
          </p:cNvSpPr>
          <p:nvPr>
            <p:ph idx="1"/>
          </p:nvPr>
        </p:nvSpPr>
        <p:spPr>
          <a:xfrm>
            <a:off x="6513871" y="1646818"/>
            <a:ext cx="1958058" cy="1759407"/>
          </a:xfrm>
        </p:spPr>
        <p:txBody>
          <a:bodyPr>
            <a:normAutofit/>
          </a:bodyPr>
          <a:lstStyle/>
          <a:p>
            <a:pPr marL="0" indent="0">
              <a:buNone/>
            </a:pPr>
            <a:r>
              <a:rPr lang="en-US" sz="2000" b="1" dirty="0" smtClean="0"/>
              <a:t>Issues with water quality have reportedly remained at the same level for almost a year.</a:t>
            </a:r>
          </a:p>
        </p:txBody>
      </p:sp>
      <p:sp>
        <p:nvSpPr>
          <p:cNvPr id="12" name="Content Placeholder 3"/>
          <p:cNvSpPr txBox="1">
            <a:spLocks/>
          </p:cNvSpPr>
          <p:nvPr/>
        </p:nvSpPr>
        <p:spPr>
          <a:xfrm>
            <a:off x="6577781" y="4206445"/>
            <a:ext cx="1958058" cy="232205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t>Reports of sewage flowing into the streets have increased significantly since October, </a:t>
            </a:r>
            <a:r>
              <a:rPr lang="en-US" sz="2000" dirty="0" smtClean="0"/>
              <a:t>which may cause adverse effects on health towards summer.</a:t>
            </a:r>
          </a:p>
        </p:txBody>
      </p:sp>
    </p:spTree>
    <p:extLst>
      <p:ext uri="{BB962C8B-B14F-4D97-AF65-F5344CB8AC3E}">
        <p14:creationId xmlns:p14="http://schemas.microsoft.com/office/powerpoint/2010/main" val="195376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97978"/>
            <a:ext cx="7947718" cy="673028"/>
          </a:xfrm>
        </p:spPr>
        <p:txBody>
          <a:bodyPr>
            <a:normAutofit/>
          </a:bodyPr>
          <a:lstStyle/>
          <a:p>
            <a:r>
              <a:rPr lang="en-US" sz="3200" dirty="0" smtClean="0"/>
              <a:t>WASH: </a:t>
            </a:r>
            <a:r>
              <a:rPr lang="en-US" sz="3200" dirty="0"/>
              <a:t>Response and Area Overview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7" y="871006"/>
            <a:ext cx="8293395" cy="5721462"/>
          </a:xfrm>
          <a:prstGeom prst="rect">
            <a:avLst/>
          </a:prstGeom>
        </p:spPr>
      </p:pic>
    </p:spTree>
    <p:extLst>
      <p:ext uri="{BB962C8B-B14F-4D97-AF65-F5344CB8AC3E}">
        <p14:creationId xmlns:p14="http://schemas.microsoft.com/office/powerpoint/2010/main" val="3378522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WASH: Discussion</a:t>
            </a:r>
          </a:p>
        </p:txBody>
      </p:sp>
      <p:sp>
        <p:nvSpPr>
          <p:cNvPr id="3" name="Content Placeholder 2"/>
          <p:cNvSpPr>
            <a:spLocks noGrp="1"/>
          </p:cNvSpPr>
          <p:nvPr>
            <p:ph idx="1"/>
          </p:nvPr>
        </p:nvSpPr>
        <p:spPr>
          <a:xfrm>
            <a:off x="233754" y="968196"/>
            <a:ext cx="7947718" cy="5506797"/>
          </a:xfrm>
        </p:spPr>
        <p:txBody>
          <a:bodyPr>
            <a:normAutofit/>
          </a:bodyPr>
          <a:lstStyle/>
          <a:p>
            <a:r>
              <a:rPr lang="en-US" sz="2400" dirty="0"/>
              <a:t>Overall continued improvements in access to water through main network. </a:t>
            </a:r>
          </a:p>
          <a:p>
            <a:r>
              <a:rPr lang="en-US" sz="2400" dirty="0"/>
              <a:t>However issues with water quality remain and sewage  is an increasing problem. There are still specific </a:t>
            </a:r>
            <a:r>
              <a:rPr lang="en-US" sz="2400" dirty="0" err="1"/>
              <a:t>neighbourhoods</a:t>
            </a:r>
            <a:r>
              <a:rPr lang="en-US" sz="2400" dirty="0"/>
              <a:t> with higher reported needs and lower response. </a:t>
            </a:r>
          </a:p>
          <a:p>
            <a:pPr marL="0" indent="0">
              <a:buNone/>
            </a:pPr>
            <a:endParaRPr lang="en-US" sz="2400" dirty="0">
              <a:solidFill>
                <a:srgbClr val="FF0000"/>
              </a:solidFill>
              <a:highlight>
                <a:srgbClr val="FFFF00"/>
              </a:highlight>
            </a:endParaRPr>
          </a:p>
          <a:p>
            <a:pPr marL="457200" indent="-457200">
              <a:buAutoNum type="arabicPeriod"/>
            </a:pPr>
            <a:r>
              <a:rPr lang="en-US" sz="2400" i="1" dirty="0"/>
              <a:t>While water availability has  improved, water quality issues continue to be reported. </a:t>
            </a:r>
            <a:r>
              <a:rPr lang="en-US" sz="2400" i="1" dirty="0" smtClean="0"/>
              <a:t>As </a:t>
            </a:r>
            <a:r>
              <a:rPr lang="en-US" sz="2400" i="1" dirty="0"/>
              <a:t>there has been increasing  support to </a:t>
            </a:r>
            <a:r>
              <a:rPr lang="en-US" sz="2400" i="1" dirty="0" smtClean="0"/>
              <a:t>improving </a:t>
            </a:r>
            <a:r>
              <a:rPr lang="en-US" sz="2400" i="1" dirty="0"/>
              <a:t>water quality, does this match with your own assessments? Could this be an </a:t>
            </a:r>
            <a:r>
              <a:rPr lang="en-US" sz="2400" i="1" dirty="0" smtClean="0"/>
              <a:t>issue </a:t>
            </a:r>
            <a:r>
              <a:rPr lang="en-US" sz="2400" i="1" dirty="0"/>
              <a:t>of community perceptions?</a:t>
            </a:r>
          </a:p>
          <a:p>
            <a:pPr marL="457200" indent="-457200">
              <a:buAutoNum type="arabicPeriod"/>
            </a:pPr>
            <a:r>
              <a:rPr lang="en-US" sz="2400" i="1" dirty="0"/>
              <a:t>What steps are being taken in terms of infrastructure rehabilitation (e.g. sewage networks)? What are the limitations humanitarian NGOs face in terms of supporting more extensive infrastructure rehabilitation in Raqqa city?</a:t>
            </a:r>
          </a:p>
          <a:p>
            <a:endParaRPr lang="en-US" sz="2400" dirty="0"/>
          </a:p>
          <a:p>
            <a:endParaRPr lang="en-US" sz="2400" dirty="0"/>
          </a:p>
        </p:txBody>
      </p:sp>
    </p:spTree>
    <p:extLst>
      <p:ext uri="{BB962C8B-B14F-4D97-AF65-F5344CB8AC3E}">
        <p14:creationId xmlns:p14="http://schemas.microsoft.com/office/powerpoint/2010/main" val="37660621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Health</a:t>
            </a:r>
          </a:p>
          <a:p>
            <a:endParaRPr lang="en-US" sz="6600" dirty="0"/>
          </a:p>
        </p:txBody>
      </p:sp>
    </p:spTree>
    <p:extLst>
      <p:ext uri="{BB962C8B-B14F-4D97-AF65-F5344CB8AC3E}">
        <p14:creationId xmlns:p14="http://schemas.microsoft.com/office/powerpoint/2010/main" val="14802140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56972"/>
            <a:ext cx="7947718" cy="673028"/>
          </a:xfrm>
        </p:spPr>
        <p:txBody>
          <a:bodyPr>
            <a:normAutofit/>
          </a:bodyPr>
          <a:lstStyle/>
          <a:p>
            <a:r>
              <a:rPr lang="en-US" sz="3200" dirty="0" smtClean="0"/>
              <a:t>Health: City Wide Findings</a:t>
            </a:r>
            <a:endParaRPr lang="en-US" sz="3200" dirty="0"/>
          </a:p>
        </p:txBody>
      </p:sp>
      <p:sp>
        <p:nvSpPr>
          <p:cNvPr id="4" name="Content Placeholder 3"/>
          <p:cNvSpPr>
            <a:spLocks noGrp="1"/>
          </p:cNvSpPr>
          <p:nvPr>
            <p:ph idx="1"/>
          </p:nvPr>
        </p:nvSpPr>
        <p:spPr>
          <a:xfrm>
            <a:off x="233756" y="930000"/>
            <a:ext cx="7947718" cy="5071841"/>
          </a:xfrm>
        </p:spPr>
        <p:txBody>
          <a:bodyPr>
            <a:normAutofit lnSpcReduction="10000"/>
          </a:bodyPr>
          <a:lstStyle/>
          <a:p>
            <a:r>
              <a:rPr lang="en-US" sz="2000" b="1" dirty="0" smtClean="0"/>
              <a:t>The level of access to required healthcare treatment is estimated to have declined in Raqqa since October: </a:t>
            </a:r>
          </a:p>
          <a:p>
            <a:pPr lvl="1"/>
            <a:r>
              <a:rPr lang="en-US" sz="2000" dirty="0" smtClean="0"/>
              <a:t>In 11 </a:t>
            </a:r>
            <a:r>
              <a:rPr lang="en-US" sz="2000" dirty="0" err="1" smtClean="0"/>
              <a:t>neighbourhoods</a:t>
            </a:r>
            <a:r>
              <a:rPr lang="en-US" sz="2000" dirty="0" smtClean="0"/>
              <a:t>, KIs reported that lower proportions </a:t>
            </a:r>
            <a:r>
              <a:rPr lang="en-US" sz="2000" dirty="0"/>
              <a:t>of households are unable to access the treatment they </a:t>
            </a:r>
            <a:r>
              <a:rPr lang="en-US" sz="2000" dirty="0" smtClean="0"/>
              <a:t>require compared to October, </a:t>
            </a:r>
            <a:r>
              <a:rPr lang="en-US" sz="2000" dirty="0"/>
              <a:t>especially in Northeast area which stands out with lower access </a:t>
            </a:r>
            <a:r>
              <a:rPr lang="en-US" sz="2000" dirty="0" smtClean="0"/>
              <a:t>in many </a:t>
            </a:r>
            <a:r>
              <a:rPr lang="en-US" sz="2000" dirty="0" err="1" smtClean="0"/>
              <a:t>neighbourhoods</a:t>
            </a:r>
            <a:r>
              <a:rPr lang="en-US" sz="2000" dirty="0" smtClean="0"/>
              <a:t> and large distances to the city’s existing health services.</a:t>
            </a:r>
          </a:p>
          <a:p>
            <a:pPr lvl="1"/>
            <a:r>
              <a:rPr lang="en-US" sz="2000" b="1" dirty="0" smtClean="0"/>
              <a:t>There has been an increase in the reported need for treatment for chronic disease/</a:t>
            </a:r>
            <a:r>
              <a:rPr lang="en-US" sz="2000" b="1" dirty="0" err="1" smtClean="0"/>
              <a:t>specialised</a:t>
            </a:r>
            <a:r>
              <a:rPr lang="en-US" sz="2000" b="1" dirty="0" smtClean="0"/>
              <a:t> services</a:t>
            </a:r>
            <a:r>
              <a:rPr lang="en-US" sz="2000" dirty="0" smtClean="0"/>
              <a:t>, suggesting specialized services that are often available primarily in private health facilities, are increasingly in need.</a:t>
            </a:r>
          </a:p>
          <a:p>
            <a:pPr lvl="1"/>
            <a:r>
              <a:rPr lang="en-US" sz="2000" dirty="0" smtClean="0"/>
              <a:t>Reduced levels of access to healthcare may be compounded by increased populations, declining livelihoods, reduced purchasing power, </a:t>
            </a:r>
            <a:r>
              <a:rPr lang="en-US" sz="2000" b="1" dirty="0" smtClean="0"/>
              <a:t>as affordability of healthcare has been increasingly reported as the most common barrier to accessing health services.</a:t>
            </a:r>
          </a:p>
          <a:p>
            <a:r>
              <a:rPr lang="en-US" sz="2000" dirty="0" smtClean="0"/>
              <a:t>Humanitarian assistance remains at similar levels with at least six NGO-run clinics operating in the city, </a:t>
            </a:r>
            <a:r>
              <a:rPr lang="en-US" sz="2000" b="1" dirty="0" smtClean="0"/>
              <a:t>but a key INGO-operated pediatric and maternal hospital will soon be in shortage of funds.</a:t>
            </a:r>
          </a:p>
        </p:txBody>
      </p:sp>
    </p:spTree>
    <p:extLst>
      <p:ext uri="{BB962C8B-B14F-4D97-AF65-F5344CB8AC3E}">
        <p14:creationId xmlns:p14="http://schemas.microsoft.com/office/powerpoint/2010/main" val="1214744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92827"/>
            <a:ext cx="7947718" cy="673028"/>
          </a:xfrm>
        </p:spPr>
        <p:txBody>
          <a:bodyPr>
            <a:normAutofit/>
          </a:bodyPr>
          <a:lstStyle/>
          <a:p>
            <a:r>
              <a:rPr lang="en-US" sz="3200" dirty="0" smtClean="0"/>
              <a:t>Methodology: Data Sources</a:t>
            </a:r>
            <a:endParaRPr lang="en-US" sz="3200" dirty="0"/>
          </a:p>
        </p:txBody>
      </p:sp>
      <p:sp>
        <p:nvSpPr>
          <p:cNvPr id="3" name="Content Placeholder 2"/>
          <p:cNvSpPr>
            <a:spLocks noGrp="1"/>
          </p:cNvSpPr>
          <p:nvPr>
            <p:ph idx="1"/>
          </p:nvPr>
        </p:nvSpPr>
        <p:spPr>
          <a:xfrm>
            <a:off x="233756" y="765856"/>
            <a:ext cx="7947718" cy="2921242"/>
          </a:xfrm>
        </p:spPr>
        <p:txBody>
          <a:bodyPr>
            <a:normAutofit/>
          </a:bodyPr>
          <a:lstStyle/>
          <a:p>
            <a:pPr marL="457200" indent="-457200">
              <a:buFont typeface="+mj-lt"/>
              <a:buAutoNum type="arabicPeriod"/>
            </a:pPr>
            <a:r>
              <a:rPr lang="en-GB" sz="1800" b="1" dirty="0" smtClean="0"/>
              <a:t>Needs data: </a:t>
            </a:r>
            <a:r>
              <a:rPr lang="en-GB" sz="1800" dirty="0" smtClean="0"/>
              <a:t>REACH Area Based Assessment III (ABA) conducted in February 2019, but triangulated with additional sources where possible.</a:t>
            </a:r>
          </a:p>
          <a:p>
            <a:pPr marL="457200" indent="-457200">
              <a:buFont typeface="+mj-lt"/>
              <a:buAutoNum type="arabicPeriod"/>
            </a:pPr>
            <a:r>
              <a:rPr lang="en-GB" sz="1800" b="1" dirty="0" smtClean="0"/>
              <a:t>Response data: </a:t>
            </a:r>
            <a:r>
              <a:rPr lang="en-GB" sz="1800" dirty="0" smtClean="0"/>
              <a:t>compiled from Jan-Mar 4Ws, direct outreach, and NES Forum Response Overview Summaries.</a:t>
            </a:r>
          </a:p>
          <a:p>
            <a:pPr marL="457200" indent="-457200">
              <a:buFont typeface="+mj-lt"/>
              <a:buAutoNum type="arabicPeriod"/>
            </a:pPr>
            <a:r>
              <a:rPr lang="en-GB" sz="1800" b="1" dirty="0" smtClean="0"/>
              <a:t>Population data: </a:t>
            </a:r>
            <a:r>
              <a:rPr lang="en-GB" sz="1800" dirty="0" smtClean="0"/>
              <a:t>REACH </a:t>
            </a:r>
            <a:r>
              <a:rPr lang="en-GB" sz="1800" dirty="0"/>
              <a:t>ABA </a:t>
            </a:r>
            <a:r>
              <a:rPr lang="en-GB" sz="1800" dirty="0" smtClean="0"/>
              <a:t>IV but triangulated with figures from NESMMI, local authorities, INGOs, operational actors in city, additional Key Informants (KIs), and Focus Group Discussions (FGDs).</a:t>
            </a:r>
          </a:p>
          <a:p>
            <a:pPr marL="457200" indent="-457200">
              <a:buFont typeface="+mj-lt"/>
              <a:buAutoNum type="arabicPeriod"/>
            </a:pPr>
            <a:r>
              <a:rPr lang="en-GB" sz="1800" b="1" dirty="0" smtClean="0"/>
              <a:t>Direct outreach: </a:t>
            </a:r>
            <a:r>
              <a:rPr lang="en-GB" sz="1800" dirty="0" smtClean="0"/>
              <a:t>REACH has consulted with Inter-Sector Working Group, sector focal points and operational actors throughout entire process.</a:t>
            </a:r>
          </a:p>
          <a:p>
            <a:pPr marL="457200" indent="-457200">
              <a:buFont typeface="+mj-lt"/>
              <a:buAutoNum type="arabicPeriod"/>
            </a:pPr>
            <a:endParaRPr lang="en-US" sz="1600" dirty="0"/>
          </a:p>
        </p:txBody>
      </p:sp>
      <p:sp>
        <p:nvSpPr>
          <p:cNvPr id="5" name="Rectangle 4"/>
          <p:cNvSpPr/>
          <p:nvPr/>
        </p:nvSpPr>
        <p:spPr>
          <a:xfrm>
            <a:off x="140147" y="3531132"/>
            <a:ext cx="8174264" cy="338554"/>
          </a:xfrm>
          <a:prstGeom prst="rect">
            <a:avLst/>
          </a:prstGeom>
        </p:spPr>
        <p:txBody>
          <a:bodyPr wrap="square">
            <a:spAutoFit/>
          </a:bodyPr>
          <a:lstStyle/>
          <a:p>
            <a:r>
              <a:rPr lang="en-US" sz="1600" b="1" dirty="0" smtClean="0">
                <a:solidFill>
                  <a:srgbClr val="58585A"/>
                </a:solidFill>
                <a:latin typeface="+mj-lt"/>
              </a:rPr>
              <a:t>ABA IV Coverage </a:t>
            </a:r>
            <a:endParaRPr lang="en-US" sz="1600" dirty="0">
              <a:solidFill>
                <a:srgbClr val="58585A"/>
              </a:solidFill>
              <a:latin typeface="+mj-lt"/>
            </a:endParaRPr>
          </a:p>
        </p:txBody>
      </p:sp>
      <p:pic>
        <p:nvPicPr>
          <p:cNvPr id="6" name="Picture 5"/>
          <p:cNvPicPr>
            <a:picLocks noChangeAspect="1"/>
          </p:cNvPicPr>
          <p:nvPr/>
        </p:nvPicPr>
        <p:blipFill>
          <a:blip r:embed="rId3"/>
          <a:stretch>
            <a:fillRect/>
          </a:stretch>
        </p:blipFill>
        <p:spPr>
          <a:xfrm>
            <a:off x="233757" y="3852863"/>
            <a:ext cx="4495698" cy="2776874"/>
          </a:xfrm>
          <a:prstGeom prst="rect">
            <a:avLst/>
          </a:prstGeom>
        </p:spPr>
      </p:pic>
      <p:sp>
        <p:nvSpPr>
          <p:cNvPr id="7" name="Content Placeholder 2"/>
          <p:cNvSpPr txBox="1">
            <a:spLocks/>
          </p:cNvSpPr>
          <p:nvPr/>
        </p:nvSpPr>
        <p:spPr>
          <a:xfrm>
            <a:off x="6199699" y="3182777"/>
            <a:ext cx="2208321" cy="5106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p:txBody>
      </p:sp>
      <p:sp>
        <p:nvSpPr>
          <p:cNvPr id="8" name="Content Placeholder 2"/>
          <p:cNvSpPr txBox="1">
            <a:spLocks/>
          </p:cNvSpPr>
          <p:nvPr/>
        </p:nvSpPr>
        <p:spPr>
          <a:xfrm>
            <a:off x="4823065" y="3852863"/>
            <a:ext cx="2905090" cy="5462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smtClean="0"/>
              <a:t>ABA Methodology</a:t>
            </a:r>
          </a:p>
          <a:p>
            <a:pPr marL="0" indent="0">
              <a:buFont typeface="Arial" panose="020B0604020202020204" pitchFamily="34" charset="0"/>
              <a:buNone/>
            </a:pPr>
            <a:r>
              <a:rPr lang="en-US" sz="1200" dirty="0" smtClean="0"/>
              <a:t>A total of 75 Key Informant (KI) interviews, with a minimum of three KIs interviewed per </a:t>
            </a:r>
            <a:r>
              <a:rPr lang="en-US" sz="1200" dirty="0" err="1" smtClean="0"/>
              <a:t>Ar</a:t>
            </a:r>
            <a:r>
              <a:rPr lang="en-US" sz="1200" dirty="0" smtClean="0"/>
              <a:t>-Raqqa city </a:t>
            </a:r>
            <a:r>
              <a:rPr lang="en-US" sz="1200" dirty="0" err="1" smtClean="0"/>
              <a:t>neighbourhood</a:t>
            </a:r>
            <a:r>
              <a:rPr lang="en-US" sz="1200" dirty="0" smtClean="0"/>
              <a:t>. </a:t>
            </a:r>
          </a:p>
          <a:p>
            <a:pPr marL="0" indent="0">
              <a:buFont typeface="Arial" panose="020B0604020202020204" pitchFamily="34" charset="0"/>
              <a:buNone/>
            </a:pPr>
            <a:r>
              <a:rPr lang="en-US" sz="1200" dirty="0" smtClean="0"/>
              <a:t>Additionally, a total of 8 gender-separated focus group discussions were conducted in 6 out of 22 </a:t>
            </a:r>
            <a:r>
              <a:rPr lang="en-US" sz="1200" dirty="0" err="1" smtClean="0"/>
              <a:t>neighbourhoods</a:t>
            </a:r>
            <a:r>
              <a:rPr lang="en-US" sz="1200" dirty="0" smtClean="0"/>
              <a:t>.</a:t>
            </a:r>
          </a:p>
          <a:p>
            <a:pPr marL="0" indent="0">
              <a:buFont typeface="Arial" panose="020B0604020202020204" pitchFamily="34" charset="0"/>
              <a:buNone/>
            </a:pPr>
            <a:r>
              <a:rPr lang="en-US" sz="1200" dirty="0" smtClean="0"/>
              <a:t>Data collection took place between 3-21 February 2019.</a:t>
            </a:r>
          </a:p>
          <a:p>
            <a:pPr marL="0" indent="0">
              <a:buNone/>
            </a:pPr>
            <a:r>
              <a:rPr lang="en-US" sz="1200" dirty="0" smtClean="0"/>
              <a:t>The </a:t>
            </a:r>
            <a:r>
              <a:rPr lang="en-US" sz="1200" dirty="0"/>
              <a:t>findings of this assessment should only be considered indicative of the situation in </a:t>
            </a:r>
            <a:r>
              <a:rPr lang="en-US" sz="1200" dirty="0" err="1"/>
              <a:t>Ar</a:t>
            </a:r>
            <a:r>
              <a:rPr lang="en-US" sz="1200" dirty="0"/>
              <a:t>-Raqqa city at the time of data collection. </a:t>
            </a:r>
          </a:p>
        </p:txBody>
      </p:sp>
    </p:spTree>
    <p:extLst>
      <p:ext uri="{BB962C8B-B14F-4D97-AF65-F5344CB8AC3E}">
        <p14:creationId xmlns:p14="http://schemas.microsoft.com/office/powerpoint/2010/main" val="4691039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56972"/>
            <a:ext cx="7947718" cy="673028"/>
          </a:xfrm>
        </p:spPr>
        <p:txBody>
          <a:bodyPr>
            <a:noAutofit/>
          </a:bodyPr>
          <a:lstStyle/>
          <a:p>
            <a:r>
              <a:rPr lang="en-US" sz="3200" dirty="0" smtClean="0"/>
              <a:t>Health: Access to Health Services</a:t>
            </a:r>
            <a:endParaRPr lang="en-US" sz="3200" dirty="0"/>
          </a:p>
        </p:txBody>
      </p:sp>
      <p:sp>
        <p:nvSpPr>
          <p:cNvPr id="4" name="Rectangle 3"/>
          <p:cNvSpPr/>
          <p:nvPr/>
        </p:nvSpPr>
        <p:spPr>
          <a:xfrm>
            <a:off x="233756" y="788287"/>
            <a:ext cx="8174264" cy="707886"/>
          </a:xfrm>
          <a:prstGeom prst="rect">
            <a:avLst/>
          </a:prstGeom>
        </p:spPr>
        <p:txBody>
          <a:bodyPr wrap="square">
            <a:spAutoFit/>
          </a:bodyPr>
          <a:lstStyle/>
          <a:p>
            <a:r>
              <a:rPr lang="en-US" sz="2000" b="1" dirty="0" smtClean="0">
                <a:solidFill>
                  <a:srgbClr val="000000"/>
                </a:solidFill>
                <a:latin typeface="+mj-lt"/>
              </a:rPr>
              <a:t>Proportion of households </a:t>
            </a:r>
            <a:r>
              <a:rPr lang="en-US" sz="2000" b="1" dirty="0">
                <a:solidFill>
                  <a:srgbClr val="000000"/>
                </a:solidFill>
                <a:latin typeface="+mj-lt"/>
              </a:rPr>
              <a:t>r</a:t>
            </a:r>
            <a:r>
              <a:rPr lang="en-US" sz="2000" b="1" dirty="0" smtClean="0">
                <a:solidFill>
                  <a:srgbClr val="000000"/>
                </a:solidFill>
                <a:latin typeface="+mj-lt"/>
              </a:rPr>
              <a:t>equiring </a:t>
            </a:r>
            <a:r>
              <a:rPr lang="en-US" sz="2000" b="1" dirty="0">
                <a:solidFill>
                  <a:srgbClr val="000000"/>
                </a:solidFill>
                <a:latin typeface="+mj-lt"/>
              </a:rPr>
              <a:t>t</a:t>
            </a:r>
            <a:r>
              <a:rPr lang="en-US" sz="2000" b="1" dirty="0" smtClean="0">
                <a:solidFill>
                  <a:srgbClr val="000000"/>
                </a:solidFill>
                <a:latin typeface="+mj-lt"/>
              </a:rPr>
              <a:t>reatment </a:t>
            </a:r>
            <a:r>
              <a:rPr lang="en-US" sz="2000" b="1" dirty="0">
                <a:solidFill>
                  <a:srgbClr val="000000"/>
                </a:solidFill>
                <a:latin typeface="+mj-lt"/>
              </a:rPr>
              <a:t>w</a:t>
            </a:r>
            <a:r>
              <a:rPr lang="en-US" sz="2000" b="1" dirty="0" smtClean="0">
                <a:solidFill>
                  <a:srgbClr val="000000"/>
                </a:solidFill>
                <a:latin typeface="+mj-lt"/>
              </a:rPr>
              <a:t>ho </a:t>
            </a:r>
            <a:r>
              <a:rPr lang="en-US" sz="2000" b="1" dirty="0">
                <a:solidFill>
                  <a:srgbClr val="000000"/>
                </a:solidFill>
                <a:latin typeface="+mj-lt"/>
              </a:rPr>
              <a:t>h</a:t>
            </a:r>
            <a:r>
              <a:rPr lang="en-US" sz="2000" b="1" dirty="0" smtClean="0">
                <a:solidFill>
                  <a:srgbClr val="000000"/>
                </a:solidFill>
                <a:latin typeface="+mj-lt"/>
              </a:rPr>
              <a:t>ave </a:t>
            </a:r>
            <a:r>
              <a:rPr lang="en-US" sz="2000" b="1" dirty="0">
                <a:solidFill>
                  <a:srgbClr val="000000"/>
                </a:solidFill>
                <a:latin typeface="+mj-lt"/>
              </a:rPr>
              <a:t>b</a:t>
            </a:r>
            <a:r>
              <a:rPr lang="en-US" sz="2000" b="1" dirty="0" smtClean="0">
                <a:solidFill>
                  <a:srgbClr val="000000"/>
                </a:solidFill>
                <a:latin typeface="+mj-lt"/>
              </a:rPr>
              <a:t>een </a:t>
            </a:r>
            <a:r>
              <a:rPr lang="en-US" sz="2000" b="1" dirty="0">
                <a:solidFill>
                  <a:srgbClr val="000000"/>
                </a:solidFill>
                <a:latin typeface="+mj-lt"/>
              </a:rPr>
              <a:t>a</a:t>
            </a:r>
            <a:r>
              <a:rPr lang="en-US" sz="2000" b="1" dirty="0" smtClean="0">
                <a:solidFill>
                  <a:srgbClr val="000000"/>
                </a:solidFill>
                <a:latin typeface="+mj-lt"/>
              </a:rPr>
              <a:t>ble to access it in the past </a:t>
            </a:r>
            <a:r>
              <a:rPr lang="en-US" sz="2000" b="1" dirty="0">
                <a:solidFill>
                  <a:srgbClr val="000000"/>
                </a:solidFill>
                <a:latin typeface="+mj-lt"/>
              </a:rPr>
              <a:t>t</a:t>
            </a:r>
            <a:r>
              <a:rPr lang="en-US" sz="2000" b="1" dirty="0" smtClean="0">
                <a:solidFill>
                  <a:srgbClr val="000000"/>
                </a:solidFill>
                <a:latin typeface="+mj-lt"/>
              </a:rPr>
              <a:t>wo </a:t>
            </a:r>
            <a:r>
              <a:rPr lang="en-US" sz="2000" b="1" dirty="0">
                <a:solidFill>
                  <a:srgbClr val="000000"/>
                </a:solidFill>
                <a:latin typeface="+mj-lt"/>
              </a:rPr>
              <a:t>w</a:t>
            </a:r>
            <a:r>
              <a:rPr lang="en-US" sz="2000" b="1" dirty="0" smtClean="0">
                <a:solidFill>
                  <a:srgbClr val="000000"/>
                </a:solidFill>
                <a:latin typeface="+mj-lt"/>
              </a:rPr>
              <a:t>eeks, as of February 2019</a:t>
            </a:r>
            <a:endParaRPr lang="en-US" sz="2000" dirty="0">
              <a:latin typeface="+mj-lt"/>
            </a:endParaRPr>
          </a:p>
        </p:txBody>
      </p:sp>
      <p:sp>
        <p:nvSpPr>
          <p:cNvPr id="5" name="Content Placeholder 2"/>
          <p:cNvSpPr>
            <a:spLocks noGrp="1"/>
          </p:cNvSpPr>
          <p:nvPr>
            <p:ph idx="1"/>
          </p:nvPr>
        </p:nvSpPr>
        <p:spPr>
          <a:xfrm>
            <a:off x="233756" y="5768986"/>
            <a:ext cx="7568999" cy="1489313"/>
          </a:xfrm>
        </p:spPr>
        <p:txBody>
          <a:bodyPr>
            <a:normAutofit/>
          </a:bodyPr>
          <a:lstStyle/>
          <a:p>
            <a:r>
              <a:rPr lang="en-US" sz="1600" b="1" dirty="0"/>
              <a:t>Overall, access to required health treatment </a:t>
            </a:r>
            <a:r>
              <a:rPr lang="en-US" sz="1600" b="1" dirty="0" smtClean="0"/>
              <a:t>has reportedly </a:t>
            </a:r>
            <a:r>
              <a:rPr lang="en-US" sz="1600" b="1" dirty="0"/>
              <a:t>declined in 11 </a:t>
            </a:r>
            <a:r>
              <a:rPr lang="en-US" sz="1600" b="1" dirty="0" err="1"/>
              <a:t>neighbourhoods</a:t>
            </a:r>
            <a:r>
              <a:rPr lang="en-US" sz="1600" b="1" dirty="0"/>
              <a:t> </a:t>
            </a:r>
            <a:r>
              <a:rPr lang="en-US" sz="1600" dirty="0"/>
              <a:t>(although increased in five), but notably increased in West Central area since October</a:t>
            </a:r>
            <a:r>
              <a:rPr lang="en-US" sz="1600" dirty="0" smtClean="0"/>
              <a:t>.</a:t>
            </a:r>
            <a:endParaRPr lang="en-US" sz="1600" b="1" dirty="0" smtClean="0"/>
          </a:p>
          <a:p>
            <a:r>
              <a:rPr lang="en-US" sz="1600" b="1" dirty="0" smtClean="0"/>
              <a:t>Increased access to healthcare is not necessarily determined by proximity to healthcare facilities</a:t>
            </a:r>
            <a:r>
              <a:rPr lang="en-US" sz="1600" dirty="0" smtClean="0"/>
              <a:t>, suggesting the required treatment is not accessible or available.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7208"/>
          <a:stretch/>
        </p:blipFill>
        <p:spPr>
          <a:xfrm>
            <a:off x="689572" y="1461315"/>
            <a:ext cx="7262632" cy="4182776"/>
          </a:xfrm>
          <a:prstGeom prst="rect">
            <a:avLst/>
          </a:prstGeom>
        </p:spPr>
      </p:pic>
    </p:spTree>
    <p:extLst>
      <p:ext uri="{BB962C8B-B14F-4D97-AF65-F5344CB8AC3E}">
        <p14:creationId xmlns:p14="http://schemas.microsoft.com/office/powerpoint/2010/main" val="1049732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68526"/>
            <a:ext cx="7947718" cy="673028"/>
          </a:xfrm>
        </p:spPr>
        <p:txBody>
          <a:bodyPr>
            <a:normAutofit/>
          </a:bodyPr>
          <a:lstStyle/>
          <a:p>
            <a:r>
              <a:rPr lang="en-US" sz="3200" dirty="0" smtClean="0"/>
              <a:t>Health: Key Trends</a:t>
            </a:r>
            <a:endParaRPr lang="en-US" sz="3200" dirty="0"/>
          </a:p>
        </p:txBody>
      </p:sp>
      <p:sp>
        <p:nvSpPr>
          <p:cNvPr id="13" name="Rectangle 12"/>
          <p:cNvSpPr/>
          <p:nvPr/>
        </p:nvSpPr>
        <p:spPr>
          <a:xfrm>
            <a:off x="233756" y="609212"/>
            <a:ext cx="8174264" cy="369332"/>
          </a:xfrm>
          <a:prstGeom prst="rect">
            <a:avLst/>
          </a:prstGeom>
        </p:spPr>
        <p:txBody>
          <a:bodyPr wrap="square">
            <a:spAutoFit/>
          </a:bodyPr>
          <a:lstStyle/>
          <a:p>
            <a:r>
              <a:rPr lang="en-US" b="1" dirty="0" smtClean="0">
                <a:latin typeface="+mj-lt"/>
              </a:rPr>
              <a:t>Most commonly </a:t>
            </a:r>
            <a:r>
              <a:rPr lang="en-US" b="1" dirty="0">
                <a:latin typeface="+mj-lt"/>
              </a:rPr>
              <a:t>r</a:t>
            </a:r>
            <a:r>
              <a:rPr lang="en-US" b="1" dirty="0" smtClean="0">
                <a:latin typeface="+mj-lt"/>
              </a:rPr>
              <a:t>eported </a:t>
            </a:r>
            <a:r>
              <a:rPr lang="en-US" b="1" dirty="0">
                <a:latin typeface="+mj-lt"/>
              </a:rPr>
              <a:t>h</a:t>
            </a:r>
            <a:r>
              <a:rPr lang="en-US" b="1" dirty="0" smtClean="0">
                <a:latin typeface="+mj-lt"/>
              </a:rPr>
              <a:t>ealth </a:t>
            </a:r>
            <a:r>
              <a:rPr lang="en-US" b="1" dirty="0">
                <a:latin typeface="+mj-lt"/>
              </a:rPr>
              <a:t>n</a:t>
            </a:r>
            <a:r>
              <a:rPr lang="en-US" b="1" dirty="0" smtClean="0">
                <a:latin typeface="+mj-lt"/>
              </a:rPr>
              <a:t>eeds (% of </a:t>
            </a:r>
            <a:r>
              <a:rPr lang="en-US" b="1" dirty="0" err="1" smtClean="0">
                <a:latin typeface="+mj-lt"/>
              </a:rPr>
              <a:t>Kis</a:t>
            </a:r>
            <a:r>
              <a:rPr lang="en-US" b="1" dirty="0" smtClean="0">
                <a:latin typeface="+mj-lt"/>
              </a:rPr>
              <a:t> reporting)*</a:t>
            </a:r>
            <a:endParaRPr lang="en-US" b="1" dirty="0">
              <a:latin typeface="+mj-lt"/>
            </a:endParaRPr>
          </a:p>
        </p:txBody>
      </p:sp>
      <p:sp>
        <p:nvSpPr>
          <p:cNvPr id="9" name="Content Placeholder 2"/>
          <p:cNvSpPr>
            <a:spLocks noGrp="1"/>
          </p:cNvSpPr>
          <p:nvPr>
            <p:ph idx="1"/>
          </p:nvPr>
        </p:nvSpPr>
        <p:spPr>
          <a:xfrm>
            <a:off x="6478931" y="978544"/>
            <a:ext cx="2392326" cy="1515941"/>
          </a:xfrm>
        </p:spPr>
        <p:txBody>
          <a:bodyPr>
            <a:noAutofit/>
          </a:bodyPr>
          <a:lstStyle/>
          <a:p>
            <a:pPr marL="0" indent="0">
              <a:buNone/>
            </a:pPr>
            <a:r>
              <a:rPr lang="en-GB" sz="1800" b="1" dirty="0" smtClean="0"/>
              <a:t>Notable increase in treatment for chronic disease/specialised services as a primary health need since October 2018</a:t>
            </a:r>
            <a:endParaRPr lang="en-US" sz="1600" b="1" dirty="0"/>
          </a:p>
        </p:txBody>
      </p:sp>
      <p:graphicFrame>
        <p:nvGraphicFramePr>
          <p:cNvPr id="6" name="Chart 5"/>
          <p:cNvGraphicFramePr>
            <a:graphicFrameLocks/>
          </p:cNvGraphicFramePr>
          <p:nvPr>
            <p:extLst>
              <p:ext uri="{D42A27DB-BD31-4B8C-83A1-F6EECF244321}">
                <p14:modId xmlns:p14="http://schemas.microsoft.com/office/powerpoint/2010/main" val="823792224"/>
              </p:ext>
            </p:extLst>
          </p:nvPr>
        </p:nvGraphicFramePr>
        <p:xfrm>
          <a:off x="446567" y="925618"/>
          <a:ext cx="6032364" cy="25831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05936" y="6504490"/>
            <a:ext cx="7947720" cy="276999"/>
          </a:xfrm>
          <a:prstGeom prst="rect">
            <a:avLst/>
          </a:prstGeom>
        </p:spPr>
        <p:txBody>
          <a:bodyPr wrap="square">
            <a:spAutoFit/>
          </a:bodyPr>
          <a:lstStyle/>
          <a:p>
            <a:r>
              <a:rPr lang="en-US" sz="1200" i="1" dirty="0" smtClean="0"/>
              <a:t>* Multiple responses were possible, so answers may exceed 100%.</a:t>
            </a:r>
            <a:endParaRPr lang="en-US" sz="1200" i="1" dirty="0"/>
          </a:p>
        </p:txBody>
      </p:sp>
      <p:graphicFrame>
        <p:nvGraphicFramePr>
          <p:cNvPr id="8" name="Chart 7"/>
          <p:cNvGraphicFramePr>
            <a:graphicFrameLocks/>
          </p:cNvGraphicFramePr>
          <p:nvPr>
            <p:extLst>
              <p:ext uri="{D42A27DB-BD31-4B8C-83A1-F6EECF244321}">
                <p14:modId xmlns:p14="http://schemas.microsoft.com/office/powerpoint/2010/main" val="3978175057"/>
              </p:ext>
            </p:extLst>
          </p:nvPr>
        </p:nvGraphicFramePr>
        <p:xfrm>
          <a:off x="446567" y="4051657"/>
          <a:ext cx="6156252" cy="231622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233756" y="3422948"/>
            <a:ext cx="8174264" cy="830997"/>
          </a:xfrm>
          <a:prstGeom prst="rect">
            <a:avLst/>
          </a:prstGeom>
        </p:spPr>
        <p:txBody>
          <a:bodyPr wrap="square">
            <a:spAutoFit/>
          </a:bodyPr>
          <a:lstStyle/>
          <a:p>
            <a:r>
              <a:rPr lang="en-US" sz="1600" b="1" dirty="0">
                <a:solidFill>
                  <a:srgbClr val="000000"/>
                </a:solidFill>
              </a:rPr>
              <a:t>Proportion of households requiring medical treatment who were able to access it in the past two weeks, as of February 2019 (by number of </a:t>
            </a:r>
            <a:r>
              <a:rPr lang="en-US" sz="1600" b="1" dirty="0" err="1">
                <a:solidFill>
                  <a:srgbClr val="000000"/>
                </a:solidFill>
              </a:rPr>
              <a:t>neighbourhoods</a:t>
            </a:r>
            <a:r>
              <a:rPr lang="en-US" sz="1600" b="1" dirty="0">
                <a:solidFill>
                  <a:srgbClr val="000000"/>
                </a:solidFill>
              </a:rPr>
              <a:t>)</a:t>
            </a:r>
          </a:p>
          <a:p>
            <a:endParaRPr lang="en-US" sz="1400" dirty="0"/>
          </a:p>
        </p:txBody>
      </p:sp>
      <p:sp>
        <p:nvSpPr>
          <p:cNvPr id="11" name="Content Placeholder 2"/>
          <p:cNvSpPr txBox="1">
            <a:spLocks/>
          </p:cNvSpPr>
          <p:nvPr/>
        </p:nvSpPr>
        <p:spPr>
          <a:xfrm>
            <a:off x="6602819" y="4162272"/>
            <a:ext cx="1903228" cy="15159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t>KIs report that access to required medical treatment have decreased since </a:t>
            </a:r>
            <a:r>
              <a:rPr lang="en-GB" sz="1800" b="1" dirty="0" smtClean="0"/>
              <a:t>October</a:t>
            </a:r>
            <a:endParaRPr lang="en-US" sz="1600" b="1" dirty="0"/>
          </a:p>
        </p:txBody>
      </p:sp>
    </p:spTree>
    <p:extLst>
      <p:ext uri="{BB962C8B-B14F-4D97-AF65-F5344CB8AC3E}">
        <p14:creationId xmlns:p14="http://schemas.microsoft.com/office/powerpoint/2010/main" val="12297094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23491"/>
            <a:ext cx="7947718" cy="673028"/>
          </a:xfrm>
        </p:spPr>
        <p:txBody>
          <a:bodyPr>
            <a:normAutofit/>
          </a:bodyPr>
          <a:lstStyle/>
          <a:p>
            <a:r>
              <a:rPr lang="en-US" sz="3200" dirty="0"/>
              <a:t>Health: Barriers to </a:t>
            </a:r>
            <a:r>
              <a:rPr lang="en-US" sz="3200" dirty="0" smtClean="0"/>
              <a:t>Accessing Health Services</a:t>
            </a:r>
            <a:endParaRPr lang="en-US" sz="3200" dirty="0"/>
          </a:p>
        </p:txBody>
      </p:sp>
      <p:sp>
        <p:nvSpPr>
          <p:cNvPr id="5" name="Rectangle 4"/>
          <p:cNvSpPr/>
          <p:nvPr/>
        </p:nvSpPr>
        <p:spPr>
          <a:xfrm>
            <a:off x="233756" y="813516"/>
            <a:ext cx="8174264" cy="707886"/>
          </a:xfrm>
          <a:prstGeom prst="rect">
            <a:avLst/>
          </a:prstGeom>
        </p:spPr>
        <p:txBody>
          <a:bodyPr wrap="square">
            <a:spAutoFit/>
          </a:bodyPr>
          <a:lstStyle/>
          <a:p>
            <a:r>
              <a:rPr lang="en-US" sz="2000" b="1" dirty="0" smtClean="0">
                <a:solidFill>
                  <a:srgbClr val="000000"/>
                </a:solidFill>
                <a:latin typeface="+mj-lt"/>
              </a:rPr>
              <a:t>Most commonly reported barriers to healthcare across </a:t>
            </a:r>
            <a:r>
              <a:rPr lang="en-US" sz="2000" b="1" dirty="0" err="1" smtClean="0">
                <a:solidFill>
                  <a:srgbClr val="000000"/>
                </a:solidFill>
                <a:latin typeface="+mj-lt"/>
              </a:rPr>
              <a:t>Ar</a:t>
            </a:r>
            <a:r>
              <a:rPr lang="en-US" sz="2000" b="1" dirty="0" smtClean="0">
                <a:solidFill>
                  <a:srgbClr val="000000"/>
                </a:solidFill>
                <a:latin typeface="+mj-lt"/>
              </a:rPr>
              <a:t>-Raqqa city as of February 2019 (% of KIs reporting)* </a:t>
            </a:r>
            <a:endParaRPr lang="en-US" sz="2000" dirty="0">
              <a:latin typeface="+mj-lt"/>
            </a:endParaRPr>
          </a:p>
        </p:txBody>
      </p:sp>
      <p:sp>
        <p:nvSpPr>
          <p:cNvPr id="9" name="Content Placeholder 2"/>
          <p:cNvSpPr>
            <a:spLocks noGrp="1"/>
          </p:cNvSpPr>
          <p:nvPr>
            <p:ph idx="1"/>
          </p:nvPr>
        </p:nvSpPr>
        <p:spPr>
          <a:xfrm>
            <a:off x="5680827" y="3924423"/>
            <a:ext cx="2727193" cy="2771017"/>
          </a:xfrm>
        </p:spPr>
        <p:txBody>
          <a:bodyPr>
            <a:normAutofit lnSpcReduction="10000"/>
          </a:bodyPr>
          <a:lstStyle/>
          <a:p>
            <a:r>
              <a:rPr lang="en-US" sz="1600" b="1" dirty="0" smtClean="0"/>
              <a:t>The most commonly reported barrier to healthcare is related to cost of services and has been increasingly reported by KIs as a key barrier since March 2018. </a:t>
            </a:r>
          </a:p>
          <a:p>
            <a:r>
              <a:rPr lang="en-US" sz="1600" dirty="0" smtClean="0"/>
              <a:t>Distance to facilities also cited as a primary barrier, which suggest transportation is a gap, or that nearby facilities do not offer required treatment.</a:t>
            </a:r>
          </a:p>
        </p:txBody>
      </p:sp>
      <p:sp>
        <p:nvSpPr>
          <p:cNvPr id="10" name="Rectangle 9"/>
          <p:cNvSpPr/>
          <p:nvPr/>
        </p:nvSpPr>
        <p:spPr>
          <a:xfrm>
            <a:off x="-80877" y="6640381"/>
            <a:ext cx="7947720" cy="276999"/>
          </a:xfrm>
          <a:prstGeom prst="rect">
            <a:avLst/>
          </a:prstGeom>
        </p:spPr>
        <p:txBody>
          <a:bodyPr wrap="square">
            <a:spAutoFit/>
          </a:bodyPr>
          <a:lstStyle/>
          <a:p>
            <a:r>
              <a:rPr lang="en-US" sz="1200" i="1" dirty="0" smtClean="0"/>
              <a:t>* Multiple responses were possible, so answers may exceed 100%.</a:t>
            </a:r>
            <a:endParaRPr lang="en-US" sz="1200" i="1" dirty="0"/>
          </a:p>
        </p:txBody>
      </p:sp>
      <p:graphicFrame>
        <p:nvGraphicFramePr>
          <p:cNvPr id="8" name="Chart 7"/>
          <p:cNvGraphicFramePr>
            <a:graphicFrameLocks/>
          </p:cNvGraphicFramePr>
          <p:nvPr>
            <p:extLst>
              <p:ext uri="{D42A27DB-BD31-4B8C-83A1-F6EECF244321}">
                <p14:modId xmlns:p14="http://schemas.microsoft.com/office/powerpoint/2010/main" val="4028606163"/>
              </p:ext>
            </p:extLst>
          </p:nvPr>
        </p:nvGraphicFramePr>
        <p:xfrm>
          <a:off x="308344" y="1486544"/>
          <a:ext cx="7761768" cy="2215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204733142"/>
              </p:ext>
            </p:extLst>
          </p:nvPr>
        </p:nvGraphicFramePr>
        <p:xfrm>
          <a:off x="233755" y="3834417"/>
          <a:ext cx="5447071"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0509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56972"/>
            <a:ext cx="7947718" cy="673028"/>
          </a:xfrm>
        </p:spPr>
        <p:txBody>
          <a:bodyPr>
            <a:normAutofit/>
          </a:bodyPr>
          <a:lstStyle/>
          <a:p>
            <a:r>
              <a:rPr lang="en-US" sz="3200" dirty="0" smtClean="0"/>
              <a:t>Health: Gaps in </a:t>
            </a:r>
            <a:r>
              <a:rPr lang="en-US" sz="3200" dirty="0" err="1" smtClean="0"/>
              <a:t>Specialised</a:t>
            </a:r>
            <a:r>
              <a:rPr lang="en-US" sz="3200" dirty="0" smtClean="0"/>
              <a:t> Services</a:t>
            </a:r>
            <a:endParaRPr lang="en-US" sz="3200" dirty="0"/>
          </a:p>
        </p:txBody>
      </p:sp>
      <p:sp>
        <p:nvSpPr>
          <p:cNvPr id="4" name="Content Placeholder 3"/>
          <p:cNvSpPr>
            <a:spLocks noGrp="1"/>
          </p:cNvSpPr>
          <p:nvPr>
            <p:ph idx="1"/>
          </p:nvPr>
        </p:nvSpPr>
        <p:spPr>
          <a:xfrm>
            <a:off x="125601" y="930000"/>
            <a:ext cx="7947718" cy="5071841"/>
          </a:xfrm>
        </p:spPr>
        <p:txBody>
          <a:bodyPr>
            <a:normAutofit/>
          </a:bodyPr>
          <a:lstStyle/>
          <a:p>
            <a:pPr marL="0" indent="0">
              <a:buNone/>
            </a:pPr>
            <a:r>
              <a:rPr lang="en-US" sz="1800" b="1" dirty="0" smtClean="0"/>
              <a:t>Higher need for treatment for chronic disease and increased barriers related to cost, highlight gaps in specialized services which are often only available through costly private services. </a:t>
            </a:r>
            <a:r>
              <a:rPr lang="en-US" sz="1800" dirty="0" smtClean="0"/>
              <a:t>These include: *</a:t>
            </a:r>
          </a:p>
          <a:p>
            <a:r>
              <a:rPr lang="en-US" sz="1800" dirty="0" smtClean="0"/>
              <a:t>Mental health, PSS</a:t>
            </a:r>
            <a:r>
              <a:rPr lang="en-US" sz="1800" dirty="0"/>
              <a:t>, Sexual and Reproductive health (SRH) </a:t>
            </a:r>
            <a:endParaRPr lang="en-US" sz="1800" dirty="0" smtClean="0"/>
          </a:p>
          <a:p>
            <a:r>
              <a:rPr lang="en-US" sz="1800" dirty="0"/>
              <a:t>Maternity and Child </a:t>
            </a:r>
            <a:r>
              <a:rPr lang="en-US" sz="1800" dirty="0" smtClean="0"/>
              <a:t>Health</a:t>
            </a:r>
          </a:p>
          <a:p>
            <a:r>
              <a:rPr lang="en-US" sz="1800" dirty="0" smtClean="0"/>
              <a:t>Supporting </a:t>
            </a:r>
            <a:r>
              <a:rPr lang="en-US" sz="1800" dirty="0"/>
              <a:t>diagnostic laboratory capacity at health </a:t>
            </a:r>
            <a:r>
              <a:rPr lang="en-US" sz="1800" dirty="0" smtClean="0"/>
              <a:t>facilities</a:t>
            </a:r>
          </a:p>
          <a:p>
            <a:r>
              <a:rPr lang="en-US" sz="1800" dirty="0" smtClean="0"/>
              <a:t>Thalassemia: safe </a:t>
            </a:r>
            <a:r>
              <a:rPr lang="en-US" sz="1800" dirty="0"/>
              <a:t>transfusion/chelation </a:t>
            </a:r>
            <a:r>
              <a:rPr lang="en-US" sz="1800" dirty="0" smtClean="0"/>
              <a:t>therapy</a:t>
            </a:r>
          </a:p>
          <a:p>
            <a:r>
              <a:rPr lang="en-US" sz="1800" dirty="0" smtClean="0"/>
              <a:t>Tuberculosis and HIV testing</a:t>
            </a:r>
          </a:p>
          <a:p>
            <a:r>
              <a:rPr lang="en-US" sz="1800" dirty="0" smtClean="0"/>
              <a:t>Dialysis</a:t>
            </a:r>
            <a:endParaRPr lang="en-US" sz="1800" dirty="0"/>
          </a:p>
        </p:txBody>
      </p:sp>
      <p:sp>
        <p:nvSpPr>
          <p:cNvPr id="5" name="Rectangle 4"/>
          <p:cNvSpPr/>
          <p:nvPr/>
        </p:nvSpPr>
        <p:spPr>
          <a:xfrm>
            <a:off x="233755" y="6396335"/>
            <a:ext cx="7947720" cy="276999"/>
          </a:xfrm>
          <a:prstGeom prst="rect">
            <a:avLst/>
          </a:prstGeom>
        </p:spPr>
        <p:txBody>
          <a:bodyPr wrap="square">
            <a:spAutoFit/>
          </a:bodyPr>
          <a:lstStyle/>
          <a:p>
            <a:r>
              <a:rPr lang="en-US" sz="1200" i="1" dirty="0" smtClean="0"/>
              <a:t>*Source: NES Health Sector. Gaps pertain to the governorate of Raqqa, and is not limited to the city. </a:t>
            </a:r>
            <a:endParaRPr lang="en-US" sz="1200" i="1" dirty="0"/>
          </a:p>
        </p:txBody>
      </p:sp>
    </p:spTree>
    <p:extLst>
      <p:ext uri="{BB962C8B-B14F-4D97-AF65-F5344CB8AC3E}">
        <p14:creationId xmlns:p14="http://schemas.microsoft.com/office/powerpoint/2010/main" val="1721492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92407"/>
            <a:ext cx="7947718" cy="673028"/>
          </a:xfrm>
        </p:spPr>
        <p:txBody>
          <a:bodyPr>
            <a:normAutofit/>
          </a:bodyPr>
          <a:lstStyle/>
          <a:p>
            <a:r>
              <a:rPr lang="en-US" sz="3200" dirty="0" smtClean="0"/>
              <a:t>Health: </a:t>
            </a:r>
            <a:r>
              <a:rPr lang="en-US" sz="3200" dirty="0"/>
              <a:t>Response and Area Overview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56" y="759110"/>
            <a:ext cx="8287948" cy="5717704"/>
          </a:xfrm>
          <a:prstGeom prst="rect">
            <a:avLst/>
          </a:prstGeom>
        </p:spPr>
      </p:pic>
    </p:spTree>
    <p:extLst>
      <p:ext uri="{BB962C8B-B14F-4D97-AF65-F5344CB8AC3E}">
        <p14:creationId xmlns:p14="http://schemas.microsoft.com/office/powerpoint/2010/main" val="29266507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07810"/>
            <a:ext cx="7947718" cy="673028"/>
          </a:xfrm>
        </p:spPr>
        <p:txBody>
          <a:bodyPr>
            <a:normAutofit/>
          </a:bodyPr>
          <a:lstStyle/>
          <a:p>
            <a:r>
              <a:rPr lang="en-US" sz="3600" dirty="0"/>
              <a:t>Health: Discussion</a:t>
            </a:r>
          </a:p>
        </p:txBody>
      </p:sp>
      <p:sp>
        <p:nvSpPr>
          <p:cNvPr id="4" name="Content Placeholder 3"/>
          <p:cNvSpPr>
            <a:spLocks noGrp="1"/>
          </p:cNvSpPr>
          <p:nvPr>
            <p:ph idx="1"/>
          </p:nvPr>
        </p:nvSpPr>
        <p:spPr>
          <a:xfrm>
            <a:off x="233756" y="1056686"/>
            <a:ext cx="7947718" cy="5071841"/>
          </a:xfrm>
        </p:spPr>
        <p:txBody>
          <a:bodyPr>
            <a:normAutofit/>
          </a:bodyPr>
          <a:lstStyle/>
          <a:p>
            <a:r>
              <a:rPr lang="en-US" sz="2400" dirty="0"/>
              <a:t>Continued reporting of lack of affordability since October but no significant change. </a:t>
            </a:r>
          </a:p>
          <a:p>
            <a:r>
              <a:rPr lang="en-US" sz="2400" dirty="0"/>
              <a:t>A the same time there is increased demand for specialized services and increased reporting of distance to healthcare as a barrier since last assessment </a:t>
            </a:r>
            <a:endParaRPr lang="en-US" sz="2000" i="1" dirty="0"/>
          </a:p>
          <a:p>
            <a:pPr marL="914400" lvl="1" indent="-457200">
              <a:buAutoNum type="arabicPeriod"/>
            </a:pPr>
            <a:r>
              <a:rPr lang="en-US" sz="2000" i="1" dirty="0"/>
              <a:t>How can we address challenges around affordability particularly as it relates to transportation? What possible intervention could be explored to assist with transportation?</a:t>
            </a:r>
          </a:p>
          <a:p>
            <a:pPr marL="914400" lvl="1" indent="-457200">
              <a:buAutoNum type="arabicPeriod"/>
            </a:pPr>
            <a:r>
              <a:rPr lang="en-US" sz="2000" i="1" dirty="0"/>
              <a:t>What are the key considerations in increasing provision of specialized services which, even when available are largely unaffordable?</a:t>
            </a:r>
          </a:p>
        </p:txBody>
      </p:sp>
    </p:spTree>
    <p:extLst>
      <p:ext uri="{BB962C8B-B14F-4D97-AF65-F5344CB8AC3E}">
        <p14:creationId xmlns:p14="http://schemas.microsoft.com/office/powerpoint/2010/main" val="1467143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Shelter and NFIs (SNFI)</a:t>
            </a:r>
            <a:endParaRPr lang="en-US" sz="6600" dirty="0"/>
          </a:p>
        </p:txBody>
      </p:sp>
    </p:spTree>
    <p:extLst>
      <p:ext uri="{BB962C8B-B14F-4D97-AF65-F5344CB8AC3E}">
        <p14:creationId xmlns:p14="http://schemas.microsoft.com/office/powerpoint/2010/main" val="30516841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66804"/>
            <a:ext cx="7947718" cy="673028"/>
          </a:xfrm>
        </p:spPr>
        <p:txBody>
          <a:bodyPr>
            <a:normAutofit/>
          </a:bodyPr>
          <a:lstStyle/>
          <a:p>
            <a:r>
              <a:rPr lang="en-US" sz="3200" dirty="0" smtClean="0"/>
              <a:t>SNFI: City Wide Findings</a:t>
            </a:r>
            <a:endParaRPr lang="en-US" sz="3200" dirty="0"/>
          </a:p>
        </p:txBody>
      </p:sp>
      <p:sp>
        <p:nvSpPr>
          <p:cNvPr id="3" name="Content Placeholder 2"/>
          <p:cNvSpPr>
            <a:spLocks noGrp="1"/>
          </p:cNvSpPr>
          <p:nvPr>
            <p:ph idx="1"/>
          </p:nvPr>
        </p:nvSpPr>
        <p:spPr>
          <a:xfrm>
            <a:off x="233756" y="939832"/>
            <a:ext cx="7947718" cy="5071841"/>
          </a:xfrm>
        </p:spPr>
        <p:txBody>
          <a:bodyPr>
            <a:normAutofit/>
          </a:bodyPr>
          <a:lstStyle/>
          <a:p>
            <a:r>
              <a:rPr lang="en-US" sz="1900" b="1" dirty="0"/>
              <a:t>Despite a gradual increase in shelter rehabilitation activities, there has been a limited increase since October with shelter and infrastructure damage </a:t>
            </a:r>
            <a:r>
              <a:rPr lang="en-US" sz="1900" b="1" dirty="0" smtClean="0"/>
              <a:t>widespread.</a:t>
            </a:r>
          </a:p>
          <a:p>
            <a:r>
              <a:rPr lang="en-US" sz="1900" b="1" dirty="0" smtClean="0"/>
              <a:t>Northeast, West Central and East Central </a:t>
            </a:r>
            <a:r>
              <a:rPr lang="en-US" sz="1900" dirty="0" smtClean="0"/>
              <a:t>areas are estimated to have both a higher proportion of shelters with moderate damage and higher proportions of residents living in shelters with minor damage. </a:t>
            </a:r>
            <a:r>
              <a:rPr lang="en-US" sz="1900" b="1" dirty="0" err="1" smtClean="0"/>
              <a:t>Neighbourhoods</a:t>
            </a:r>
            <a:r>
              <a:rPr lang="en-US" sz="1900" b="1" dirty="0" smtClean="0"/>
              <a:t> in these areas may be more suitable for shelter rehabilitation programming.</a:t>
            </a:r>
          </a:p>
          <a:p>
            <a:r>
              <a:rPr lang="nb-NO" sz="1800" dirty="0" smtClean="0"/>
              <a:t>The most commonly reported NFI needs are generally less available in markets across the city. Given transportation costs, availability of NFIs in neighbourhoods should be factored in when choosing modality of NFI distribution activities.</a:t>
            </a:r>
          </a:p>
          <a:p>
            <a:pPr marL="0" indent="0">
              <a:buNone/>
            </a:pPr>
            <a:endParaRPr lang="nb-NO" sz="1800" dirty="0" smtClean="0"/>
          </a:p>
          <a:p>
            <a:endParaRPr lang="nb-NO" sz="1800" dirty="0" smtClean="0"/>
          </a:p>
          <a:p>
            <a:endParaRPr lang="nb-NO" sz="1800" dirty="0" smtClean="0"/>
          </a:p>
          <a:p>
            <a:endParaRPr lang="en-US" sz="1800" dirty="0"/>
          </a:p>
        </p:txBody>
      </p:sp>
    </p:spTree>
    <p:extLst>
      <p:ext uri="{BB962C8B-B14F-4D97-AF65-F5344CB8AC3E}">
        <p14:creationId xmlns:p14="http://schemas.microsoft.com/office/powerpoint/2010/main" val="11614225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27475"/>
            <a:ext cx="7947718" cy="673028"/>
          </a:xfrm>
        </p:spPr>
        <p:txBody>
          <a:bodyPr>
            <a:normAutofit/>
          </a:bodyPr>
          <a:lstStyle/>
          <a:p>
            <a:r>
              <a:rPr lang="en-US" sz="3200" dirty="0" smtClean="0"/>
              <a:t>SNFI: NFI Needs</a:t>
            </a:r>
            <a:endParaRPr lang="en-US" sz="3200" dirty="0"/>
          </a:p>
        </p:txBody>
      </p:sp>
      <p:sp>
        <p:nvSpPr>
          <p:cNvPr id="5" name="Rectangle 4"/>
          <p:cNvSpPr/>
          <p:nvPr/>
        </p:nvSpPr>
        <p:spPr>
          <a:xfrm>
            <a:off x="233756" y="800678"/>
            <a:ext cx="8174264" cy="707886"/>
          </a:xfrm>
          <a:prstGeom prst="rect">
            <a:avLst/>
          </a:prstGeom>
        </p:spPr>
        <p:txBody>
          <a:bodyPr wrap="square">
            <a:spAutoFit/>
          </a:bodyPr>
          <a:lstStyle/>
          <a:p>
            <a:r>
              <a:rPr lang="en-US" sz="2000" b="1" dirty="0" smtClean="0">
                <a:solidFill>
                  <a:srgbClr val="000000"/>
                </a:solidFill>
                <a:latin typeface="+mj-lt"/>
              </a:rPr>
              <a:t>Most commonly reported NFI needs across </a:t>
            </a:r>
            <a:r>
              <a:rPr lang="en-US" sz="2000" b="1" dirty="0" err="1" smtClean="0">
                <a:solidFill>
                  <a:srgbClr val="000000"/>
                </a:solidFill>
                <a:latin typeface="+mj-lt"/>
              </a:rPr>
              <a:t>Ar</a:t>
            </a:r>
            <a:r>
              <a:rPr lang="en-US" sz="2000" b="1" dirty="0" smtClean="0">
                <a:solidFill>
                  <a:srgbClr val="000000"/>
                </a:solidFill>
                <a:latin typeface="+mj-lt"/>
              </a:rPr>
              <a:t>-Raqqa City as of February 2019 (% of KIs reporting)*</a:t>
            </a:r>
            <a:endParaRPr lang="en-US" sz="2000" dirty="0">
              <a:latin typeface="+mj-lt"/>
            </a:endParaRPr>
          </a:p>
        </p:txBody>
      </p:sp>
      <p:sp>
        <p:nvSpPr>
          <p:cNvPr id="11" name="Rectangle 10"/>
          <p:cNvSpPr/>
          <p:nvPr/>
        </p:nvSpPr>
        <p:spPr>
          <a:xfrm>
            <a:off x="233756" y="4366713"/>
            <a:ext cx="8174264" cy="400110"/>
          </a:xfrm>
          <a:prstGeom prst="rect">
            <a:avLst/>
          </a:prstGeom>
        </p:spPr>
        <p:txBody>
          <a:bodyPr wrap="square">
            <a:spAutoFit/>
          </a:bodyPr>
          <a:lstStyle/>
          <a:p>
            <a:r>
              <a:rPr lang="en-US" sz="2000" b="1" dirty="0" smtClean="0">
                <a:solidFill>
                  <a:srgbClr val="000000"/>
                </a:solidFill>
                <a:latin typeface="+mj-lt"/>
              </a:rPr>
              <a:t>Availability of top 5 NFIs (by % of </a:t>
            </a:r>
            <a:r>
              <a:rPr lang="en-US" sz="2000" b="1" dirty="0" err="1" smtClean="0">
                <a:solidFill>
                  <a:srgbClr val="000000"/>
                </a:solidFill>
                <a:latin typeface="+mj-lt"/>
              </a:rPr>
              <a:t>neighbourhoods</a:t>
            </a:r>
            <a:r>
              <a:rPr lang="en-US" sz="2000" b="1" dirty="0" smtClean="0">
                <a:solidFill>
                  <a:srgbClr val="000000"/>
                </a:solidFill>
                <a:latin typeface="+mj-lt"/>
              </a:rPr>
              <a:t>)</a:t>
            </a:r>
            <a:endParaRPr lang="en-US" sz="2000" dirty="0">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4257909264"/>
              </p:ext>
            </p:extLst>
          </p:nvPr>
        </p:nvGraphicFramePr>
        <p:xfrm>
          <a:off x="98323" y="1304997"/>
          <a:ext cx="5211097" cy="31654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15689801"/>
              </p:ext>
            </p:extLst>
          </p:nvPr>
        </p:nvGraphicFramePr>
        <p:xfrm>
          <a:off x="5136726" y="1760126"/>
          <a:ext cx="3443988" cy="27204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47249482"/>
              </p:ext>
            </p:extLst>
          </p:nvPr>
        </p:nvGraphicFramePr>
        <p:xfrm>
          <a:off x="614888" y="4819304"/>
          <a:ext cx="3701930" cy="1103033"/>
        </p:xfrm>
        <a:graphic>
          <a:graphicData uri="http://schemas.openxmlformats.org/drawingml/2006/table">
            <a:tbl>
              <a:tblPr/>
              <a:tblGrid>
                <a:gridCol w="957642">
                  <a:extLst>
                    <a:ext uri="{9D8B030D-6E8A-4147-A177-3AD203B41FA5}">
                      <a16:colId xmlns:a16="http://schemas.microsoft.com/office/drawing/2014/main" val="2502490556"/>
                    </a:ext>
                  </a:extLst>
                </a:gridCol>
                <a:gridCol w="686072">
                  <a:extLst>
                    <a:ext uri="{9D8B030D-6E8A-4147-A177-3AD203B41FA5}">
                      <a16:colId xmlns:a16="http://schemas.microsoft.com/office/drawing/2014/main" val="161709347"/>
                    </a:ext>
                  </a:extLst>
                </a:gridCol>
                <a:gridCol w="686072">
                  <a:extLst>
                    <a:ext uri="{9D8B030D-6E8A-4147-A177-3AD203B41FA5}">
                      <a16:colId xmlns:a16="http://schemas.microsoft.com/office/drawing/2014/main" val="3006422234"/>
                    </a:ext>
                  </a:extLst>
                </a:gridCol>
                <a:gridCol w="686072">
                  <a:extLst>
                    <a:ext uri="{9D8B030D-6E8A-4147-A177-3AD203B41FA5}">
                      <a16:colId xmlns:a16="http://schemas.microsoft.com/office/drawing/2014/main" val="2167740433"/>
                    </a:ext>
                  </a:extLst>
                </a:gridCol>
                <a:gridCol w="686072">
                  <a:extLst>
                    <a:ext uri="{9D8B030D-6E8A-4147-A177-3AD203B41FA5}">
                      <a16:colId xmlns:a16="http://schemas.microsoft.com/office/drawing/2014/main" val="170759555"/>
                    </a:ext>
                  </a:extLst>
                </a:gridCol>
              </a:tblGrid>
              <a:tr h="306576">
                <a:tc gridSpan="5">
                  <a:txBody>
                    <a:bodyPr/>
                    <a:lstStyle/>
                    <a:p>
                      <a:pPr algn="ctr" rtl="0" fontAlgn="ctr"/>
                      <a:r>
                        <a:rPr lang="en-US" sz="1400" b="1" i="0" u="none" strike="noStrike" dirty="0" smtClean="0">
                          <a:solidFill>
                            <a:schemeClr val="tx1"/>
                          </a:solidFill>
                          <a:effectLst/>
                          <a:latin typeface="Arial Narrow" panose="020B0606020202030204" pitchFamily="34" charset="0"/>
                        </a:rPr>
                        <a:t>Regular NFIs</a:t>
                      </a:r>
                      <a:endParaRPr lang="en-US" sz="14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solidFill>
                      <a:schemeClr val="bg1"/>
                    </a:solidFill>
                  </a:tcPr>
                </a:tc>
                <a:tc hMerge="1">
                  <a:txBody>
                    <a:bodyPr/>
                    <a:lstStyle/>
                    <a:p>
                      <a:pPr algn="ctr" rtl="0" fontAlgn="ctr"/>
                      <a:endParaRPr lang="en-US" sz="1000" b="1" i="0" u="none" strike="noStrike">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solidFill>
                      <a:srgbClr val="58585A"/>
                    </a:solidFill>
                  </a:tcPr>
                </a:tc>
                <a:tc hMerge="1">
                  <a:txBody>
                    <a:bodyPr/>
                    <a:lstStyle/>
                    <a:p>
                      <a:pPr algn="ctr" rtl="0" fontAlgn="ctr"/>
                      <a:endParaRPr lang="en-US" sz="1000" b="1" i="0" u="none" strike="noStrike">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solidFill>
                      <a:srgbClr val="58585A"/>
                    </a:solidFill>
                  </a:tcPr>
                </a:tc>
                <a:tc hMerge="1">
                  <a:txBody>
                    <a:bodyPr/>
                    <a:lstStyle/>
                    <a:p>
                      <a:pPr algn="ctr" rtl="0" fontAlgn="ctr"/>
                      <a:endParaRPr lang="en-US" sz="1000" b="1" i="0" u="none" strike="noStrike">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solidFill>
                      <a:srgbClr val="58585A"/>
                    </a:solidFill>
                  </a:tcPr>
                </a:tc>
                <a:tc hMerge="1">
                  <a:txBody>
                    <a:bodyPr/>
                    <a:lstStyle/>
                    <a:p>
                      <a:pPr algn="ctr" rtl="0" fontAlgn="ctr"/>
                      <a:endParaRPr lang="en-US" sz="10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solidFill>
                      <a:srgbClr val="58585A"/>
                    </a:solidFill>
                  </a:tcPr>
                </a:tc>
                <a:extLst>
                  <a:ext uri="{0D108BD9-81ED-4DB2-BD59-A6C34878D82A}">
                    <a16:rowId xmlns:a16="http://schemas.microsoft.com/office/drawing/2014/main" val="2407157665"/>
                  </a:ext>
                </a:extLst>
              </a:tr>
              <a:tr h="525559">
                <a:tc>
                  <a:txBody>
                    <a:bodyPr/>
                    <a:lstStyle/>
                    <a:p>
                      <a:pPr algn="ctr" rtl="0" fontAlgn="ctr"/>
                      <a:r>
                        <a:rPr lang="en-US" sz="1400" b="1" i="0" u="none" strike="noStrike" dirty="0" smtClean="0">
                          <a:solidFill>
                            <a:srgbClr val="FFFFFF"/>
                          </a:solidFill>
                          <a:effectLst/>
                          <a:latin typeface="Arial Narrow" panose="020B0606020202030204" pitchFamily="34" charset="0"/>
                        </a:rPr>
                        <a:t>Bedding items</a:t>
                      </a:r>
                      <a:endParaRPr lang="en-US" sz="14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rtl="0" fontAlgn="ctr"/>
                      <a:r>
                        <a:rPr lang="en-US" sz="1400" b="1" i="0" u="none" strike="noStrike" dirty="0" smtClean="0">
                          <a:solidFill>
                            <a:srgbClr val="FFFFFF"/>
                          </a:solidFill>
                          <a:effectLst/>
                          <a:latin typeface="Arial Narrow" panose="020B0606020202030204" pitchFamily="34" charset="0"/>
                        </a:rPr>
                        <a:t>Cooking Fuel</a:t>
                      </a:r>
                      <a:endParaRPr lang="en-US" sz="14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rtl="0" fontAlgn="ctr"/>
                      <a:r>
                        <a:rPr lang="en-US" sz="1400" b="1" i="0" u="none" strike="noStrike" dirty="0" smtClean="0">
                          <a:solidFill>
                            <a:srgbClr val="FFFFFF"/>
                          </a:solidFill>
                          <a:effectLst/>
                          <a:latin typeface="Arial Narrow" panose="020B0606020202030204" pitchFamily="34" charset="0"/>
                        </a:rPr>
                        <a:t>Clothing</a:t>
                      </a:r>
                      <a:endParaRPr lang="en-US" sz="14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rtl="0" fontAlgn="ctr"/>
                      <a:r>
                        <a:rPr lang="en-US" sz="1400" b="1" i="0" u="none" strike="noStrike" dirty="0" smtClean="0">
                          <a:solidFill>
                            <a:srgbClr val="FFFFFF"/>
                          </a:solidFill>
                          <a:effectLst/>
                          <a:latin typeface="Arial Narrow" panose="020B0606020202030204" pitchFamily="34" charset="0"/>
                        </a:rPr>
                        <a:t>Baby Diapers</a:t>
                      </a:r>
                      <a:endParaRPr lang="en-US" sz="14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rtl="0" fontAlgn="ctr"/>
                      <a:r>
                        <a:rPr lang="en-US" sz="1400" b="1" i="0" u="none" strike="noStrike" dirty="0" smtClean="0">
                          <a:solidFill>
                            <a:srgbClr val="FFFFFF"/>
                          </a:solidFill>
                          <a:effectLst/>
                          <a:latin typeface="Arial Narrow" panose="020B0606020202030204" pitchFamily="34" charset="0"/>
                        </a:rPr>
                        <a:t>Batteries</a:t>
                      </a:r>
                      <a:endParaRPr lang="en-US" sz="14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extLst>
                  <a:ext uri="{0D108BD9-81ED-4DB2-BD59-A6C34878D82A}">
                    <a16:rowId xmlns:a16="http://schemas.microsoft.com/office/drawing/2014/main" val="364912554"/>
                  </a:ext>
                </a:extLst>
              </a:tr>
              <a:tr h="270898">
                <a:tc>
                  <a:txBody>
                    <a:bodyPr/>
                    <a:lstStyle/>
                    <a:p>
                      <a:pPr algn="ctr" fontAlgn="ctr"/>
                      <a:r>
                        <a:rPr lang="en-US" sz="1400" b="1" i="0" u="none" strike="noStrike" dirty="0">
                          <a:solidFill>
                            <a:srgbClr val="000000"/>
                          </a:solidFill>
                          <a:effectLst/>
                          <a:latin typeface="Calibri" panose="020F0502020204030204" pitchFamily="34" charset="0"/>
                        </a:rPr>
                        <a:t>18%</a:t>
                      </a:r>
                    </a:p>
                  </a:txBody>
                  <a:tcPr marL="0" marR="0" marT="0" marB="0" anchor="ctr">
                    <a:lnL>
                      <a:noFill/>
                    </a:lnL>
                    <a:lnR>
                      <a:noFill/>
                    </a:lnR>
                    <a:lnT w="6350" cap="flat" cmpd="sng" algn="ctr">
                      <a:solidFill>
                        <a:srgbClr val="D1D3D4"/>
                      </a:solidFill>
                      <a:prstDash val="solid"/>
                      <a:round/>
                      <a:headEnd type="none" w="med" len="med"/>
                      <a:tailEnd type="none" w="med" len="med"/>
                    </a:lnT>
                    <a:lnB>
                      <a:noFill/>
                    </a:lnB>
                    <a:solidFill>
                      <a:srgbClr val="F8696B"/>
                    </a:solidFill>
                  </a:tcPr>
                </a:tc>
                <a:tc>
                  <a:txBody>
                    <a:bodyPr/>
                    <a:lstStyle/>
                    <a:p>
                      <a:pPr algn="ctr" fontAlgn="ctr"/>
                      <a:r>
                        <a:rPr lang="en-US" sz="1400" b="1" i="0" u="none" strike="noStrike">
                          <a:solidFill>
                            <a:srgbClr val="000000"/>
                          </a:solidFill>
                          <a:effectLst/>
                          <a:latin typeface="Calibri" panose="020F0502020204030204" pitchFamily="34" charset="0"/>
                        </a:rPr>
                        <a:t>59%</a:t>
                      </a:r>
                    </a:p>
                  </a:txBody>
                  <a:tcPr marL="0" marR="0" marT="0" marB="0" anchor="ctr">
                    <a:lnL>
                      <a:noFill/>
                    </a:lnL>
                    <a:lnR>
                      <a:noFill/>
                    </a:lnR>
                    <a:lnT w="6350" cap="flat" cmpd="sng" algn="ctr">
                      <a:solidFill>
                        <a:srgbClr val="D1D3D4"/>
                      </a:solidFill>
                      <a:prstDash val="solid"/>
                      <a:round/>
                      <a:headEnd type="none" w="med" len="med"/>
                      <a:tailEnd type="none" w="med" len="med"/>
                    </a:lnT>
                    <a:lnB>
                      <a:noFill/>
                    </a:lnB>
                    <a:solidFill>
                      <a:srgbClr val="BBD881"/>
                    </a:solidFill>
                  </a:tcPr>
                </a:tc>
                <a:tc>
                  <a:txBody>
                    <a:bodyPr/>
                    <a:lstStyle/>
                    <a:p>
                      <a:pPr algn="ctr" fontAlgn="ctr"/>
                      <a:r>
                        <a:rPr lang="en-US" sz="1400" b="1" i="0" u="none" strike="noStrike">
                          <a:solidFill>
                            <a:srgbClr val="000000"/>
                          </a:solidFill>
                          <a:effectLst/>
                          <a:latin typeface="Calibri" panose="020F0502020204030204" pitchFamily="34" charset="0"/>
                        </a:rPr>
                        <a:t>27%</a:t>
                      </a:r>
                    </a:p>
                  </a:txBody>
                  <a:tcPr marL="0" marR="0" marT="0" marB="0" anchor="ctr">
                    <a:lnL>
                      <a:noFill/>
                    </a:lnL>
                    <a:lnR>
                      <a:noFill/>
                    </a:lnR>
                    <a:lnT w="6350" cap="flat" cmpd="sng" algn="ctr">
                      <a:solidFill>
                        <a:srgbClr val="D1D3D4"/>
                      </a:solidFill>
                      <a:prstDash val="solid"/>
                      <a:round/>
                      <a:headEnd type="none" w="med" len="med"/>
                      <a:tailEnd type="none" w="med" len="med"/>
                    </a:lnT>
                    <a:lnB>
                      <a:noFill/>
                    </a:lnB>
                    <a:solidFill>
                      <a:srgbClr val="FFEB84"/>
                    </a:solidFill>
                  </a:tcPr>
                </a:tc>
                <a:tc>
                  <a:txBody>
                    <a:bodyPr/>
                    <a:lstStyle/>
                    <a:p>
                      <a:pPr algn="ctr" fontAlgn="ctr"/>
                      <a:r>
                        <a:rPr lang="en-US" sz="1400" b="1" i="0" u="none" strike="noStrike" dirty="0">
                          <a:solidFill>
                            <a:srgbClr val="000000"/>
                          </a:solidFill>
                          <a:effectLst/>
                          <a:latin typeface="Calibri" panose="020F0502020204030204" pitchFamily="34" charset="0"/>
                        </a:rPr>
                        <a:t>100%</a:t>
                      </a:r>
                    </a:p>
                  </a:txBody>
                  <a:tcPr marL="0" marR="0" marT="0" marB="0" anchor="ctr">
                    <a:lnL>
                      <a:noFill/>
                    </a:lnL>
                    <a:lnR>
                      <a:noFill/>
                    </a:lnR>
                    <a:lnT w="6350" cap="flat" cmpd="sng" algn="ctr">
                      <a:solidFill>
                        <a:srgbClr val="D1D3D4"/>
                      </a:solidFill>
                      <a:prstDash val="solid"/>
                      <a:round/>
                      <a:headEnd type="none" w="med" len="med"/>
                      <a:tailEnd type="none" w="med" len="med"/>
                    </a:lnT>
                    <a:lnB>
                      <a:noFill/>
                    </a:lnB>
                    <a:solidFill>
                      <a:srgbClr val="63BE7B"/>
                    </a:solidFill>
                  </a:tcPr>
                </a:tc>
                <a:tc>
                  <a:txBody>
                    <a:bodyPr/>
                    <a:lstStyle/>
                    <a:p>
                      <a:pPr algn="ctr" fontAlgn="ctr"/>
                      <a:r>
                        <a:rPr lang="en-US" sz="1400" b="1" i="0" u="none" strike="noStrike" dirty="0">
                          <a:solidFill>
                            <a:srgbClr val="000000"/>
                          </a:solidFill>
                          <a:effectLst/>
                          <a:latin typeface="Calibri" panose="020F0502020204030204" pitchFamily="34" charset="0"/>
                        </a:rPr>
                        <a:t>23%</a:t>
                      </a:r>
                    </a:p>
                  </a:txBody>
                  <a:tcPr marL="0" marR="0" marT="0" marB="0" anchor="ctr">
                    <a:lnL>
                      <a:noFill/>
                    </a:lnL>
                    <a:lnR>
                      <a:noFill/>
                    </a:lnR>
                    <a:lnT w="6350" cap="flat" cmpd="sng" algn="ctr">
                      <a:solidFill>
                        <a:srgbClr val="D1D3D4"/>
                      </a:solidFill>
                      <a:prstDash val="solid"/>
                      <a:round/>
                      <a:headEnd type="none" w="med" len="med"/>
                      <a:tailEnd type="none" w="med" len="med"/>
                    </a:lnT>
                    <a:lnB>
                      <a:noFill/>
                    </a:lnB>
                    <a:solidFill>
                      <a:srgbClr val="FBB178"/>
                    </a:solidFill>
                  </a:tcPr>
                </a:tc>
                <a:extLst>
                  <a:ext uri="{0D108BD9-81ED-4DB2-BD59-A6C34878D82A}">
                    <a16:rowId xmlns:a16="http://schemas.microsoft.com/office/drawing/2014/main" val="371240308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65386339"/>
              </p:ext>
            </p:extLst>
          </p:nvPr>
        </p:nvGraphicFramePr>
        <p:xfrm>
          <a:off x="4872295" y="4722038"/>
          <a:ext cx="3309180" cy="1200299"/>
        </p:xfrm>
        <a:graphic>
          <a:graphicData uri="http://schemas.openxmlformats.org/drawingml/2006/table">
            <a:tbl>
              <a:tblPr/>
              <a:tblGrid>
                <a:gridCol w="846746">
                  <a:extLst>
                    <a:ext uri="{9D8B030D-6E8A-4147-A177-3AD203B41FA5}">
                      <a16:colId xmlns:a16="http://schemas.microsoft.com/office/drawing/2014/main" val="1470384836"/>
                    </a:ext>
                  </a:extLst>
                </a:gridCol>
                <a:gridCol w="623176">
                  <a:extLst>
                    <a:ext uri="{9D8B030D-6E8A-4147-A177-3AD203B41FA5}">
                      <a16:colId xmlns:a16="http://schemas.microsoft.com/office/drawing/2014/main" val="1546660858"/>
                    </a:ext>
                  </a:extLst>
                </a:gridCol>
                <a:gridCol w="633068">
                  <a:extLst>
                    <a:ext uri="{9D8B030D-6E8A-4147-A177-3AD203B41FA5}">
                      <a16:colId xmlns:a16="http://schemas.microsoft.com/office/drawing/2014/main" val="2317032547"/>
                    </a:ext>
                  </a:extLst>
                </a:gridCol>
                <a:gridCol w="593500">
                  <a:extLst>
                    <a:ext uri="{9D8B030D-6E8A-4147-A177-3AD203B41FA5}">
                      <a16:colId xmlns:a16="http://schemas.microsoft.com/office/drawing/2014/main" val="175877218"/>
                    </a:ext>
                  </a:extLst>
                </a:gridCol>
                <a:gridCol w="612690">
                  <a:extLst>
                    <a:ext uri="{9D8B030D-6E8A-4147-A177-3AD203B41FA5}">
                      <a16:colId xmlns:a16="http://schemas.microsoft.com/office/drawing/2014/main" val="2527425830"/>
                    </a:ext>
                  </a:extLst>
                </a:gridCol>
              </a:tblGrid>
              <a:tr h="423724">
                <a:tc gridSpan="5">
                  <a:txBody>
                    <a:bodyPr/>
                    <a:lstStyle/>
                    <a:p>
                      <a:pPr algn="ctr" rtl="0" fontAlgn="ctr"/>
                      <a:r>
                        <a:rPr lang="en-US" sz="1400" b="1" i="0" u="none" strike="noStrike" dirty="0" smtClean="0">
                          <a:solidFill>
                            <a:schemeClr val="tx1"/>
                          </a:solidFill>
                          <a:effectLst/>
                          <a:latin typeface="Arial Narrow" panose="020B0606020202030204" pitchFamily="34" charset="0"/>
                        </a:rPr>
                        <a:t>Winter NFIs</a:t>
                      </a:r>
                      <a:endParaRPr lang="en-US" sz="14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solidFill>
                      <a:schemeClr val="bg1"/>
                    </a:solidFill>
                  </a:tcPr>
                </a:tc>
                <a:tc hMerge="1">
                  <a:txBody>
                    <a:bodyPr/>
                    <a:lstStyle/>
                    <a:p>
                      <a:pPr algn="ctr" rtl="0" fontAlgn="ctr"/>
                      <a:endParaRPr lang="en-US" sz="10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solidFill>
                      <a:srgbClr val="58585A"/>
                    </a:solidFill>
                  </a:tcPr>
                </a:tc>
                <a:tc hMerge="1">
                  <a:txBody>
                    <a:bodyPr/>
                    <a:lstStyle/>
                    <a:p>
                      <a:pPr algn="ctr" rtl="0" fontAlgn="ctr"/>
                      <a:endParaRPr lang="en-US" sz="10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solidFill>
                      <a:srgbClr val="58585A"/>
                    </a:solidFill>
                  </a:tcPr>
                </a:tc>
                <a:tc hMerge="1">
                  <a:txBody>
                    <a:bodyPr/>
                    <a:lstStyle/>
                    <a:p>
                      <a:pPr algn="ctr" rtl="0" fontAlgn="ctr"/>
                      <a:endParaRPr lang="en-US" sz="10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solidFill>
                      <a:srgbClr val="58585A"/>
                    </a:solidFill>
                  </a:tcPr>
                </a:tc>
                <a:tc hMerge="1">
                  <a:txBody>
                    <a:bodyPr/>
                    <a:lstStyle/>
                    <a:p>
                      <a:pPr algn="ctr" rtl="0" fontAlgn="ctr"/>
                      <a:endParaRPr lang="en-US" sz="10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solidFill>
                      <a:srgbClr val="58585A"/>
                    </a:solidFill>
                  </a:tcPr>
                </a:tc>
                <a:extLst>
                  <a:ext uri="{0D108BD9-81ED-4DB2-BD59-A6C34878D82A}">
                    <a16:rowId xmlns:a16="http://schemas.microsoft.com/office/drawing/2014/main" val="3826628018"/>
                  </a:ext>
                </a:extLst>
              </a:tr>
              <a:tr h="495880">
                <a:tc>
                  <a:txBody>
                    <a:bodyPr/>
                    <a:lstStyle/>
                    <a:p>
                      <a:pPr algn="ctr" rtl="0" fontAlgn="ctr"/>
                      <a:r>
                        <a:rPr lang="en-US" sz="1400" b="1" i="0" u="none" strike="noStrike" dirty="0">
                          <a:solidFill>
                            <a:srgbClr val="FFFFFF"/>
                          </a:solidFill>
                          <a:effectLst/>
                          <a:latin typeface="Arial Narrow" panose="020B0606020202030204" pitchFamily="34" charset="0"/>
                        </a:rPr>
                        <a:t>Heating fuel</a:t>
                      </a: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rtl="0" fontAlgn="ctr"/>
                      <a:r>
                        <a:rPr lang="en-US" sz="1400" b="1" i="0" u="none" strike="noStrike" dirty="0">
                          <a:solidFill>
                            <a:srgbClr val="FFFFFF"/>
                          </a:solidFill>
                          <a:effectLst/>
                          <a:latin typeface="Arial Narrow" panose="020B0606020202030204" pitchFamily="34" charset="0"/>
                        </a:rPr>
                        <a:t>Winter clothes</a:t>
                      </a: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rtl="0" fontAlgn="ctr"/>
                      <a:r>
                        <a:rPr lang="en-US" sz="1400" b="1" i="0" u="none" strike="noStrike" dirty="0">
                          <a:solidFill>
                            <a:srgbClr val="FFFFFF"/>
                          </a:solidFill>
                          <a:effectLst/>
                          <a:latin typeface="Arial Narrow" panose="020B0606020202030204" pitchFamily="34" charset="0"/>
                        </a:rPr>
                        <a:t>Winter blankets</a:t>
                      </a: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rtl="0" fontAlgn="ctr"/>
                      <a:r>
                        <a:rPr lang="en-US" sz="1400" b="1" i="0" u="none" strike="noStrike" dirty="0">
                          <a:solidFill>
                            <a:srgbClr val="FFFFFF"/>
                          </a:solidFill>
                          <a:effectLst/>
                          <a:latin typeface="Arial Narrow" panose="020B0606020202030204" pitchFamily="34" charset="0"/>
                        </a:rPr>
                        <a:t>Winter heaters</a:t>
                      </a: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rtl="0" fontAlgn="ctr"/>
                      <a:r>
                        <a:rPr lang="en-US" sz="1400" b="1" i="0" u="none" strike="noStrike" dirty="0">
                          <a:solidFill>
                            <a:srgbClr val="FFFFFF"/>
                          </a:solidFill>
                          <a:effectLst/>
                          <a:latin typeface="Arial Narrow" panose="020B0606020202030204" pitchFamily="34" charset="0"/>
                        </a:rPr>
                        <a:t>Winter shoes</a:t>
                      </a: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extLst>
                  <a:ext uri="{0D108BD9-81ED-4DB2-BD59-A6C34878D82A}">
                    <a16:rowId xmlns:a16="http://schemas.microsoft.com/office/drawing/2014/main" val="2026364783"/>
                  </a:ext>
                </a:extLst>
              </a:tr>
              <a:tr h="280695">
                <a:tc>
                  <a:txBody>
                    <a:bodyPr/>
                    <a:lstStyle/>
                    <a:p>
                      <a:pPr algn="ctr" fontAlgn="ctr"/>
                      <a:r>
                        <a:rPr lang="en-US" sz="1400" b="1" i="0" u="none" strike="noStrike" dirty="0">
                          <a:solidFill>
                            <a:srgbClr val="000000"/>
                          </a:solidFill>
                          <a:effectLst/>
                          <a:latin typeface="Calibri" panose="020F0502020204030204" pitchFamily="34" charset="0"/>
                        </a:rPr>
                        <a:t>36%</a:t>
                      </a:r>
                    </a:p>
                  </a:txBody>
                  <a:tcPr marL="0" marR="0" marT="0" marB="0" anchor="ctr">
                    <a:lnL>
                      <a:noFill/>
                    </a:lnL>
                    <a:lnR>
                      <a:noFill/>
                    </a:lnR>
                    <a:lnT w="6350" cap="flat" cmpd="sng" algn="ctr">
                      <a:solidFill>
                        <a:srgbClr val="D1D3D4"/>
                      </a:solidFill>
                      <a:prstDash val="solid"/>
                      <a:round/>
                      <a:headEnd type="none" w="med" len="med"/>
                      <a:tailEnd type="none" w="med" len="med"/>
                    </a:lnT>
                    <a:lnB>
                      <a:noFill/>
                    </a:lnB>
                    <a:solidFill>
                      <a:srgbClr val="ECE683"/>
                    </a:solidFill>
                  </a:tcPr>
                </a:tc>
                <a:tc>
                  <a:txBody>
                    <a:bodyPr/>
                    <a:lstStyle/>
                    <a:p>
                      <a:pPr algn="ctr" fontAlgn="ctr"/>
                      <a:r>
                        <a:rPr lang="en-US" sz="1400" b="1" i="0" u="none" strike="noStrike" dirty="0">
                          <a:solidFill>
                            <a:srgbClr val="000000"/>
                          </a:solidFill>
                          <a:effectLst/>
                          <a:latin typeface="Calibri" panose="020F0502020204030204" pitchFamily="34" charset="0"/>
                        </a:rPr>
                        <a:t>27%</a:t>
                      </a:r>
                    </a:p>
                  </a:txBody>
                  <a:tcPr marL="0" marR="0" marT="0" marB="0" anchor="ctr">
                    <a:lnL>
                      <a:noFill/>
                    </a:lnL>
                    <a:lnR>
                      <a:noFill/>
                    </a:lnR>
                    <a:lnT w="6350" cap="flat" cmpd="sng" algn="ctr">
                      <a:solidFill>
                        <a:srgbClr val="D1D3D4"/>
                      </a:solidFill>
                      <a:prstDash val="solid"/>
                      <a:round/>
                      <a:headEnd type="none" w="med" len="med"/>
                      <a:tailEnd type="none" w="med" len="med"/>
                    </a:lnT>
                    <a:lnB>
                      <a:noFill/>
                    </a:lnB>
                    <a:solidFill>
                      <a:srgbClr val="FFEB84"/>
                    </a:solidFill>
                  </a:tcPr>
                </a:tc>
                <a:tc>
                  <a:txBody>
                    <a:bodyPr/>
                    <a:lstStyle/>
                    <a:p>
                      <a:pPr algn="ctr" fontAlgn="ctr"/>
                      <a:r>
                        <a:rPr lang="en-US" sz="1400" b="1" i="0" u="none" strike="noStrike" dirty="0">
                          <a:solidFill>
                            <a:srgbClr val="000000"/>
                          </a:solidFill>
                          <a:effectLst/>
                          <a:latin typeface="Calibri" panose="020F0502020204030204" pitchFamily="34" charset="0"/>
                        </a:rPr>
                        <a:t>23%</a:t>
                      </a:r>
                    </a:p>
                  </a:txBody>
                  <a:tcPr marL="0" marR="0" marT="0" marB="0" anchor="ctr">
                    <a:lnL>
                      <a:noFill/>
                    </a:lnL>
                    <a:lnR>
                      <a:noFill/>
                    </a:lnR>
                    <a:lnT w="6350" cap="flat" cmpd="sng" algn="ctr">
                      <a:solidFill>
                        <a:srgbClr val="D1D3D4"/>
                      </a:solidFill>
                      <a:prstDash val="solid"/>
                      <a:round/>
                      <a:headEnd type="none" w="med" len="med"/>
                      <a:tailEnd type="none" w="med" len="med"/>
                    </a:lnT>
                    <a:lnB>
                      <a:noFill/>
                    </a:lnB>
                    <a:solidFill>
                      <a:srgbClr val="FBB178"/>
                    </a:solidFill>
                  </a:tcPr>
                </a:tc>
                <a:tc>
                  <a:txBody>
                    <a:bodyPr/>
                    <a:lstStyle/>
                    <a:p>
                      <a:pPr algn="ctr" fontAlgn="ctr"/>
                      <a:r>
                        <a:rPr lang="en-US" sz="1400" b="1" i="0" u="none" strike="noStrike" dirty="0">
                          <a:solidFill>
                            <a:srgbClr val="000000"/>
                          </a:solidFill>
                          <a:effectLst/>
                          <a:latin typeface="Calibri" panose="020F0502020204030204" pitchFamily="34" charset="0"/>
                        </a:rPr>
                        <a:t>23%</a:t>
                      </a:r>
                    </a:p>
                  </a:txBody>
                  <a:tcPr marL="0" marR="0" marT="0" marB="0" anchor="ctr">
                    <a:lnL>
                      <a:noFill/>
                    </a:lnL>
                    <a:lnR>
                      <a:noFill/>
                    </a:lnR>
                    <a:lnT w="6350" cap="flat" cmpd="sng" algn="ctr">
                      <a:solidFill>
                        <a:srgbClr val="D1D3D4"/>
                      </a:solidFill>
                      <a:prstDash val="solid"/>
                      <a:round/>
                      <a:headEnd type="none" w="med" len="med"/>
                      <a:tailEnd type="none" w="med" len="med"/>
                    </a:lnT>
                    <a:lnB>
                      <a:noFill/>
                    </a:lnB>
                    <a:solidFill>
                      <a:srgbClr val="FBB178"/>
                    </a:solidFill>
                  </a:tcPr>
                </a:tc>
                <a:tc>
                  <a:txBody>
                    <a:bodyPr/>
                    <a:lstStyle/>
                    <a:p>
                      <a:pPr algn="ctr" fontAlgn="ctr"/>
                      <a:r>
                        <a:rPr lang="en-US" sz="1400" b="1" i="0" u="none" strike="noStrike" dirty="0">
                          <a:solidFill>
                            <a:srgbClr val="000000"/>
                          </a:solidFill>
                          <a:effectLst/>
                          <a:latin typeface="Calibri" panose="020F0502020204030204" pitchFamily="34" charset="0"/>
                        </a:rPr>
                        <a:t>27%</a:t>
                      </a:r>
                    </a:p>
                  </a:txBody>
                  <a:tcPr marL="0" marR="0" marT="0" marB="0" anchor="ctr">
                    <a:lnL>
                      <a:noFill/>
                    </a:lnL>
                    <a:lnR>
                      <a:noFill/>
                    </a:lnR>
                    <a:lnT w="6350" cap="flat" cmpd="sng" algn="ctr">
                      <a:solidFill>
                        <a:srgbClr val="D1D3D4"/>
                      </a:solidFill>
                      <a:prstDash val="solid"/>
                      <a:round/>
                      <a:headEnd type="none" w="med" len="med"/>
                      <a:tailEnd type="none" w="med" len="med"/>
                    </a:lnT>
                    <a:lnB>
                      <a:noFill/>
                    </a:lnB>
                    <a:solidFill>
                      <a:srgbClr val="FFEB84"/>
                    </a:solidFill>
                  </a:tcPr>
                </a:tc>
                <a:extLst>
                  <a:ext uri="{0D108BD9-81ED-4DB2-BD59-A6C34878D82A}">
                    <a16:rowId xmlns:a16="http://schemas.microsoft.com/office/drawing/2014/main" val="1326850868"/>
                  </a:ext>
                </a:extLst>
              </a:tr>
            </a:tbl>
          </a:graphicData>
        </a:graphic>
      </p:graphicFrame>
      <p:sp>
        <p:nvSpPr>
          <p:cNvPr id="10" name="Rectangle 9"/>
          <p:cNvSpPr/>
          <p:nvPr/>
        </p:nvSpPr>
        <p:spPr>
          <a:xfrm>
            <a:off x="0" y="6529751"/>
            <a:ext cx="7947720" cy="276999"/>
          </a:xfrm>
          <a:prstGeom prst="rect">
            <a:avLst/>
          </a:prstGeom>
        </p:spPr>
        <p:txBody>
          <a:bodyPr wrap="square">
            <a:spAutoFit/>
          </a:bodyPr>
          <a:lstStyle/>
          <a:p>
            <a:r>
              <a:rPr lang="en-US" sz="1200" i="1" dirty="0" smtClean="0"/>
              <a:t>* Multiple responses were possible, so answers may exceed 100%.</a:t>
            </a:r>
            <a:endParaRPr lang="en-US" sz="1200" i="1" dirty="0"/>
          </a:p>
        </p:txBody>
      </p:sp>
      <p:sp>
        <p:nvSpPr>
          <p:cNvPr id="12" name="Rectangle 11"/>
          <p:cNvSpPr/>
          <p:nvPr/>
        </p:nvSpPr>
        <p:spPr>
          <a:xfrm>
            <a:off x="229686" y="6003676"/>
            <a:ext cx="8174264" cy="584775"/>
          </a:xfrm>
          <a:prstGeom prst="rect">
            <a:avLst/>
          </a:prstGeom>
        </p:spPr>
        <p:txBody>
          <a:bodyPr wrap="square">
            <a:spAutoFit/>
          </a:bodyPr>
          <a:lstStyle/>
          <a:p>
            <a:r>
              <a:rPr lang="en-US" sz="1600" b="1" dirty="0" smtClean="0">
                <a:solidFill>
                  <a:srgbClr val="000000"/>
                </a:solidFill>
                <a:latin typeface="+mj-lt"/>
              </a:rPr>
              <a:t>Compared to October, NFI needs have generally shifted away from winterization items </a:t>
            </a:r>
            <a:r>
              <a:rPr lang="en-US" sz="1600" dirty="0" smtClean="0">
                <a:solidFill>
                  <a:srgbClr val="000000"/>
                </a:solidFill>
                <a:latin typeface="+mj-lt"/>
              </a:rPr>
              <a:t>(winter heaters were previously the highest reported NFI need).</a:t>
            </a:r>
            <a:endParaRPr lang="en-US" sz="1600" dirty="0">
              <a:latin typeface="+mj-lt"/>
            </a:endParaRPr>
          </a:p>
        </p:txBody>
      </p:sp>
    </p:spTree>
    <p:extLst>
      <p:ext uri="{BB962C8B-B14F-4D97-AF65-F5344CB8AC3E}">
        <p14:creationId xmlns:p14="http://schemas.microsoft.com/office/powerpoint/2010/main" val="35983504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713" y="690243"/>
            <a:ext cx="8174264" cy="369332"/>
          </a:xfrm>
          <a:prstGeom prst="rect">
            <a:avLst/>
          </a:prstGeom>
        </p:spPr>
        <p:txBody>
          <a:bodyPr wrap="square">
            <a:spAutoFit/>
          </a:bodyPr>
          <a:lstStyle/>
          <a:p>
            <a:r>
              <a:rPr lang="en-US" b="1" dirty="0" smtClean="0"/>
              <a:t>Satellite-detected </a:t>
            </a:r>
            <a:r>
              <a:rPr lang="en-US" b="1" dirty="0"/>
              <a:t>m</a:t>
            </a:r>
            <a:r>
              <a:rPr lang="en-US" b="1" dirty="0" smtClean="0"/>
              <a:t>oderately damaged </a:t>
            </a:r>
            <a:r>
              <a:rPr lang="en-US" b="1" dirty="0"/>
              <a:t>s</a:t>
            </a:r>
            <a:r>
              <a:rPr lang="en-US" b="1" dirty="0" smtClean="0"/>
              <a:t>tructures </a:t>
            </a:r>
            <a:r>
              <a:rPr lang="en-US" b="1" dirty="0"/>
              <a:t>for </a:t>
            </a:r>
            <a:r>
              <a:rPr lang="en-US" b="1" dirty="0" smtClean="0"/>
              <a:t>shelter </a:t>
            </a:r>
            <a:r>
              <a:rPr lang="en-US" b="1" dirty="0"/>
              <a:t>r</a:t>
            </a:r>
            <a:r>
              <a:rPr lang="en-US" b="1" dirty="0" smtClean="0"/>
              <a:t>ehabilitation</a:t>
            </a:r>
            <a:endParaRPr lang="en-US" dirty="0">
              <a:latin typeface="+mj-lt"/>
            </a:endParaRPr>
          </a:p>
        </p:txBody>
      </p:sp>
      <p:sp>
        <p:nvSpPr>
          <p:cNvPr id="9" name="Title 1"/>
          <p:cNvSpPr>
            <a:spLocks noGrp="1"/>
          </p:cNvSpPr>
          <p:nvPr>
            <p:ph type="title"/>
          </p:nvPr>
        </p:nvSpPr>
        <p:spPr>
          <a:xfrm>
            <a:off x="217713" y="109888"/>
            <a:ext cx="7947718" cy="673028"/>
          </a:xfrm>
        </p:spPr>
        <p:txBody>
          <a:bodyPr>
            <a:noAutofit/>
          </a:bodyPr>
          <a:lstStyle/>
          <a:p>
            <a:r>
              <a:rPr lang="en-US" sz="2400" dirty="0" smtClean="0"/>
              <a:t>SNFI: </a:t>
            </a:r>
            <a:r>
              <a:rPr lang="en-US" sz="2400" i="1" dirty="0"/>
              <a:t>Satellite-Detected Severity of Structure Damage - 21 October 2017</a:t>
            </a:r>
            <a:endParaRPr lang="en-US" sz="2400" dirty="0"/>
          </a:p>
        </p:txBody>
      </p:sp>
      <p:pic>
        <p:nvPicPr>
          <p:cNvPr id="5" name="Picture 4"/>
          <p:cNvPicPr>
            <a:picLocks noChangeAspect="1"/>
          </p:cNvPicPr>
          <p:nvPr/>
        </p:nvPicPr>
        <p:blipFill>
          <a:blip r:embed="rId3"/>
          <a:stretch>
            <a:fillRect/>
          </a:stretch>
        </p:blipFill>
        <p:spPr>
          <a:xfrm>
            <a:off x="217713" y="1048461"/>
            <a:ext cx="5588521" cy="4087331"/>
          </a:xfrm>
          <a:prstGeom prst="rect">
            <a:avLst/>
          </a:prstGeom>
        </p:spPr>
      </p:pic>
      <p:pic>
        <p:nvPicPr>
          <p:cNvPr id="6" name="Picture 5"/>
          <p:cNvPicPr>
            <a:picLocks noChangeAspect="1"/>
          </p:cNvPicPr>
          <p:nvPr/>
        </p:nvPicPr>
        <p:blipFill rotWithShape="1">
          <a:blip r:embed="rId4"/>
          <a:srcRect t="14386" b="5482"/>
          <a:stretch/>
        </p:blipFill>
        <p:spPr>
          <a:xfrm>
            <a:off x="354613" y="5250426"/>
            <a:ext cx="5662730" cy="1607574"/>
          </a:xfrm>
          <a:prstGeom prst="rect">
            <a:avLst/>
          </a:prstGeom>
        </p:spPr>
      </p:pic>
      <p:sp>
        <p:nvSpPr>
          <p:cNvPr id="10" name="Rectangle 9"/>
          <p:cNvSpPr/>
          <p:nvPr/>
        </p:nvSpPr>
        <p:spPr>
          <a:xfrm>
            <a:off x="5878272" y="1154544"/>
            <a:ext cx="2715121" cy="3539430"/>
          </a:xfrm>
          <a:prstGeom prst="rect">
            <a:avLst/>
          </a:prstGeom>
        </p:spPr>
        <p:txBody>
          <a:bodyPr wrap="square">
            <a:spAutoFit/>
          </a:bodyPr>
          <a:lstStyle/>
          <a:p>
            <a:pPr marL="285750" indent="-285750">
              <a:buFont typeface="Arial" panose="020B0604020202020204" pitchFamily="34" charset="0"/>
              <a:buChar char="•"/>
            </a:pPr>
            <a:r>
              <a:rPr lang="en-US" sz="1600" b="1" dirty="0" smtClean="0">
                <a:latin typeface="+mj-lt"/>
              </a:rPr>
              <a:t>Northeast, West Central and East Central and parts of North areas are estimated to have a higher proportion of shelters with moderate damage.</a:t>
            </a:r>
          </a:p>
          <a:p>
            <a:pPr marL="285750" indent="-285750">
              <a:buFont typeface="Arial" panose="020B0604020202020204" pitchFamily="34" charset="0"/>
              <a:buChar char="•"/>
            </a:pPr>
            <a:r>
              <a:rPr lang="en-US" sz="1600" dirty="0" smtClean="0">
                <a:latin typeface="+mj-lt"/>
              </a:rPr>
              <a:t>These are more suitable for rehabilitation within the scope of a humanitarian shelter response. </a:t>
            </a:r>
          </a:p>
          <a:p>
            <a:pPr marL="285750" indent="-285750">
              <a:buFont typeface="Arial" panose="020B0604020202020204" pitchFamily="34" charset="0"/>
              <a:buChar char="•"/>
            </a:pPr>
            <a:r>
              <a:rPr lang="en-US" sz="1600" dirty="0" smtClean="0">
                <a:latin typeface="+mj-lt"/>
              </a:rPr>
              <a:t>West Central is estimated to also has a high number of schools with minor damage.</a:t>
            </a:r>
          </a:p>
          <a:p>
            <a:pPr marL="285750" indent="-285750">
              <a:buFont typeface="Arial" panose="020B0604020202020204" pitchFamily="34" charset="0"/>
              <a:buChar char="•"/>
            </a:pPr>
            <a:endParaRPr lang="en-US" sz="1600" i="1" dirty="0">
              <a:latin typeface="+mj-lt"/>
            </a:endParaRPr>
          </a:p>
        </p:txBody>
      </p:sp>
      <p:pic>
        <p:nvPicPr>
          <p:cNvPr id="2" name="Picture 1"/>
          <p:cNvPicPr>
            <a:picLocks noChangeAspect="1"/>
          </p:cNvPicPr>
          <p:nvPr/>
        </p:nvPicPr>
        <p:blipFill>
          <a:blip r:embed="rId5"/>
          <a:stretch>
            <a:fillRect/>
          </a:stretch>
        </p:blipFill>
        <p:spPr>
          <a:xfrm>
            <a:off x="5878272" y="4381948"/>
            <a:ext cx="1867361" cy="811161"/>
          </a:xfrm>
          <a:prstGeom prst="rect">
            <a:avLst/>
          </a:prstGeom>
        </p:spPr>
      </p:pic>
      <p:sp>
        <p:nvSpPr>
          <p:cNvPr id="11" name="Rectangle 10"/>
          <p:cNvSpPr/>
          <p:nvPr/>
        </p:nvSpPr>
        <p:spPr>
          <a:xfrm>
            <a:off x="291311" y="5049053"/>
            <a:ext cx="8174264" cy="307777"/>
          </a:xfrm>
          <a:prstGeom prst="rect">
            <a:avLst/>
          </a:prstGeom>
        </p:spPr>
        <p:txBody>
          <a:bodyPr wrap="square">
            <a:spAutoFit/>
          </a:bodyPr>
          <a:lstStyle/>
          <a:p>
            <a:r>
              <a:rPr lang="en-US" sz="1400" b="1" dirty="0" err="1"/>
              <a:t>Ar</a:t>
            </a:r>
            <a:r>
              <a:rPr lang="en-US" sz="1400" b="1" dirty="0"/>
              <a:t>-Raqqa city structural damage totals by UNITAR-UNOSAT classification:</a:t>
            </a:r>
            <a:endParaRPr lang="en-US" sz="1100" dirty="0">
              <a:latin typeface="+mj-lt"/>
            </a:endParaRPr>
          </a:p>
        </p:txBody>
      </p:sp>
      <p:sp>
        <p:nvSpPr>
          <p:cNvPr id="12" name="Rectangle 11"/>
          <p:cNvSpPr/>
          <p:nvPr/>
        </p:nvSpPr>
        <p:spPr>
          <a:xfrm>
            <a:off x="6546865" y="6292646"/>
            <a:ext cx="2125186" cy="461665"/>
          </a:xfrm>
          <a:prstGeom prst="rect">
            <a:avLst/>
          </a:prstGeom>
        </p:spPr>
        <p:txBody>
          <a:bodyPr wrap="square">
            <a:spAutoFit/>
          </a:bodyPr>
          <a:lstStyle/>
          <a:p>
            <a:r>
              <a:rPr lang="en-US" sz="1200" i="1" dirty="0" smtClean="0"/>
              <a:t>Information on methodology can be found </a:t>
            </a:r>
            <a:r>
              <a:rPr lang="en-US" sz="1200" i="1" dirty="0" smtClean="0">
                <a:hlinkClick r:id="rId6"/>
              </a:rPr>
              <a:t>here</a:t>
            </a:r>
            <a:r>
              <a:rPr lang="en-US" sz="1200" i="1" dirty="0" smtClean="0"/>
              <a:t>.</a:t>
            </a:r>
            <a:endParaRPr lang="en-US" sz="1200" i="1" dirty="0"/>
          </a:p>
        </p:txBody>
      </p:sp>
    </p:spTree>
    <p:extLst>
      <p:ext uri="{BB962C8B-B14F-4D97-AF65-F5344CB8AC3E}">
        <p14:creationId xmlns:p14="http://schemas.microsoft.com/office/powerpoint/2010/main" val="150949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38985"/>
            <a:ext cx="7947718" cy="673028"/>
          </a:xfrm>
        </p:spPr>
        <p:txBody>
          <a:bodyPr>
            <a:normAutofit/>
          </a:bodyPr>
          <a:lstStyle/>
          <a:p>
            <a:r>
              <a:rPr lang="en-US" sz="3200" dirty="0" smtClean="0"/>
              <a:t>Methodology: Analysis and Area Boundaries</a:t>
            </a:r>
            <a:endParaRPr lang="en-US" sz="3200" dirty="0"/>
          </a:p>
        </p:txBody>
      </p:sp>
      <p:sp>
        <p:nvSpPr>
          <p:cNvPr id="3" name="Content Placeholder 2"/>
          <p:cNvSpPr>
            <a:spLocks noGrp="1"/>
          </p:cNvSpPr>
          <p:nvPr>
            <p:ph idx="1"/>
          </p:nvPr>
        </p:nvSpPr>
        <p:spPr>
          <a:xfrm>
            <a:off x="233756" y="798117"/>
            <a:ext cx="8320309" cy="3478916"/>
          </a:xfrm>
        </p:spPr>
        <p:txBody>
          <a:bodyPr>
            <a:normAutofit/>
          </a:bodyPr>
          <a:lstStyle/>
          <a:p>
            <a:r>
              <a:rPr lang="en-US" sz="1800" dirty="0" smtClean="0"/>
              <a:t>Multiple data sources do not always align in terms of geographic scale. Therefore </a:t>
            </a:r>
            <a:r>
              <a:rPr lang="en-US" sz="1800" dirty="0" err="1" smtClean="0"/>
              <a:t>neighbourhoods</a:t>
            </a:r>
            <a:r>
              <a:rPr lang="en-US" sz="1800" dirty="0" smtClean="0"/>
              <a:t> were grouped for ease of analysis but they are not formal or relate to a response plan.</a:t>
            </a:r>
          </a:p>
          <a:p>
            <a:pPr marL="171450" indent="-171450"/>
            <a:r>
              <a:rPr lang="en-GB" sz="1800" b="1" dirty="0"/>
              <a:t>Identified needs were compared with available data about the response in order to establish an overview of potential gaps. </a:t>
            </a:r>
            <a:r>
              <a:rPr lang="en-GB" sz="1800" dirty="0"/>
              <a:t>Ranges are used to incorporate the uncertainty in estimates and figures.</a:t>
            </a:r>
          </a:p>
          <a:p>
            <a:pPr marL="171450" indent="-171450"/>
            <a:r>
              <a:rPr lang="en-GB" sz="1800" dirty="0" smtClean="0"/>
              <a:t>Not </a:t>
            </a:r>
            <a:r>
              <a:rPr lang="en-GB" sz="1800" dirty="0"/>
              <a:t>all interventions undertaken in Raqqa city were reported through the 4Ws, and some interventions not reported at neighbourhood level. Therefore likely to be some gaps in response data and the gap analysis should be considered indicative only.</a:t>
            </a:r>
          </a:p>
          <a:p>
            <a:endParaRPr lang="en-US" sz="1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39" t="2100" r="4426"/>
          <a:stretch/>
        </p:blipFill>
        <p:spPr>
          <a:xfrm>
            <a:off x="4080387" y="3455083"/>
            <a:ext cx="4424517" cy="3050263"/>
          </a:xfrm>
          <a:prstGeom prst="rect">
            <a:avLst/>
          </a:prstGeom>
        </p:spPr>
      </p:pic>
      <p:sp>
        <p:nvSpPr>
          <p:cNvPr id="7" name="Content Placeholder 2"/>
          <p:cNvSpPr txBox="1">
            <a:spLocks/>
          </p:cNvSpPr>
          <p:nvPr/>
        </p:nvSpPr>
        <p:spPr>
          <a:xfrm>
            <a:off x="233756" y="3455083"/>
            <a:ext cx="3994115" cy="2568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GB" sz="1800" dirty="0"/>
              <a:t>Data gathered through key informant interviews are not statistically significant and should be considered indicative only</a:t>
            </a:r>
            <a:r>
              <a:rPr lang="en-GB" sz="1800" dirty="0" smtClean="0"/>
              <a:t>.</a:t>
            </a:r>
          </a:p>
          <a:p>
            <a:pPr marL="171450" indent="-171450"/>
            <a:r>
              <a:rPr lang="en-GB" sz="1800" dirty="0"/>
              <a:t>All tools and data available for sharing via </a:t>
            </a:r>
            <a:r>
              <a:rPr lang="en-GB" sz="1800" u="sng" dirty="0">
                <a:solidFill>
                  <a:srgbClr val="0070C0"/>
                </a:solidFill>
              </a:rPr>
              <a:t>Scott.sandvik@reach-initiative.org</a:t>
            </a:r>
          </a:p>
          <a:p>
            <a:pPr marL="171450" indent="-171450"/>
            <a:endParaRPr lang="en-GB" sz="1800" dirty="0"/>
          </a:p>
        </p:txBody>
      </p:sp>
    </p:spTree>
    <p:extLst>
      <p:ext uri="{BB962C8B-B14F-4D97-AF65-F5344CB8AC3E}">
        <p14:creationId xmlns:p14="http://schemas.microsoft.com/office/powerpoint/2010/main" val="36476321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713" y="816096"/>
            <a:ext cx="8174264" cy="369332"/>
          </a:xfrm>
          <a:prstGeom prst="rect">
            <a:avLst/>
          </a:prstGeom>
        </p:spPr>
        <p:txBody>
          <a:bodyPr wrap="square">
            <a:spAutoFit/>
          </a:bodyPr>
          <a:lstStyle/>
          <a:p>
            <a:r>
              <a:rPr lang="en-US" b="1" dirty="0"/>
              <a:t>P</a:t>
            </a:r>
            <a:r>
              <a:rPr lang="en-US" b="1" dirty="0" smtClean="0"/>
              <a:t>roportion </a:t>
            </a:r>
            <a:r>
              <a:rPr lang="en-US" b="1" dirty="0"/>
              <a:t>of h</a:t>
            </a:r>
            <a:r>
              <a:rPr lang="en-US" b="1" dirty="0" smtClean="0"/>
              <a:t>ousehold </a:t>
            </a:r>
            <a:r>
              <a:rPr lang="en-US" b="1" dirty="0"/>
              <a:t>r</a:t>
            </a:r>
            <a:r>
              <a:rPr lang="en-US" b="1" dirty="0" smtClean="0"/>
              <a:t>esiding </a:t>
            </a:r>
            <a:r>
              <a:rPr lang="en-US" b="1" dirty="0"/>
              <a:t>in s</a:t>
            </a:r>
            <a:r>
              <a:rPr lang="en-US" b="1" dirty="0" smtClean="0"/>
              <a:t>helters with minor </a:t>
            </a:r>
            <a:r>
              <a:rPr lang="en-US" b="1" dirty="0"/>
              <a:t>d</a:t>
            </a:r>
            <a:r>
              <a:rPr lang="en-US" b="1" dirty="0" smtClean="0"/>
              <a:t>amage as of February 2019</a:t>
            </a:r>
            <a:endParaRPr lang="en-US" sz="2000" dirty="0">
              <a:latin typeface="+mj-lt"/>
            </a:endParaRPr>
          </a:p>
        </p:txBody>
      </p:sp>
      <p:sp>
        <p:nvSpPr>
          <p:cNvPr id="9" name="Title 1"/>
          <p:cNvSpPr>
            <a:spLocks noGrp="1"/>
          </p:cNvSpPr>
          <p:nvPr>
            <p:ph type="title"/>
          </p:nvPr>
        </p:nvSpPr>
        <p:spPr>
          <a:xfrm>
            <a:off x="217713" y="256972"/>
            <a:ext cx="7947718" cy="673028"/>
          </a:xfrm>
        </p:spPr>
        <p:txBody>
          <a:bodyPr>
            <a:normAutofit/>
          </a:bodyPr>
          <a:lstStyle/>
          <a:p>
            <a:r>
              <a:rPr lang="en-US" sz="3200" dirty="0" smtClean="0"/>
              <a:t>SNFI: Shelter Damage</a:t>
            </a:r>
            <a:endParaRPr lang="en-US" sz="3200" dirty="0"/>
          </a:p>
        </p:txBody>
      </p:sp>
      <p:sp>
        <p:nvSpPr>
          <p:cNvPr id="10" name="Rectangle 9"/>
          <p:cNvSpPr/>
          <p:nvPr/>
        </p:nvSpPr>
        <p:spPr>
          <a:xfrm>
            <a:off x="233755" y="6427113"/>
            <a:ext cx="7947720" cy="430887"/>
          </a:xfrm>
          <a:prstGeom prst="rect">
            <a:avLst/>
          </a:prstGeom>
        </p:spPr>
        <p:txBody>
          <a:bodyPr wrap="square">
            <a:spAutoFit/>
          </a:bodyPr>
          <a:lstStyle/>
          <a:p>
            <a:r>
              <a:rPr lang="en-US" sz="1100" dirty="0" smtClean="0"/>
              <a:t>REACH have used the shelter damage categories </a:t>
            </a:r>
            <a:r>
              <a:rPr lang="en-US" sz="1100" dirty="0"/>
              <a:t>developed by the Shelter Sector for the North East Syria (NES) </a:t>
            </a:r>
            <a:r>
              <a:rPr lang="en-US" sz="1100" dirty="0" smtClean="0"/>
              <a:t>Hub. Minor damage </a:t>
            </a:r>
            <a:r>
              <a:rPr lang="en-US" sz="1100" dirty="0"/>
              <a:t>includes </a:t>
            </a:r>
            <a:r>
              <a:rPr lang="en-US" sz="1100" dirty="0" smtClean="0"/>
              <a:t>shelters </a:t>
            </a:r>
            <a:r>
              <a:rPr lang="en-US" sz="1100" dirty="0"/>
              <a:t>with limited damage to walls, doors and </a:t>
            </a:r>
            <a:r>
              <a:rPr lang="en-US" sz="1100" dirty="0" smtClean="0"/>
              <a:t>windows.</a:t>
            </a:r>
            <a:endParaRPr lang="en-US" sz="1100" dirty="0"/>
          </a:p>
        </p:txBody>
      </p:sp>
      <p:pic>
        <p:nvPicPr>
          <p:cNvPr id="11" name="Picture 10"/>
          <p:cNvPicPr>
            <a:picLocks noChangeAspect="1"/>
          </p:cNvPicPr>
          <p:nvPr/>
        </p:nvPicPr>
        <p:blipFill>
          <a:blip r:embed="rId3"/>
          <a:stretch>
            <a:fillRect/>
          </a:stretch>
        </p:blipFill>
        <p:spPr>
          <a:xfrm>
            <a:off x="23253" y="1185428"/>
            <a:ext cx="8368724" cy="3817605"/>
          </a:xfrm>
          <a:prstGeom prst="rect">
            <a:avLst/>
          </a:prstGeom>
        </p:spPr>
      </p:pic>
      <p:sp>
        <p:nvSpPr>
          <p:cNvPr id="6" name="Rectangle 5"/>
          <p:cNvSpPr/>
          <p:nvPr/>
        </p:nvSpPr>
        <p:spPr>
          <a:xfrm>
            <a:off x="330985" y="5114908"/>
            <a:ext cx="7947720" cy="1200329"/>
          </a:xfrm>
          <a:prstGeom prst="rect">
            <a:avLst/>
          </a:prstGeom>
        </p:spPr>
        <p:txBody>
          <a:bodyPr wrap="square">
            <a:spAutoFit/>
          </a:bodyPr>
          <a:lstStyle/>
          <a:p>
            <a:pPr marL="285750" indent="-285750">
              <a:buFont typeface="Arial" panose="020B0604020202020204" pitchFamily="34" charset="0"/>
              <a:buChar char="•"/>
            </a:pPr>
            <a:r>
              <a:rPr lang="en-US" b="1" dirty="0" smtClean="0"/>
              <a:t>Similarly, West Central and Northeast areas are estimated to have higher proportion of families living in shelters with minor damage. </a:t>
            </a:r>
          </a:p>
          <a:p>
            <a:pPr marL="285750" indent="-285750">
              <a:buFont typeface="Arial" panose="020B0604020202020204" pitchFamily="34" charset="0"/>
              <a:buChar char="•"/>
            </a:pPr>
            <a:r>
              <a:rPr lang="en-US" b="1" dirty="0" smtClean="0"/>
              <a:t>With higher populations, </a:t>
            </a:r>
            <a:r>
              <a:rPr lang="en-US" b="1" u="sng" dirty="0" err="1" smtClean="0"/>
              <a:t>Benurama</a:t>
            </a:r>
            <a:r>
              <a:rPr lang="en-US" b="1" u="sng" dirty="0" smtClean="0"/>
              <a:t>, </a:t>
            </a:r>
            <a:r>
              <a:rPr lang="en-US" b="1" u="sng" dirty="0" err="1" smtClean="0"/>
              <a:t>Tawasu’ya</a:t>
            </a:r>
            <a:r>
              <a:rPr lang="en-US" b="1" u="sng" dirty="0" smtClean="0"/>
              <a:t> </a:t>
            </a:r>
            <a:r>
              <a:rPr lang="en-US" b="1" dirty="0" smtClean="0"/>
              <a:t>and </a:t>
            </a:r>
            <a:r>
              <a:rPr lang="en-US" b="1" u="sng" dirty="0" err="1" smtClean="0"/>
              <a:t>Rmela</a:t>
            </a:r>
            <a:r>
              <a:rPr lang="en-US" b="1" dirty="0" smtClean="0"/>
              <a:t> </a:t>
            </a:r>
            <a:r>
              <a:rPr lang="en-US" b="1" dirty="0" err="1" smtClean="0"/>
              <a:t>neighbourhoods</a:t>
            </a:r>
            <a:r>
              <a:rPr lang="en-US" b="1" dirty="0" smtClean="0"/>
              <a:t> may be locations of focus moving forward for the shelter response. </a:t>
            </a:r>
          </a:p>
        </p:txBody>
      </p:sp>
    </p:spTree>
    <p:extLst>
      <p:ext uri="{BB962C8B-B14F-4D97-AF65-F5344CB8AC3E}">
        <p14:creationId xmlns:p14="http://schemas.microsoft.com/office/powerpoint/2010/main" val="6352875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713" y="930000"/>
            <a:ext cx="8174264" cy="646331"/>
          </a:xfrm>
          <a:prstGeom prst="rect">
            <a:avLst/>
          </a:prstGeom>
        </p:spPr>
        <p:txBody>
          <a:bodyPr wrap="square">
            <a:spAutoFit/>
          </a:bodyPr>
          <a:lstStyle/>
          <a:p>
            <a:r>
              <a:rPr lang="en-US" b="1" dirty="0" smtClean="0"/>
              <a:t>Main Reasons for not repairing damaged shelters in the past two weeks, as of February 2019 (by % of </a:t>
            </a:r>
            <a:r>
              <a:rPr lang="en-US" b="1" dirty="0" err="1" smtClean="0"/>
              <a:t>Kis</a:t>
            </a:r>
            <a:r>
              <a:rPr lang="en-US" b="1" dirty="0" smtClean="0"/>
              <a:t> reporting)</a:t>
            </a:r>
            <a:endParaRPr lang="en-US" sz="2000" dirty="0">
              <a:latin typeface="+mj-lt"/>
            </a:endParaRPr>
          </a:p>
        </p:txBody>
      </p:sp>
      <p:sp>
        <p:nvSpPr>
          <p:cNvPr id="9" name="Title 1"/>
          <p:cNvSpPr>
            <a:spLocks noGrp="1"/>
          </p:cNvSpPr>
          <p:nvPr>
            <p:ph type="title"/>
          </p:nvPr>
        </p:nvSpPr>
        <p:spPr>
          <a:xfrm>
            <a:off x="217713" y="256972"/>
            <a:ext cx="7947718" cy="673028"/>
          </a:xfrm>
        </p:spPr>
        <p:txBody>
          <a:bodyPr>
            <a:normAutofit/>
          </a:bodyPr>
          <a:lstStyle/>
          <a:p>
            <a:r>
              <a:rPr lang="en-US" sz="3200" dirty="0" smtClean="0"/>
              <a:t>SNFI: Shelter Damage</a:t>
            </a:r>
            <a:endParaRPr lang="en-US" sz="3200" dirty="0"/>
          </a:p>
        </p:txBody>
      </p:sp>
      <p:sp>
        <p:nvSpPr>
          <p:cNvPr id="6" name="Rectangle 5"/>
          <p:cNvSpPr/>
          <p:nvPr/>
        </p:nvSpPr>
        <p:spPr>
          <a:xfrm>
            <a:off x="217713" y="5259544"/>
            <a:ext cx="8174264" cy="1477328"/>
          </a:xfrm>
          <a:prstGeom prst="rect">
            <a:avLst/>
          </a:prstGeom>
        </p:spPr>
        <p:txBody>
          <a:bodyPr wrap="square">
            <a:spAutoFit/>
          </a:bodyPr>
          <a:lstStyle/>
          <a:p>
            <a:pPr marL="285750" indent="-285750">
              <a:buFont typeface="Arial" panose="020B0604020202020204" pitchFamily="34" charset="0"/>
              <a:buChar char="•"/>
            </a:pPr>
            <a:r>
              <a:rPr lang="en-US" b="1" dirty="0" smtClean="0">
                <a:latin typeface="+mj-lt"/>
              </a:rPr>
              <a:t>The reported primary reasons for not repairing shelter are predominately related to cost of materials and hiring professionals.  </a:t>
            </a:r>
          </a:p>
          <a:p>
            <a:pPr marL="285750" indent="-285750">
              <a:buFont typeface="Arial" panose="020B0604020202020204" pitchFamily="34" charset="0"/>
              <a:buChar char="•"/>
            </a:pPr>
            <a:r>
              <a:rPr lang="en-US" dirty="0" smtClean="0">
                <a:latin typeface="+mj-lt"/>
              </a:rPr>
              <a:t>Given the type and scale of damage in the city, residents are reportedly unable to make repairs themselves.</a:t>
            </a:r>
          </a:p>
          <a:p>
            <a:pPr marL="285750" indent="-285750">
              <a:buFont typeface="Arial" panose="020B0604020202020204" pitchFamily="34" charset="0"/>
              <a:buChar char="•"/>
            </a:pPr>
            <a:endParaRPr lang="en-US" b="1" dirty="0">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105562506"/>
              </p:ext>
            </p:extLst>
          </p:nvPr>
        </p:nvGraphicFramePr>
        <p:xfrm>
          <a:off x="935665" y="1576331"/>
          <a:ext cx="6943061" cy="3683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50294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21287"/>
            <a:ext cx="7947718" cy="673028"/>
          </a:xfrm>
        </p:spPr>
        <p:txBody>
          <a:bodyPr>
            <a:normAutofit/>
          </a:bodyPr>
          <a:lstStyle/>
          <a:p>
            <a:r>
              <a:rPr lang="en-US" sz="3200" dirty="0" smtClean="0"/>
              <a:t>SNFI: </a:t>
            </a:r>
            <a:r>
              <a:rPr lang="en-US" sz="3200" dirty="0"/>
              <a:t>Response and Area Overview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879375"/>
            <a:ext cx="8442251" cy="5824155"/>
          </a:xfrm>
        </p:spPr>
      </p:pic>
    </p:spTree>
    <p:extLst>
      <p:ext uri="{BB962C8B-B14F-4D97-AF65-F5344CB8AC3E}">
        <p14:creationId xmlns:p14="http://schemas.microsoft.com/office/powerpoint/2010/main" val="3480226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713" y="930000"/>
            <a:ext cx="8174264" cy="3785652"/>
          </a:xfrm>
          <a:prstGeom prst="rect">
            <a:avLst/>
          </a:prstGeom>
        </p:spPr>
        <p:txBody>
          <a:bodyPr wrap="square">
            <a:spAutoFit/>
          </a:bodyPr>
          <a:lstStyle/>
          <a:p>
            <a:pPr marL="457200" indent="-457200">
              <a:buFont typeface="+mj-lt"/>
              <a:buAutoNum type="arabicPeriod"/>
            </a:pPr>
            <a:endParaRPr lang="en-US" sz="2000" b="1" dirty="0"/>
          </a:p>
          <a:p>
            <a:pPr marL="342900" indent="-342900">
              <a:buFont typeface="Arial" panose="020B0604020202020204" pitchFamily="34" charset="0"/>
              <a:buChar char="•"/>
            </a:pPr>
            <a:r>
              <a:rPr lang="en-US" sz="2000" dirty="0"/>
              <a:t>No major change since last workshop- limited shelter response, high levels of damage.</a:t>
            </a:r>
          </a:p>
          <a:p>
            <a:pPr marL="342900" indent="-342900">
              <a:buFont typeface="Arial" panose="020B0604020202020204" pitchFamily="34" charset="0"/>
              <a:buChar char="•"/>
            </a:pPr>
            <a:r>
              <a:rPr lang="en-US" sz="2000" dirty="0"/>
              <a:t>However, increasingly actors are beginning to explore shelter response, particularly in areas where minor or moderate damage where greater scope for humanitarian programming.</a:t>
            </a:r>
          </a:p>
          <a:p>
            <a:endParaRPr lang="en-US" sz="2000" b="1" dirty="0">
              <a:highlight>
                <a:srgbClr val="FFFF00"/>
              </a:highlight>
            </a:endParaRPr>
          </a:p>
          <a:p>
            <a:pPr marL="457200" indent="-457200">
              <a:buAutoNum type="arabicPeriod"/>
            </a:pPr>
            <a:r>
              <a:rPr lang="en-US" sz="2000" i="1" dirty="0"/>
              <a:t>What are the plan to scale-up shelter </a:t>
            </a:r>
            <a:r>
              <a:rPr lang="en-US" sz="2000" i="1" dirty="0" smtClean="0"/>
              <a:t>rehabilitation </a:t>
            </a:r>
            <a:r>
              <a:rPr lang="en-US" sz="2000" i="1" dirty="0" err="1"/>
              <a:t>programmes</a:t>
            </a:r>
            <a:r>
              <a:rPr lang="en-US" sz="2000" i="1" dirty="0"/>
              <a:t>, particularly in NE, west central and east central areas?</a:t>
            </a:r>
          </a:p>
          <a:p>
            <a:pPr marL="457200" indent="-457200">
              <a:buAutoNum type="arabicPeriod"/>
            </a:pPr>
            <a:r>
              <a:rPr lang="en-US" sz="2000" i="1" dirty="0"/>
              <a:t>What are some of the challenges and considerations around scaling-up shelter programming? Are there any sustainable ways shelter partners can support residents conduct their own shelter repairs?</a:t>
            </a:r>
            <a:endParaRPr lang="en-US" sz="2400" i="1" dirty="0">
              <a:latin typeface="+mj-lt"/>
            </a:endParaRPr>
          </a:p>
        </p:txBody>
      </p:sp>
      <p:sp>
        <p:nvSpPr>
          <p:cNvPr id="9" name="Title 1"/>
          <p:cNvSpPr>
            <a:spLocks noGrp="1"/>
          </p:cNvSpPr>
          <p:nvPr>
            <p:ph type="title"/>
          </p:nvPr>
        </p:nvSpPr>
        <p:spPr>
          <a:xfrm>
            <a:off x="217713" y="256972"/>
            <a:ext cx="7947718" cy="673028"/>
          </a:xfrm>
        </p:spPr>
        <p:txBody>
          <a:bodyPr>
            <a:normAutofit/>
          </a:bodyPr>
          <a:lstStyle/>
          <a:p>
            <a:r>
              <a:rPr lang="en-US" sz="3200" dirty="0"/>
              <a:t>SNFI: Discussion</a:t>
            </a:r>
          </a:p>
        </p:txBody>
      </p:sp>
    </p:spTree>
    <p:extLst>
      <p:ext uri="{BB962C8B-B14F-4D97-AF65-F5344CB8AC3E}">
        <p14:creationId xmlns:p14="http://schemas.microsoft.com/office/powerpoint/2010/main" val="497699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54387"/>
            <a:ext cx="7947718" cy="673028"/>
          </a:xfrm>
        </p:spPr>
        <p:txBody>
          <a:bodyPr>
            <a:normAutofit/>
          </a:bodyPr>
          <a:lstStyle/>
          <a:p>
            <a:r>
              <a:rPr lang="en-US" sz="3200" dirty="0" err="1" smtClean="0"/>
              <a:t>Ar</a:t>
            </a:r>
            <a:r>
              <a:rPr lang="en-US" sz="3200" dirty="0" smtClean="0"/>
              <a:t>-Raqqa City – Inter-Sector Overview</a:t>
            </a:r>
            <a:endParaRPr lang="en-US" sz="3200" dirty="0"/>
          </a:p>
        </p:txBody>
      </p:sp>
      <p:sp>
        <p:nvSpPr>
          <p:cNvPr id="4" name="Content Placeholder 2"/>
          <p:cNvSpPr txBox="1">
            <a:spLocks/>
          </p:cNvSpPr>
          <p:nvPr/>
        </p:nvSpPr>
        <p:spPr>
          <a:xfrm>
            <a:off x="386156" y="927414"/>
            <a:ext cx="7947718" cy="5930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Since the last workshop in December, </a:t>
            </a:r>
            <a:r>
              <a:rPr lang="en-GB" sz="1800" b="1" dirty="0"/>
              <a:t>we are seeing some improvements in the humanitarian situation in Raqqa city. </a:t>
            </a:r>
            <a:r>
              <a:rPr lang="en-GB" sz="1800" dirty="0"/>
              <a:t>More households have access to the water network as rehabilitation continues, more schools have opened, and food/NFI markets are functioning across the city.  </a:t>
            </a:r>
            <a:endParaRPr lang="en-US" sz="1800" dirty="0"/>
          </a:p>
          <a:p>
            <a:r>
              <a:rPr lang="en-GB" sz="1800" b="1" dirty="0"/>
              <a:t>But key challenges remain; </a:t>
            </a:r>
            <a:r>
              <a:rPr lang="en-GB" sz="1800" dirty="0"/>
              <a:t>we are seeing increased estimated usage of negative food-based coping strategies among residents in most areas, access to income and ability to cover basic needs are overall very low. </a:t>
            </a:r>
            <a:endParaRPr lang="en-US" sz="1800" dirty="0"/>
          </a:p>
          <a:p>
            <a:r>
              <a:rPr lang="en-GB" sz="1800" b="1" dirty="0"/>
              <a:t>Many issues with quality of services still persist</a:t>
            </a:r>
            <a:r>
              <a:rPr lang="en-GB" sz="1800" dirty="0"/>
              <a:t>, such as for education, water </a:t>
            </a:r>
            <a:r>
              <a:rPr lang="en-GB" sz="1800" dirty="0" smtClean="0"/>
              <a:t>and </a:t>
            </a:r>
            <a:r>
              <a:rPr lang="en-GB" sz="1800" dirty="0"/>
              <a:t>the sewage network in most areas across the city. Additionally, access to service, especially healthcare, has shown a decline over the past quarter, school attendance rates have largely stagnated, with persistently lower rates of attendance in North and West areas, despite more schools being open, and child labour is widely acknowledged as common across all areas of the city. </a:t>
            </a:r>
            <a:endParaRPr lang="en-US" sz="1800" dirty="0"/>
          </a:p>
          <a:p>
            <a:r>
              <a:rPr lang="en-GB" sz="1800" b="1" dirty="0"/>
              <a:t>Many factors compound these issues</a:t>
            </a:r>
            <a:r>
              <a:rPr lang="en-GB" sz="1800" dirty="0"/>
              <a:t>, such as</a:t>
            </a:r>
            <a:r>
              <a:rPr lang="en-GB" sz="1800" dirty="0" smtClean="0"/>
              <a:t>:</a:t>
            </a:r>
          </a:p>
          <a:p>
            <a:pPr lvl="1"/>
            <a:r>
              <a:rPr lang="en-GB" sz="1800" dirty="0" smtClean="0"/>
              <a:t>the </a:t>
            </a:r>
            <a:r>
              <a:rPr lang="en-GB" sz="1800" dirty="0"/>
              <a:t>continued depreciation of the Syrian pound, </a:t>
            </a:r>
            <a:endParaRPr lang="en-GB" sz="1800" dirty="0" smtClean="0"/>
          </a:p>
          <a:p>
            <a:pPr lvl="1"/>
            <a:r>
              <a:rPr lang="en-GB" sz="1800" dirty="0" smtClean="0"/>
              <a:t>increased </a:t>
            </a:r>
            <a:r>
              <a:rPr lang="en-GB" sz="1800" dirty="0"/>
              <a:t>prices reported across the city</a:t>
            </a:r>
            <a:r>
              <a:rPr lang="en-GB" sz="1800" dirty="0" smtClean="0"/>
              <a:t>, </a:t>
            </a:r>
          </a:p>
          <a:p>
            <a:pPr lvl="1"/>
            <a:r>
              <a:rPr lang="en-GB" sz="1800" dirty="0" smtClean="0"/>
              <a:t>the </a:t>
            </a:r>
            <a:r>
              <a:rPr lang="en-GB" sz="1800" dirty="0"/>
              <a:t>average salary below even the Survival Minimum Expenditure </a:t>
            </a:r>
            <a:r>
              <a:rPr lang="en-GB" sz="1800" dirty="0" smtClean="0"/>
              <a:t>Basket (SMEB), </a:t>
            </a:r>
            <a:r>
              <a:rPr lang="en-GB" sz="1800" dirty="0"/>
              <a:t>causing residents to have reduced purchasing power thanks to the increased cost of living. </a:t>
            </a:r>
            <a:endParaRPr lang="en-GB" sz="1800" dirty="0" smtClean="0"/>
          </a:p>
          <a:p>
            <a:pPr lvl="1"/>
            <a:r>
              <a:rPr lang="en-GB" sz="1800" dirty="0" smtClean="0"/>
              <a:t>In </a:t>
            </a:r>
            <a:r>
              <a:rPr lang="en-GB" sz="1800" dirty="0"/>
              <a:t>addition, since October, </a:t>
            </a:r>
            <a:r>
              <a:rPr lang="en-GB" sz="1800" dirty="0" smtClean="0"/>
              <a:t>an estimated </a:t>
            </a:r>
            <a:r>
              <a:rPr lang="en-GB" sz="1800" dirty="0"/>
              <a:t>increase in population returns may have strained access to many services.</a:t>
            </a:r>
            <a:endParaRPr lang="en-US" sz="1800" dirty="0"/>
          </a:p>
        </p:txBody>
      </p:sp>
    </p:spTree>
    <p:extLst>
      <p:ext uri="{BB962C8B-B14F-4D97-AF65-F5344CB8AC3E}">
        <p14:creationId xmlns:p14="http://schemas.microsoft.com/office/powerpoint/2010/main" val="2883226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Ar</a:t>
            </a:r>
            <a:r>
              <a:rPr lang="en-US" sz="3200" dirty="0" smtClean="0"/>
              <a:t>-Raqqa city: Population Overview</a:t>
            </a:r>
            <a:endParaRPr lang="en-US" sz="3200" dirty="0"/>
          </a:p>
        </p:txBody>
      </p:sp>
      <p:sp>
        <p:nvSpPr>
          <p:cNvPr id="8" name="Rectangle 7"/>
          <p:cNvSpPr/>
          <p:nvPr/>
        </p:nvSpPr>
        <p:spPr>
          <a:xfrm>
            <a:off x="233756" y="1007377"/>
            <a:ext cx="8174264" cy="400110"/>
          </a:xfrm>
          <a:prstGeom prst="rect">
            <a:avLst/>
          </a:prstGeom>
        </p:spPr>
        <p:txBody>
          <a:bodyPr wrap="square">
            <a:spAutoFit/>
          </a:bodyPr>
          <a:lstStyle/>
          <a:p>
            <a:r>
              <a:rPr lang="en-US" sz="2000" dirty="0" smtClean="0">
                <a:latin typeface="+mj-lt"/>
              </a:rPr>
              <a:t>Estimated number of households returning to each area location, by ABA rounds</a:t>
            </a:r>
            <a:endParaRPr lang="en-US" sz="2000" dirty="0">
              <a:latin typeface="+mj-lt"/>
            </a:endParaRPr>
          </a:p>
        </p:txBody>
      </p:sp>
      <p:sp>
        <p:nvSpPr>
          <p:cNvPr id="9" name="Rectangle 8"/>
          <p:cNvSpPr/>
          <p:nvPr/>
        </p:nvSpPr>
        <p:spPr>
          <a:xfrm>
            <a:off x="435318" y="6453939"/>
            <a:ext cx="8174264" cy="307777"/>
          </a:xfrm>
          <a:prstGeom prst="rect">
            <a:avLst/>
          </a:prstGeom>
        </p:spPr>
        <p:txBody>
          <a:bodyPr wrap="square">
            <a:spAutoFit/>
          </a:bodyPr>
          <a:lstStyle/>
          <a:p>
            <a:r>
              <a:rPr lang="en-US" sz="1400" dirty="0" smtClean="0">
                <a:latin typeface="+mj-lt"/>
              </a:rPr>
              <a:t>*These figures are based on the average of the area estimated population range.</a:t>
            </a:r>
            <a:endParaRPr lang="en-US" sz="1400" dirty="0">
              <a:latin typeface="+mj-lt"/>
            </a:endParaRPr>
          </a:p>
        </p:txBody>
      </p:sp>
      <p:sp>
        <p:nvSpPr>
          <p:cNvPr id="6" name="Content Placeholder 2"/>
          <p:cNvSpPr txBox="1">
            <a:spLocks/>
          </p:cNvSpPr>
          <p:nvPr/>
        </p:nvSpPr>
        <p:spPr>
          <a:xfrm>
            <a:off x="341911" y="5477274"/>
            <a:ext cx="7731408" cy="2568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GB" sz="1800" dirty="0" smtClean="0"/>
              <a:t>While population returns in October reportedly appeared to have stabilised, </a:t>
            </a:r>
            <a:r>
              <a:rPr lang="en-GB" sz="1800" b="1" dirty="0" smtClean="0"/>
              <a:t>findings suggest returns have increased again between October and February.</a:t>
            </a:r>
            <a:endParaRPr lang="en-GB" sz="1800" b="1" dirty="0"/>
          </a:p>
        </p:txBody>
      </p:sp>
      <p:graphicFrame>
        <p:nvGraphicFramePr>
          <p:cNvPr id="10" name="Chart 9"/>
          <p:cNvGraphicFramePr>
            <a:graphicFrameLocks/>
          </p:cNvGraphicFramePr>
          <p:nvPr>
            <p:extLst>
              <p:ext uri="{D42A27DB-BD31-4B8C-83A1-F6EECF244321}">
                <p14:modId xmlns:p14="http://schemas.microsoft.com/office/powerpoint/2010/main" val="1058189348"/>
              </p:ext>
            </p:extLst>
          </p:nvPr>
        </p:nvGraphicFramePr>
        <p:xfrm>
          <a:off x="605439" y="1407487"/>
          <a:ext cx="6954310" cy="3919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8298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0"/>
            <a:ext cx="7947718" cy="673028"/>
          </a:xfrm>
        </p:spPr>
        <p:txBody>
          <a:bodyPr>
            <a:normAutofit/>
          </a:bodyPr>
          <a:lstStyle/>
          <a:p>
            <a:r>
              <a:rPr lang="en-US" sz="3200" dirty="0" err="1" smtClean="0"/>
              <a:t>Ar</a:t>
            </a:r>
            <a:r>
              <a:rPr lang="en-US" sz="3200" dirty="0" smtClean="0"/>
              <a:t>-Raqqa city: Population Overview</a:t>
            </a:r>
            <a:endParaRPr lang="en-US" sz="3200" dirty="0"/>
          </a:p>
        </p:txBody>
      </p:sp>
      <p:sp>
        <p:nvSpPr>
          <p:cNvPr id="4" name="Content Placeholder 2"/>
          <p:cNvSpPr txBox="1">
            <a:spLocks/>
          </p:cNvSpPr>
          <p:nvPr/>
        </p:nvSpPr>
        <p:spPr>
          <a:xfrm>
            <a:off x="531188" y="663958"/>
            <a:ext cx="7731408" cy="2568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GB" sz="1800" dirty="0" smtClean="0"/>
              <a:t>As of February 2019, KIs estimated the population to be somewhere between </a:t>
            </a:r>
            <a:r>
              <a:rPr lang="en-GB" sz="1800" u="sng" dirty="0" smtClean="0"/>
              <a:t>46,000 and 58,000 households</a:t>
            </a:r>
            <a:r>
              <a:rPr lang="en-GB" sz="1800" dirty="0" smtClean="0"/>
              <a:t> (compared to 37,000-45,000 in October).</a:t>
            </a:r>
            <a:endParaRPr lang="en-GB" sz="1800" u="sng" dirty="0" smtClean="0"/>
          </a:p>
          <a:p>
            <a:pPr marL="171450" indent="-171450"/>
            <a:r>
              <a:rPr lang="en-GB" sz="1800" dirty="0" err="1" smtClean="0"/>
              <a:t>Meshleb</a:t>
            </a:r>
            <a:r>
              <a:rPr lang="en-GB" sz="1800" dirty="0" smtClean="0"/>
              <a:t>, East Central and West Central are estimated to have a higher increase of returns compared to other areas since October 2018.</a:t>
            </a:r>
            <a:endParaRPr lang="en-GB" sz="1800" dirty="0"/>
          </a:p>
        </p:txBody>
      </p:sp>
      <p:sp>
        <p:nvSpPr>
          <p:cNvPr id="5" name="Rectangle 4"/>
          <p:cNvSpPr/>
          <p:nvPr/>
        </p:nvSpPr>
        <p:spPr>
          <a:xfrm>
            <a:off x="233756" y="6376671"/>
            <a:ext cx="8301781" cy="461665"/>
          </a:xfrm>
          <a:prstGeom prst="rect">
            <a:avLst/>
          </a:prstGeom>
        </p:spPr>
        <p:txBody>
          <a:bodyPr wrap="square">
            <a:spAutoFit/>
          </a:bodyPr>
          <a:lstStyle/>
          <a:p>
            <a:r>
              <a:rPr lang="en-US" sz="1200" i="1" dirty="0" smtClean="0"/>
              <a:t>*Data is based on KI methodology and have been triangulated with available sources. Including other REACH assessments</a:t>
            </a:r>
            <a:r>
              <a:rPr lang="en-GB" sz="1200" dirty="0" smtClean="0"/>
              <a:t>, </a:t>
            </a:r>
            <a:r>
              <a:rPr lang="en-GB" sz="1200" dirty="0"/>
              <a:t>local authorities, INGOs, operational actors in city, </a:t>
            </a:r>
            <a:r>
              <a:rPr lang="en-GB" sz="1200" dirty="0" smtClean="0"/>
              <a:t>follow-up KI interviews, </a:t>
            </a:r>
            <a:r>
              <a:rPr lang="en-GB" sz="1200" dirty="0"/>
              <a:t>and Focus Group Discussions (FGDs</a:t>
            </a:r>
            <a:r>
              <a:rPr lang="en-GB" sz="1200" dirty="0" smtClean="0"/>
              <a:t>). Estimates are to be considered indicative only.</a:t>
            </a:r>
            <a:endParaRPr lang="en-GB" sz="1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27" y="1885049"/>
            <a:ext cx="7262037" cy="4491622"/>
          </a:xfrm>
          <a:prstGeom prst="rect">
            <a:avLst/>
          </a:prstGeom>
        </p:spPr>
      </p:pic>
    </p:spTree>
    <p:extLst>
      <p:ext uri="{BB962C8B-B14F-4D97-AF65-F5344CB8AC3E}">
        <p14:creationId xmlns:p14="http://schemas.microsoft.com/office/powerpoint/2010/main" val="426979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ACH">
  <a:themeElements>
    <a:clrScheme name="REACH theme">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REACH text">
      <a:majorFont>
        <a:latin typeface="Arial Narrow"/>
        <a:ea typeface="ＭＳ Ｐゴシック"/>
        <a:cs typeface=""/>
      </a:majorFont>
      <a:minorFont>
        <a:latin typeface="Arial Narrow"/>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B31F12-FD48-4928-B797-68E4D982B6DF}" vid="{507976F8-0F25-4A49-B01C-81C85490E43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ACH theme">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REACH text">
    <a:majorFont>
      <a:latin typeface="Arial Narrow"/>
      <a:ea typeface="ＭＳ Ｐゴシック"/>
      <a:cs typeface=""/>
    </a:majorFont>
    <a:minorFont>
      <a:latin typeface="Arial Narrow"/>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30274</TotalTime>
  <Words>4996</Words>
  <Application>Microsoft Office PowerPoint</Application>
  <PresentationFormat>On-screen Show (4:3)</PresentationFormat>
  <Paragraphs>423</Paragraphs>
  <Slides>63</Slides>
  <Notes>56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ＭＳ Ｐゴシック</vt:lpstr>
      <vt:lpstr>Arial</vt:lpstr>
      <vt:lpstr>Arial Narrow</vt:lpstr>
      <vt:lpstr>Calibri</vt:lpstr>
      <vt:lpstr>Calibri Light</vt:lpstr>
      <vt:lpstr>Trade Gothic LT Std</vt:lpstr>
      <vt:lpstr>REACH</vt:lpstr>
      <vt:lpstr>Custom Design</vt:lpstr>
      <vt:lpstr>Ar-Raqqa City Area Based Workshop, Round III</vt:lpstr>
      <vt:lpstr>Table of Contents</vt:lpstr>
      <vt:lpstr>PowerPoint Presentation</vt:lpstr>
      <vt:lpstr>Methodology: Objectives</vt:lpstr>
      <vt:lpstr>Methodology: Data Sources</vt:lpstr>
      <vt:lpstr>Methodology: Analysis and Area Boundaries</vt:lpstr>
      <vt:lpstr>Ar-Raqqa City – Inter-Sector Overview</vt:lpstr>
      <vt:lpstr>Ar-Raqqa city: Population Overview</vt:lpstr>
      <vt:lpstr>Ar-Raqqa city: Population Overview</vt:lpstr>
      <vt:lpstr>PowerPoint Presentation</vt:lpstr>
      <vt:lpstr>Food Security and Livelihoods: City Wide Findings </vt:lpstr>
      <vt:lpstr>Food Security: Key Trends</vt:lpstr>
      <vt:lpstr>Food Security: Key Trends</vt:lpstr>
      <vt:lpstr>Food Security: Coping Strategies</vt:lpstr>
      <vt:lpstr>Food Security: Key Trends</vt:lpstr>
      <vt:lpstr>Food Security: Wheat and Barley Production</vt:lpstr>
      <vt:lpstr>Food Security: Wheat and Flour</vt:lpstr>
      <vt:lpstr>Food Security: Response and Area Overview </vt:lpstr>
      <vt:lpstr>PowerPoint Presentation</vt:lpstr>
      <vt:lpstr>Livelihoods: Access to Income</vt:lpstr>
      <vt:lpstr>Livelihoods: Access to Income</vt:lpstr>
      <vt:lpstr>Livelihoods: Ability to Cover Basic Needs</vt:lpstr>
      <vt:lpstr>Livelihoods: Response and Area Overview </vt:lpstr>
      <vt:lpstr>PowerPoint Presentation</vt:lpstr>
      <vt:lpstr>Protection: City Wide Findings</vt:lpstr>
      <vt:lpstr>Protection: Key Trends</vt:lpstr>
      <vt:lpstr>Protection: Child Protection</vt:lpstr>
      <vt:lpstr>Protection: Child Labour</vt:lpstr>
      <vt:lpstr>Protection: Response and Area Overview </vt:lpstr>
      <vt:lpstr>Discussion: FSL and Protection</vt:lpstr>
      <vt:lpstr>PowerPoint Presentation</vt:lpstr>
      <vt:lpstr>Education: City Wide Findings</vt:lpstr>
      <vt:lpstr>Education: Key Trends</vt:lpstr>
      <vt:lpstr>Education: Key Trends</vt:lpstr>
      <vt:lpstr>Education: Attendance</vt:lpstr>
      <vt:lpstr>PowerPoint Presentation</vt:lpstr>
      <vt:lpstr>Education: Barriers to Education</vt:lpstr>
      <vt:lpstr>PowerPoint Presentation</vt:lpstr>
      <vt:lpstr>Education: Response and Area Overview </vt:lpstr>
      <vt:lpstr>Education: Discussion</vt:lpstr>
      <vt:lpstr>PowerPoint Presentation</vt:lpstr>
      <vt:lpstr>WASH: City Wide Findings</vt:lpstr>
      <vt:lpstr>WASH: Access to Water and Water Quality Issues</vt:lpstr>
      <vt:lpstr>WASH: Key Trends</vt:lpstr>
      <vt:lpstr>WASH: Key Trends</vt:lpstr>
      <vt:lpstr>WASH: Response and Area Overview </vt:lpstr>
      <vt:lpstr>WASH: Discussion</vt:lpstr>
      <vt:lpstr>PowerPoint Presentation</vt:lpstr>
      <vt:lpstr>Health: City Wide Findings</vt:lpstr>
      <vt:lpstr>Health: Access to Health Services</vt:lpstr>
      <vt:lpstr>Health: Key Trends</vt:lpstr>
      <vt:lpstr>Health: Barriers to Accessing Health Services</vt:lpstr>
      <vt:lpstr>Health: Gaps in Specialised Services</vt:lpstr>
      <vt:lpstr>Health: Response and Area Overview </vt:lpstr>
      <vt:lpstr>Health: Discussion</vt:lpstr>
      <vt:lpstr>PowerPoint Presentation</vt:lpstr>
      <vt:lpstr>SNFI: City Wide Findings</vt:lpstr>
      <vt:lpstr>SNFI: NFI Needs</vt:lpstr>
      <vt:lpstr>SNFI: Satellite-Detected Severity of Structure Damage - 21 October 2017</vt:lpstr>
      <vt:lpstr>SNFI: Shelter Damage</vt:lpstr>
      <vt:lpstr>SNFI: Shelter Damage</vt:lpstr>
      <vt:lpstr>SNFI: Response and Area Overview </vt:lpstr>
      <vt:lpstr>SNFI: Discussion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Camps and Sites Assessment</dc:title>
  <dc:creator>Oliver Moller</dc:creator>
  <cp:lastModifiedBy>Scott M. Sandvik</cp:lastModifiedBy>
  <cp:revision>1178</cp:revision>
  <cp:lastPrinted>2018-10-22T05:41:28Z</cp:lastPrinted>
  <dcterms:created xsi:type="dcterms:W3CDTF">2018-09-04T11:43:29Z</dcterms:created>
  <dcterms:modified xsi:type="dcterms:W3CDTF">2019-05-16T11:32:36Z</dcterms:modified>
</cp:coreProperties>
</file>