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5"/>
  </p:notesMasterIdLst>
  <p:handoutMasterIdLst>
    <p:handoutMasterId r:id="rId46"/>
  </p:handoutMasterIdLst>
  <p:sldIdLst>
    <p:sldId id="298" r:id="rId14"/>
    <p:sldId id="397" r:id="rId15"/>
    <p:sldId id="552" r:id="rId16"/>
    <p:sldId id="571" r:id="rId17"/>
    <p:sldId id="572" r:id="rId18"/>
    <p:sldId id="577" r:id="rId19"/>
    <p:sldId id="556" r:id="rId20"/>
    <p:sldId id="576" r:id="rId21"/>
    <p:sldId id="555" r:id="rId22"/>
    <p:sldId id="329" r:id="rId23"/>
    <p:sldId id="551" r:id="rId24"/>
    <p:sldId id="550" r:id="rId25"/>
    <p:sldId id="579" r:id="rId26"/>
    <p:sldId id="520" r:id="rId27"/>
    <p:sldId id="500" r:id="rId28"/>
    <p:sldId id="580" r:id="rId29"/>
    <p:sldId id="578" r:id="rId30"/>
    <p:sldId id="582" r:id="rId31"/>
    <p:sldId id="583" r:id="rId32"/>
    <p:sldId id="503" r:id="rId33"/>
    <p:sldId id="506" r:id="rId34"/>
    <p:sldId id="565" r:id="rId35"/>
    <p:sldId id="509" r:id="rId36"/>
    <p:sldId id="510" r:id="rId37"/>
    <p:sldId id="566" r:id="rId38"/>
    <p:sldId id="514" r:id="rId39"/>
    <p:sldId id="544" r:id="rId40"/>
    <p:sldId id="567" r:id="rId41"/>
    <p:sldId id="558" r:id="rId42"/>
    <p:sldId id="573" r:id="rId43"/>
    <p:sldId id="574" r:id="rId44"/>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32]" lastIdx="1" clrIdx="42"/>
  <p:cmAuthor id="1" name="NY" initials="N" lastIdx="27" clrIdx="0"/>
  <p:cmAuthor id="44" name="Microsoft Office User" initials="Office [33]" lastIdx="1" clrIdx="43"/>
  <p:cmAuthor id="2" name="Roxana Mullafiroze" initials="RM" lastIdx="64" clrIdx="1"/>
  <p:cmAuthor id="45" name="Microsoft Office User" initials="Office [34]" lastIdx="1" clrIdx="44"/>
  <p:cmAuthor id="3" name="Luis Alcaraz" initials="LA" lastIdx="155" clrIdx="2"/>
  <p:cmAuthor id="46" name="Microsoft Office User" initials="Office [35]" lastIdx="1" clrIdx="45"/>
  <p:cmAuthor id="4" name="Koen van der West" initials="KvdW" lastIdx="1" clrIdx="3"/>
  <p:cmAuthor id="47" name="Microsoft Office User" initials="Office [36]" lastIdx="1" clrIdx="46"/>
  <p:cmAuthor id="5" name="REACH" initials="R" lastIdx="90" clrIdx="4"/>
  <p:cmAuthor id="48" name="Microsoft Office User" initials="Office [37]" lastIdx="1" clrIdx="47"/>
  <p:cmAuthor id="6" name="sarah vose" initials="sv" lastIdx="57" clrIdx="5"/>
  <p:cmAuthor id="49" name="Microsoft Office User" initials="Office [38]" lastIdx="1" clrIdx="48"/>
  <p:cmAuthor id="7" name="REACH IRAQ GIS" initials="RIG" lastIdx="21" clrIdx="6"/>
  <p:cmAuthor id="50" name="Microsoft Office User" initials="Office [39]" lastIdx="1" clrIdx="49"/>
  <p:cmAuthor id="8" name="cris" initials="c" lastIdx="201" clrIdx="7"/>
  <p:cmAuthor id="51" name="Microsoft Office User" initials="Office [40]" lastIdx="1" clrIdx="50"/>
  <p:cmAuthor id="9" name="Katherine Condon" initials="KC" lastIdx="309" clrIdx="8"/>
  <p:cmAuthor id="52" name="Microsoft Office User" initials="Office [41]" lastIdx="1" clrIdx="51"/>
  <p:cmAuthor id="10" name="REACH_IRQ_AO2" initials="R" lastIdx="47" clrIdx="9"/>
  <p:cmAuthor id="53" name="Microsoft Office User" initials="Office [42]" lastIdx="1" clrIdx="52"/>
  <p:cmAuthor id="11" name="Canon Co" initials="CC" lastIdx="145" clrIdx="10"/>
  <p:cmAuthor id="54" name="FARAJ Ahmed (EXT)" initials="FA(" lastIdx="4" clrIdx="53">
    <p:extLst>
      <p:ext uri="{19B8F6BF-5375-455C-9EA6-DF929625EA0E}">
        <p15:presenceInfo xmlns:p15="http://schemas.microsoft.com/office/powerpoint/2012/main" userId="S::ahfaraj@iom.int::eb5d028f-fe7d-47df-8752-c1f155fba9b8" providerId="AD"/>
      </p:ext>
    </p:extLst>
  </p:cmAuthor>
  <p:cmAuthor id="12" name="Microsoft Office User" initials="Office" lastIdx="2" clrIdx="11"/>
  <p:cmAuthor id="13" name="Microsoft Office User" initials="Office [2]" lastIdx="1" clrIdx="12"/>
  <p:cmAuthor id="14" name="Microsoft Office User" initials="Office [3]" lastIdx="1" clrIdx="13"/>
  <p:cmAuthor id="15" name="Microsoft Office User" initials="Office [4]" lastIdx="1" clrIdx="14"/>
  <p:cmAuthor id="16" name="Microsoft Office User" initials="Office [5]" lastIdx="1" clrIdx="15"/>
  <p:cmAuthor id="17" name="Microsoft Office User" initials="Office [6]" lastIdx="1" clrIdx="16"/>
  <p:cmAuthor id="18" name="Microsoft Office User" initials="Office [7]" lastIdx="1" clrIdx="17"/>
  <p:cmAuthor id="19" name="Microsoft Office User" initials="Office [8]" lastIdx="1" clrIdx="18"/>
  <p:cmAuthor id="20" name="Microsoft Office User" initials="Office [9]" lastIdx="1" clrIdx="19"/>
  <p:cmAuthor id="21" name="Microsoft Office User" initials="Office [10]" lastIdx="1" clrIdx="20"/>
  <p:cmAuthor id="22" name="Microsoft Office User" initials="Office [11]" lastIdx="1" clrIdx="21"/>
  <p:cmAuthor id="23" name="Microsoft Office User" initials="Office [12]" lastIdx="1" clrIdx="22"/>
  <p:cmAuthor id="24" name="Microsoft Office User" initials="Office [13]" lastIdx="1" clrIdx="23"/>
  <p:cmAuthor id="25" name="Microsoft Office User" initials="Office [14]" lastIdx="1" clrIdx="24"/>
  <p:cmAuthor id="26" name="Microsoft Office User" initials="Office [15]" lastIdx="1" clrIdx="25"/>
  <p:cmAuthor id="27" name="Microsoft Office User" initials="Office [16]" lastIdx="1" clrIdx="26"/>
  <p:cmAuthor id="28" name="Microsoft Office User" initials="Office [17]" lastIdx="1" clrIdx="27"/>
  <p:cmAuthor id="29" name="Microsoft Office User" initials="Office [18]" lastIdx="1" clrIdx="28"/>
  <p:cmAuthor id="30" name="Microsoft Office User" initials="Office [19]" lastIdx="1" clrIdx="29"/>
  <p:cmAuthor id="31" name="Microsoft Office User" initials="Office [20]" lastIdx="1" clrIdx="30"/>
  <p:cmAuthor id="32" name="Microsoft Office User" initials="Office [21]" lastIdx="1" clrIdx="31"/>
  <p:cmAuthor id="33" name="Microsoft Office User" initials="Office [22]" lastIdx="1" clrIdx="32"/>
  <p:cmAuthor id="34" name="Microsoft Office User" initials="Office [23]" lastIdx="1" clrIdx="33"/>
  <p:cmAuthor id="35" name="Microsoft Office User" initials="Office [24]" lastIdx="1" clrIdx="34"/>
  <p:cmAuthor id="36" name="Microsoft Office User" initials="Office [25]" lastIdx="1" clrIdx="35"/>
  <p:cmAuthor id="37" name="Microsoft Office User" initials="Office [26]" lastIdx="1" clrIdx="36"/>
  <p:cmAuthor id="38" name="Microsoft Office User" initials="Office [27]" lastIdx="1" clrIdx="37"/>
  <p:cmAuthor id="39" name="Microsoft Office User" initials="Office [28]" lastIdx="1" clrIdx="38"/>
  <p:cmAuthor id="40" name="Microsoft Office User" initials="Office [29]" lastIdx="1" clrIdx="39"/>
  <p:cmAuthor id="41" name="Microsoft Office User" initials="Office [30]" lastIdx="1" clrIdx="40"/>
  <p:cmAuthor id="42" name="Microsoft Office User" initials="Office [31]"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F08C8F"/>
    <a:srgbClr val="F6A4A4"/>
    <a:srgbClr val="95A0A9"/>
    <a:srgbClr val="EE5859"/>
    <a:srgbClr val="E6E6E6"/>
    <a:srgbClr val="DDDDDD"/>
    <a:srgbClr val="FFFFFF"/>
    <a:srgbClr val="D2CBB8"/>
    <a:srgbClr val="FF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72011" autoAdjust="0"/>
  </p:normalViewPr>
  <p:slideViewPr>
    <p:cSldViewPr snapToGrid="0">
      <p:cViewPr varScale="1">
        <p:scale>
          <a:sx n="45" d="100"/>
          <a:sy n="45" d="100"/>
        </p:scale>
        <p:origin x="1664" y="36"/>
      </p:cViewPr>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3FECA226-932B-441E-BF1B-0EE9DFC3B687}" type="presOf" srcId="{19770A51-E882-4041-8689-E12E416E18B0}" destId="{5B907FC8-9B3B-4696-91E4-08971BF9F525}" srcOrd="0" destOrd="0" presId="urn:microsoft.com/office/officeart/2011/layout/HexagonRadial"/>
    <dgm:cxn modelId="{1444792D-AEEB-4DCA-9E0F-DE93D9619288}" type="presOf" srcId="{7262C3E8-EB66-4EAB-8987-2136D95F56BF}" destId="{0DD1483D-ABBF-4C01-A05A-2422BE723BD5}"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4EC2F13C-D62D-4AD9-AA90-E299FFA0B213}" type="presOf" srcId="{FACC9926-4231-4E01-A9AB-E5DFED19C8FD}" destId="{28444ACE-AB4C-4B84-A5F3-B60EE582385E}"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B4444C4C-F754-4769-A929-EEC93174CF11}" type="presOf" srcId="{1623FBE0-81BA-469A-BC11-A39E0579D9A5}" destId="{B26889CB-5ABD-47CC-95BF-2DC4E5124E04}"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B4C1445A-9A7F-4BE4-8766-3173CD1BDD06}" type="presOf" srcId="{25D6640D-C921-4827-9C68-28FABCB989C1}" destId="{C83C3C06-A202-4832-9AD7-6ED9D092A04C}"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B958A9C0-3BC7-4EF8-8232-869B0FA375BB}"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9F2EFA16-DF79-489D-BB3F-B05976910FF5}" type="presOf" srcId="{25D6640D-C921-4827-9C68-28FABCB989C1}" destId="{C83C3C06-A202-4832-9AD7-6ED9D092A04C}"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F6EB394A-2E58-4252-BADE-E4168254D690}" srcId="{0A21F6C2-60C5-4F12-865C-902F24AB221A}" destId="{FACC9926-4231-4E01-A9AB-E5DFED19C8FD}" srcOrd="1" destOrd="0" parTransId="{0C711441-5BF4-4D4A-BBBF-F67CBFF2D5EB}" sibTransId="{6E4BD22F-C643-4283-A19D-4D334A5EED6D}"/>
    <dgm:cxn modelId="{3D03066B-DE50-4E19-98E2-1599377DAD8C}"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3B197E7F-5E2B-4248-B10D-7CE2B406E2DC}" type="presOf" srcId="{7262C3E8-EB66-4EAB-8987-2136D95F56BF}" destId="{0DD1483D-ABBF-4C01-A05A-2422BE723BD5}" srcOrd="0" destOrd="0" presId="urn:microsoft.com/office/officeart/2011/layout/HexagonRadial"/>
    <dgm:cxn modelId="{6417C980-CEE5-4B7B-A2A2-6142D6CF6350}" type="presOf" srcId="{1623FBE0-81BA-469A-BC11-A39E0579D9A5}" destId="{B26889CB-5ABD-47CC-95BF-2DC4E5124E04}"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282676C7-5B51-4F79-8665-1C6DFBE5860F}" type="presOf" srcId="{0A21F6C2-60C5-4F12-865C-902F24AB221A}" destId="{02B2154D-66E7-4FDE-87D6-54A84AD23FAA}"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2/21/2021</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2/21/2021</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presented map reflects the recent movement of households originally from Markaz Sinjar reported by KIs during data collection. Between 35 to 65 households reportedly returned to Markaz Sinjar in the six months prior to data collection.</a:t>
            </a:r>
          </a:p>
          <a:p>
            <a:endParaRPr lang="en-US" dirty="0"/>
          </a:p>
          <a:p>
            <a:r>
              <a:rPr lang="en-US" dirty="0"/>
              <a:t>Failed returns were reported by secondary data (REACH Camp Profiling and Intentions)</a:t>
            </a:r>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14100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Recent returns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(20 KIs) reported no returns or did not know about recent movements (12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According to IOM-DTM, between 8 Jun and 29 Nov 2020, more than 1,100 households have already returned to Markaz Sinjar.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Family reunification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During data collection, 21 KIs (out 43 KIs) reported that there are </a:t>
            </a:r>
            <a:r>
              <a:rPr lang="en-US" sz="1800" b="1" i="0" u="none" strike="noStrike" baseline="0" dirty="0">
                <a:solidFill>
                  <a:srgbClr val="58585B"/>
                </a:solidFill>
                <a:latin typeface="Arial Narrow" panose="020B0606020202030204" pitchFamily="34" charset="0"/>
              </a:rPr>
              <a:t>no households with members who are displaced</a:t>
            </a:r>
            <a:r>
              <a:rPr lang="en-US" sz="1800" b="0" i="0" u="none" strike="noStrike" baseline="0" dirty="0">
                <a:solidFill>
                  <a:srgbClr val="58585B"/>
                </a:solidFill>
                <a:latin typeface="Arial Narrow" panose="020B0606020202030204" pitchFamily="34" charset="0"/>
              </a:rPr>
              <a:t>. The rest of the KIs (21 KIs) did not know and a community leader KI refused to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30000"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presented map reflects the expected movement of households originally from Markaz Sinjar. (Source: secondary data – REACH Camp profiling and intentions)</a:t>
            </a:r>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234367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majority of the KIs (30 KIs) did not know about expected return movements and five KIs refused to answer (four community leader KIs and a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a:t>
            </a:r>
          </a:p>
          <a:p>
            <a:pPr marR="0" algn="just" rtl="0"/>
            <a:endParaRPr lang="en-US" sz="1200" b="0" i="0" u="none" strike="noStrike"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Further returns reportedly could lead to positive and negative impacts. On one hand, expected returns reportedly might contribute to </a:t>
            </a:r>
            <a:r>
              <a:rPr lang="en-US" sz="1800" b="1" i="0" u="none" strike="noStrike" baseline="0" dirty="0">
                <a:solidFill>
                  <a:srgbClr val="58585B"/>
                </a:solidFill>
                <a:latin typeface="Arial Narrow" panose="020B0606020202030204" pitchFamily="34" charset="0"/>
              </a:rPr>
              <a:t>increased job opportunities</a:t>
            </a:r>
            <a:r>
              <a:rPr lang="en-US" sz="1800" b="0" i="0" u="none" strike="noStrike" baseline="0" dirty="0">
                <a:solidFill>
                  <a:srgbClr val="58585B"/>
                </a:solidFill>
                <a:latin typeface="Arial Narrow" panose="020B0606020202030204" pitchFamily="34" charset="0"/>
              </a:rPr>
              <a:t> with the return of business owners (10 out of 43 KIs) and it was reported an expected </a:t>
            </a:r>
            <a:r>
              <a:rPr lang="en-US" sz="1800" b="1" i="0" u="none" strike="noStrike" baseline="0" dirty="0">
                <a:solidFill>
                  <a:srgbClr val="58585B"/>
                </a:solidFill>
                <a:latin typeface="Arial Narrow" panose="020B0606020202030204" pitchFamily="34" charset="0"/>
              </a:rPr>
              <a:t>increase on assistance </a:t>
            </a:r>
            <a:r>
              <a:rPr lang="en-US" sz="1800" b="0" i="0" u="none" strike="noStrike" baseline="0" dirty="0">
                <a:solidFill>
                  <a:srgbClr val="58585B"/>
                </a:solidFill>
                <a:latin typeface="Arial Narrow" panose="020B0606020202030204" pitchFamily="34" charset="0"/>
              </a:rPr>
              <a:t>due the expected attention of service providers in the area following the returns movements (6 KIs). At the same time, it was reported that there would be a </a:t>
            </a:r>
            <a:r>
              <a:rPr lang="en-US" sz="1800" b="1" i="0" u="none" strike="noStrike" baseline="0" dirty="0">
                <a:solidFill>
                  <a:srgbClr val="58585B"/>
                </a:solidFill>
                <a:latin typeface="Arial Narrow" panose="020B0606020202030204" pitchFamily="34" charset="0"/>
              </a:rPr>
              <a:t>higher competition for the limited available job opportunities</a:t>
            </a:r>
            <a:r>
              <a:rPr lang="en-US" sz="1800" b="0" i="0" u="none" strike="noStrike" baseline="0" dirty="0">
                <a:solidFill>
                  <a:srgbClr val="58585B"/>
                </a:solidFill>
                <a:latin typeface="Arial Narrow" panose="020B0606020202030204" pitchFamily="34" charset="0"/>
              </a:rPr>
              <a:t> (17 KIs), in addition to a expected </a:t>
            </a:r>
            <a:r>
              <a:rPr lang="en-US" sz="1800" b="1" i="0" u="none" strike="noStrike" baseline="0" dirty="0">
                <a:solidFill>
                  <a:srgbClr val="58585B"/>
                </a:solidFill>
                <a:latin typeface="Arial Narrow" panose="020B0606020202030204" pitchFamily="34" charset="0"/>
              </a:rPr>
              <a:t>decrease of households level assistance</a:t>
            </a:r>
            <a:r>
              <a:rPr lang="en-US" sz="1800" b="0" i="0" u="none" strike="noStrike" baseline="0" dirty="0">
                <a:solidFill>
                  <a:srgbClr val="58585B"/>
                </a:solidFill>
                <a:latin typeface="Arial Narrow" panose="020B0606020202030204" pitchFamily="34" charset="0"/>
              </a:rPr>
              <a:t> due to the presence of a higher number of households in the area (19 KIs), and the </a:t>
            </a:r>
            <a:r>
              <a:rPr lang="en-US" sz="1800" b="1" i="0" u="none" strike="noStrike" baseline="0" dirty="0">
                <a:solidFill>
                  <a:srgbClr val="58585B"/>
                </a:solidFill>
                <a:latin typeface="Arial Narrow" panose="020B0606020202030204" pitchFamily="34" charset="0"/>
              </a:rPr>
              <a:t>perceived</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limited capacity of humanitarian and governmental actors to absorb the demand</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for assistance</a:t>
            </a:r>
            <a:r>
              <a:rPr lang="en-US" sz="1800" b="0" i="0" u="none" strike="noStrike" baseline="0" dirty="0">
                <a:solidFill>
                  <a:srgbClr val="58585B"/>
                </a:solidFill>
                <a:latin typeface="Arial Narrow" panose="020B0606020202030204" pitchFamily="34" charset="0"/>
              </a:rPr>
              <a:t> (1 KI).</a:t>
            </a:r>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1" i="0" u="none" strike="noStrike" baseline="0" dirty="0">
                <a:solidFill>
                  <a:srgbClr val="58585B"/>
                </a:solidFill>
                <a:latin typeface="Arial Narrow" panose="020B0606020202030204" pitchFamily="34" charset="0"/>
              </a:rPr>
              <a:t>Expected host community departures</a:t>
            </a:r>
          </a:p>
          <a:p>
            <a:pPr marR="0" algn="just" rtl="0"/>
            <a:r>
              <a:rPr lang="en-US" sz="1800" b="0" i="0" u="none" strike="noStrike" baseline="0" dirty="0">
                <a:solidFill>
                  <a:srgbClr val="58585B"/>
                </a:solidFill>
                <a:latin typeface="Arial Narrow" panose="020B0606020202030204" pitchFamily="34" charset="0"/>
              </a:rPr>
              <a:t>Over the half of the KIs (23 KIs) did not know about expected host community departure movements and two community leader KIs refused to answer.</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However, 20 KIs (out of 43 KIs) reported that there are drivers that might result in further departures. The rest of the KIs (22 KIs) did not know and a community leader KI refused to answer.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Expected IDP arrivals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majority of the KIs (23 KIs) did not know about expected IDP arrivals and three KIs refused to answer (a community leader KI, a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 and an IDP KI from Markaz Sinjar displaced elsewhere).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However, 29 KIs (out of 43 KIs) reported that there are drivers that might result in further IDP household arrivals. The rest of the KIs (13 KIs) did not know and a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 refused to answer.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248973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KIs reported that the primary need for the community was </a:t>
            </a:r>
            <a:r>
              <a:rPr lang="en-US" sz="1800" b="1" i="0" u="none" strike="noStrike" baseline="0" dirty="0">
                <a:solidFill>
                  <a:srgbClr val="58585B"/>
                </a:solidFill>
                <a:latin typeface="Arial Narrow" panose="020B0606020202030204" pitchFamily="34" charset="0"/>
              </a:rPr>
              <a:t>healthcare</a:t>
            </a:r>
            <a:r>
              <a:rPr lang="en-US" sz="1800" b="0" i="0" u="none" strike="noStrike" baseline="0" dirty="0">
                <a:solidFill>
                  <a:srgbClr val="58585B"/>
                </a:solidFill>
                <a:latin typeface="Arial Narrow" panose="020B0606020202030204" pitchFamily="34" charset="0"/>
              </a:rPr>
              <a:t>. There was reported a decline in the quality of the public healthcare in Markaz Sinjar due to the lack of </a:t>
            </a:r>
            <a:r>
              <a:rPr lang="en-GB" sz="1800" noProof="0" dirty="0">
                <a:solidFill>
                  <a:srgbClr val="000000"/>
                </a:solidFill>
                <a:latin typeface="Segoe UI" panose="020B0502040204020203" pitchFamily="34" charset="0"/>
              </a:rPr>
              <a:t>specialised</a:t>
            </a:r>
            <a:r>
              <a:rPr lang="en-US" sz="1800" dirty="0">
                <a:solidFill>
                  <a:srgbClr val="000000"/>
                </a:solidFill>
                <a:latin typeface="Segoe UI" panose="020B0502040204020203" pitchFamily="34" charset="0"/>
              </a:rPr>
              <a:t> </a:t>
            </a:r>
            <a:r>
              <a:rPr lang="en-US" sz="1800" b="0" i="0" u="none" strike="noStrike" baseline="0" dirty="0">
                <a:solidFill>
                  <a:srgbClr val="58585B"/>
                </a:solidFill>
                <a:latin typeface="Arial Narrow" panose="020B0606020202030204" pitchFamily="34" charset="0"/>
              </a:rPr>
              <a:t>medical staff (24 KIs) and lack of preparedness to respond to the COVID-19 pandemic (4 KIs). As a result, families resorted to services from the private health sector at high costs, negatively affecting their monthly expenditure (19 KIs); and other families were forced to move to other areas for public medical services as they cannot afford the cost of the private health sector in Markaz Sinjar (7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second main community need most commonly reported was </a:t>
            </a:r>
            <a:r>
              <a:rPr lang="en-US" sz="1800" b="1" i="0" u="none" strike="noStrike" baseline="0" dirty="0">
                <a:solidFill>
                  <a:srgbClr val="58585B"/>
                </a:solidFill>
                <a:latin typeface="Arial Narrow" panose="020B0606020202030204" pitchFamily="34" charset="0"/>
              </a:rPr>
              <a:t>housing rehabilitation</a:t>
            </a:r>
            <a:r>
              <a:rPr lang="en-US" sz="1800" b="0" i="0" u="none" strike="noStrike" baseline="0" dirty="0">
                <a:solidFill>
                  <a:srgbClr val="58585B"/>
                </a:solidFill>
                <a:latin typeface="Arial Narrow" panose="020B0606020202030204" pitchFamily="34" charset="0"/>
              </a:rPr>
              <a:t> which was reportedly related to housing damaged, burnt or uninhabitable in Markaz Sinjar as reported by 15 KIs. Reportedly, households have no resources to rehabilitate their houses (12 KIs), rents are too expensive (3 KIs) and families resorted to illegal occupation as per two returnee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third main community need most commonly reported was </a:t>
            </a:r>
            <a:r>
              <a:rPr lang="en-US" sz="1800" b="1" i="0" u="none" strike="noStrike" baseline="0" dirty="0">
                <a:solidFill>
                  <a:srgbClr val="58585B"/>
                </a:solidFill>
                <a:latin typeface="Arial Narrow" panose="020B0606020202030204" pitchFamily="34" charset="0"/>
              </a:rPr>
              <a:t>access to water and sanitation.</a:t>
            </a:r>
            <a:r>
              <a:rPr lang="en-US" sz="1800" b="0" i="0" u="none" strike="noStrike" baseline="0" dirty="0">
                <a:solidFill>
                  <a:srgbClr val="58585B"/>
                </a:solidFill>
                <a:latin typeface="Arial Narrow" panose="020B0606020202030204" pitchFamily="34" charset="0"/>
              </a:rPr>
              <a:t>  There was reported a limited access to public water services in Markaz Sinjar (6 KIs) and reportedly the lack of public filter maintenance resulted in to water pollution (11 KIs). To cope, households resorted to buying bottled water (11 KIs) and another household reportedly depended on wells as the main potable water source.</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GB" sz="1800" b="1" dirty="0">
                <a:effectLst/>
                <a:latin typeface="Arial Narrow" panose="020B0606020202030204" pitchFamily="34" charset="0"/>
                <a:ea typeface="Calibri" panose="020F0502020204030204" pitchFamily="34" charset="0"/>
                <a:cs typeface="Arial" panose="020B0604020202020204" pitchFamily="34" charset="0"/>
              </a:rPr>
              <a:t>Access to housing: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Two KIs (a community leader KI and a returnee) reported that other households reside in apartments. Four IDP KIs reported that some households in their community reside in tents; including </a:t>
            </a:r>
            <a:r>
              <a:rPr lang="en-US" sz="1800" b="1" i="0" u="none" strike="noStrike" baseline="0" dirty="0">
                <a:solidFill>
                  <a:srgbClr val="58585B"/>
                </a:solidFill>
                <a:latin typeface="Arial Narrow" panose="020B0606020202030204" pitchFamily="34" charset="0"/>
              </a:rPr>
              <a:t>returnees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child-headed households, UASC,  people with disabilities, large households</a:t>
            </a:r>
            <a:r>
              <a:rPr lang="en-US" sz="1800" b="0" i="0" u="none" strike="noStrike" baseline="0" dirty="0">
                <a:solidFill>
                  <a:srgbClr val="58585B"/>
                </a:solidFill>
                <a:latin typeface="Arial Narrow" panose="020B0606020202030204" pitchFamily="34" charset="0"/>
              </a:rPr>
              <a:t> and </a:t>
            </a:r>
            <a:r>
              <a:rPr lang="en-US" sz="1800" b="1" i="0" u="none" strike="noStrike" baseline="0" dirty="0">
                <a:solidFill>
                  <a:srgbClr val="58585B"/>
                </a:solidFill>
                <a:latin typeface="Arial Narrow" panose="020B0606020202030204" pitchFamily="34" charset="0"/>
              </a:rPr>
              <a:t>elderly-headed households</a:t>
            </a:r>
            <a:r>
              <a:rPr lang="en-US" sz="1800" b="0" i="0" u="none" strike="noStrike" baseline="0" dirty="0">
                <a:solidFill>
                  <a:srgbClr val="58585B"/>
                </a:solidFill>
                <a:latin typeface="Arial Narrow" panose="020B0606020202030204" pitchFamily="34" charset="0"/>
              </a:rPr>
              <a:t>, as reported by 22 KIs (out of 43 KIs).</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0" i="0" u="none" strike="noStrike" baseline="0" dirty="0">
                <a:solidFill>
                  <a:srgbClr val="58585B"/>
                </a:solidFill>
                <a:latin typeface="Arial Narrow" panose="020B0606020202030204" pitchFamily="34" charset="0"/>
              </a:rPr>
              <a:t>IDP KIs (5 KIs) reported that the majority of IDP households reside in houses or tents under a verbal rental agreement, other households are hosted by families in the community. Returnee KIs (6 KIs) reported that the majority of the returnee households own houses in Markaz Sinjar and four returnee KIs reported that some returnee households resorted to illegal tenure occupation.</a:t>
            </a:r>
            <a:r>
              <a:rPr lang="en-US" sz="1800" b="0" i="0" u="none" strike="noStrike" baseline="30000" dirty="0">
                <a:solidFill>
                  <a:srgbClr val="58585B"/>
                </a:solidFill>
                <a:latin typeface="Arial Narrow" panose="020B0606020202030204" pitchFamily="34" charset="0"/>
              </a:rPr>
              <a:t>30</a:t>
            </a:r>
            <a:r>
              <a:rPr lang="en-US" sz="1800" b="0" i="0" u="none" strike="noStrike" baseline="0" dirty="0">
                <a:solidFill>
                  <a:srgbClr val="58585B"/>
                </a:solidFill>
                <a:latin typeface="Arial Narrow" panose="020B0606020202030204" pitchFamily="34" charset="0"/>
              </a:rPr>
              <a:t> Community leader and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KIs reported that the majority of the households in the community reside in owned houses.</a:t>
            </a:r>
            <a:r>
              <a:rPr lang="en-US" sz="1800" b="0" i="0" u="none" strike="noStrike" baseline="30000" dirty="0">
                <a:solidFill>
                  <a:srgbClr val="58585B"/>
                </a:solidFill>
                <a:latin typeface="Arial Narrow" panose="020B0606020202030204" pitchFamily="34" charset="0"/>
              </a:rPr>
              <a:t>31</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algn="just">
              <a:lnSpc>
                <a:spcPct val="115000"/>
              </a:lnSpc>
              <a:spcBef>
                <a:spcPts val="0"/>
              </a:spcBef>
              <a:spcAft>
                <a:spcPts val="6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Risk of Eviction:</a:t>
            </a:r>
          </a:p>
          <a:p>
            <a:pPr marR="0" algn="just" rtl="0"/>
            <a:r>
              <a:rPr lang="en-US" sz="1800" b="1" i="0" u="none" strike="noStrike" baseline="0" dirty="0">
                <a:solidFill>
                  <a:srgbClr val="58585B"/>
                </a:solidFill>
                <a:latin typeface="Arial Narrow" panose="020B0606020202030204" pitchFamily="34" charset="0"/>
              </a:rPr>
              <a:t>IDPs </a:t>
            </a:r>
            <a:r>
              <a:rPr lang="en-US" sz="1800" b="0" i="0" u="none" strike="noStrike" baseline="0" dirty="0">
                <a:solidFill>
                  <a:srgbClr val="58585B"/>
                </a:solidFill>
                <a:latin typeface="Arial Narrow" panose="020B0606020202030204" pitchFamily="34" charset="0"/>
              </a:rPr>
              <a:t>and </a:t>
            </a:r>
            <a:r>
              <a:rPr lang="en-US" sz="1800" b="1" i="0" u="none" strike="noStrike" baseline="0" dirty="0">
                <a:solidFill>
                  <a:srgbClr val="58585B"/>
                </a:solidFill>
                <a:latin typeface="Arial Narrow" panose="020B0606020202030204" pitchFamily="34" charset="0"/>
              </a:rPr>
              <a:t>returnees</a:t>
            </a:r>
            <a:r>
              <a:rPr lang="en-US" sz="1800" b="0" i="0" u="none" strike="noStrike" baseline="0" dirty="0">
                <a:solidFill>
                  <a:srgbClr val="58585B"/>
                </a:solidFill>
                <a:latin typeface="Arial Narrow" panose="020B0606020202030204" pitchFamily="34" charset="0"/>
              </a:rPr>
              <a:t> are most at</a:t>
            </a:r>
            <a:r>
              <a:rPr lang="en-US" sz="1800" b="1" i="0" u="none" strike="noStrike" baseline="0" dirty="0">
                <a:solidFill>
                  <a:srgbClr val="58585B"/>
                </a:solidFill>
                <a:latin typeface="Arial Narrow" panose="020B0606020202030204" pitchFamily="34" charset="0"/>
              </a:rPr>
              <a:t> risk of eviction </a:t>
            </a:r>
            <a:r>
              <a:rPr lang="en-US" sz="1800" b="0" i="0" u="none" strike="noStrike" baseline="0" dirty="0">
                <a:solidFill>
                  <a:srgbClr val="58585B"/>
                </a:solidFill>
                <a:latin typeface="Arial Narrow" panose="020B0606020202030204" pitchFamily="34" charset="0"/>
              </a:rPr>
              <a:t>as reported by 22 KIs (out of 43 KIs), in addition to </a:t>
            </a:r>
            <a:r>
              <a:rPr lang="en-US" sz="1800" b="1" i="0" u="none" strike="noStrike" baseline="0" dirty="0">
                <a:solidFill>
                  <a:srgbClr val="58585B"/>
                </a:solidFill>
                <a:latin typeface="Arial Narrow" panose="020B0606020202030204" pitchFamily="34" charset="0"/>
              </a:rPr>
              <a:t>UASC, people with disabilities,  child-headed households, elderly-headed households, large households </a:t>
            </a:r>
            <a:r>
              <a:rPr lang="en-US" sz="1800" b="0" i="0" u="none" strike="noStrike" baseline="0" dirty="0">
                <a:solidFill>
                  <a:srgbClr val="58585B"/>
                </a:solidFill>
                <a:latin typeface="Arial Narrow" panose="020B0606020202030204" pitchFamily="34" charset="0"/>
              </a:rPr>
              <a:t>and</a:t>
            </a:r>
            <a:r>
              <a:rPr lang="en-US" sz="1800" b="1" i="0" u="none" strike="noStrike" baseline="0" dirty="0">
                <a:solidFill>
                  <a:srgbClr val="58585B"/>
                </a:solidFill>
                <a:latin typeface="Arial Narrow" panose="020B0606020202030204" pitchFamily="34" charset="0"/>
              </a:rPr>
              <a:t> people with less connections </a:t>
            </a:r>
            <a:r>
              <a:rPr lang="en-US" sz="1800" b="0" i="0" u="none" strike="noStrike" baseline="0" dirty="0">
                <a:solidFill>
                  <a:srgbClr val="58585B"/>
                </a:solidFill>
                <a:latin typeface="Arial Narrow" panose="020B0606020202030204" pitchFamily="34" charset="0"/>
              </a:rPr>
              <a:t>due to a perceived lack of resources.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30. IOM DTM, September-October 2020: http://iraqdtm.iom.int/ReturnIndex - Illegal occupation of private residencies severity in Markaz Sinjar Sub-district was classified as high. It was one of the parameters reported affecting negatively the overall severity score for social cohesion in Markaz Sinjar upon the return index assessment of September and October 2020.</a:t>
            </a:r>
          </a:p>
          <a:p>
            <a:pPr marR="0" algn="just" rtl="0"/>
            <a:r>
              <a:rPr lang="en-US" sz="1800" b="0" i="0" u="none" strike="noStrike" baseline="0" dirty="0">
                <a:solidFill>
                  <a:srgbClr val="58585B"/>
                </a:solidFill>
                <a:latin typeface="Arial Narrow" panose="020B0606020202030204" pitchFamily="34" charset="0"/>
              </a:rPr>
              <a:t>31. Intentions Survey Round VII, REACH Iraq, August 2020: https://www.reachresourcecentre.info/country/iraq/theme/movements-and-intentions/cycle/646/?toip-group=data&amp;toip=dataset-database#cycle-646 - Interviewed IDP households originally from Markaz Sinjar displaced in camps reported that they were residing in houses under a different type of arrangement. The majority (68%) reported owning houses in their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12% reported renting, and 10% were reportedly hosted by other families in the community in Markaz Sinjar.</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IDPs </a:t>
            </a:r>
            <a:r>
              <a:rPr lang="en-US" sz="1800" b="0" i="0" u="none" strike="noStrike" baseline="0" dirty="0">
                <a:solidFill>
                  <a:srgbClr val="58585B"/>
                </a:solidFill>
                <a:latin typeface="Arial Narrow" panose="020B0606020202030204" pitchFamily="34" charset="0"/>
              </a:rPr>
              <a:t>and </a:t>
            </a:r>
            <a:r>
              <a:rPr lang="en-US" sz="1800" b="1" i="0" u="none" strike="noStrike" baseline="0" dirty="0">
                <a:solidFill>
                  <a:srgbClr val="58585B"/>
                </a:solidFill>
                <a:latin typeface="Arial Narrow" panose="020B0606020202030204" pitchFamily="34" charset="0"/>
              </a:rPr>
              <a:t>returnees </a:t>
            </a:r>
            <a:r>
              <a:rPr lang="en-US" sz="1800" b="0" i="0" u="none" strike="noStrike" baseline="0" dirty="0">
                <a:solidFill>
                  <a:srgbClr val="58585B"/>
                </a:solidFill>
                <a:latin typeface="Arial Narrow" panose="020B0606020202030204" pitchFamily="34" charset="0"/>
              </a:rPr>
              <a:t>are reportedly more likely to </a:t>
            </a:r>
            <a:r>
              <a:rPr lang="en-US" sz="1800" b="1" i="0" u="none" strike="noStrike" baseline="0" dirty="0">
                <a:solidFill>
                  <a:srgbClr val="58585B"/>
                </a:solidFill>
                <a:latin typeface="Arial Narrow" panose="020B0606020202030204" pitchFamily="34" charset="0"/>
              </a:rPr>
              <a:t>reside in damaged or unfinished buildings/houses </a:t>
            </a:r>
            <a:r>
              <a:rPr lang="en-US" sz="1800" b="0" i="0" u="none" strike="noStrike" baseline="0" dirty="0">
                <a:solidFill>
                  <a:srgbClr val="58585B"/>
                </a:solidFill>
                <a:latin typeface="Arial Narrow" panose="020B0606020202030204" pitchFamily="34" charset="0"/>
              </a:rPr>
              <a:t>(22 out of 43 KIs). In addition, 22 KIs reported that </a:t>
            </a:r>
            <a:r>
              <a:rPr lang="en-US" sz="1800" b="1" i="0" u="none" strike="noStrike" baseline="0" dirty="0">
                <a:solidFill>
                  <a:srgbClr val="58585B"/>
                </a:solidFill>
                <a:latin typeface="Arial Narrow" panose="020B0606020202030204" pitchFamily="34" charset="0"/>
              </a:rPr>
              <a:t>UASC, child-headed households, people with disabilities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large households, elderly-headed households </a:t>
            </a:r>
            <a:r>
              <a:rPr lang="en-US" sz="1800" b="0" i="0" u="none" strike="noStrike" baseline="0" dirty="0">
                <a:solidFill>
                  <a:srgbClr val="58585B"/>
                </a:solidFill>
                <a:latin typeface="Arial Narrow" panose="020B0606020202030204" pitchFamily="34" charset="0"/>
              </a:rPr>
              <a:t>and</a:t>
            </a:r>
            <a:r>
              <a:rPr lang="en-US" sz="1800" b="1" i="0" u="none" strike="noStrike" baseline="0" dirty="0">
                <a:solidFill>
                  <a:srgbClr val="58585B"/>
                </a:solidFill>
                <a:latin typeface="Arial Narrow" panose="020B0606020202030204" pitchFamily="34" charset="0"/>
              </a:rPr>
              <a:t> female-headed households </a:t>
            </a:r>
            <a:r>
              <a:rPr lang="en-US" sz="1800" b="0" i="0" u="none" strike="noStrike" baseline="0" dirty="0">
                <a:solidFill>
                  <a:srgbClr val="58585B"/>
                </a:solidFill>
                <a:latin typeface="Arial Narrow" panose="020B0606020202030204" pitchFamily="34" charset="0"/>
              </a:rPr>
              <a:t>are</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more affected.</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Access to rehabilitation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From the rest of the KIs, six community leader KIs and four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KIs reported that access to rehabilitation is equal, six community leader KIs did not know and two refused to answer.</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1" i="0" u="none" strike="noStrike" baseline="0" dirty="0">
                <a:solidFill>
                  <a:srgbClr val="323232"/>
                </a:solidFill>
                <a:latin typeface="Arial Narrow" panose="020B0606020202030204" pitchFamily="34" charset="0"/>
              </a:rPr>
              <a:t>Access to basic public services: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reported it is equal (16 KIs) and five KIs did not know.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KIs (18 out of 39 KIs) reported that </a:t>
            </a:r>
            <a:r>
              <a:rPr lang="en-US" sz="1800" b="1" i="0" u="none" strike="noStrike" baseline="0" dirty="0">
                <a:solidFill>
                  <a:srgbClr val="58585B"/>
                </a:solidFill>
                <a:latin typeface="Arial Narrow" panose="020B0606020202030204" pitchFamily="34" charset="0"/>
              </a:rPr>
              <a:t>IDPs</a:t>
            </a:r>
            <a:r>
              <a:rPr lang="en-US" sz="1800" b="0" i="0" u="none" strike="noStrike" baseline="0" dirty="0">
                <a:solidFill>
                  <a:srgbClr val="58585B"/>
                </a:solidFill>
                <a:latin typeface="Arial Narrow" panose="020B0606020202030204" pitchFamily="34" charset="0"/>
              </a:rPr>
              <a:t> and </a:t>
            </a:r>
            <a:r>
              <a:rPr lang="en-US" sz="1800" b="1" i="0" u="none" strike="noStrike" baseline="0" dirty="0">
                <a:solidFill>
                  <a:srgbClr val="58585B"/>
                </a:solidFill>
                <a:latin typeface="Arial Narrow" panose="020B0606020202030204" pitchFamily="34" charset="0"/>
              </a:rPr>
              <a:t>returnees</a:t>
            </a:r>
            <a:r>
              <a:rPr lang="en-US" sz="1800" b="0" i="0" u="none" strike="noStrike" baseline="0" dirty="0">
                <a:solidFill>
                  <a:srgbClr val="58585B"/>
                </a:solidFill>
                <a:latin typeface="Arial Narrow" panose="020B0606020202030204" pitchFamily="34" charset="0"/>
              </a:rPr>
              <a:t>, in addition to </a:t>
            </a:r>
            <a:r>
              <a:rPr lang="en-US" sz="1800" b="1" i="0" u="none" strike="noStrike" baseline="0" dirty="0">
                <a:solidFill>
                  <a:srgbClr val="58585B"/>
                </a:solidFill>
                <a:latin typeface="Arial Narrow" panose="020B0606020202030204" pitchFamily="34" charset="0"/>
              </a:rPr>
              <a:t>child-headed households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UASC</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people with disabilities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elderly headed households</a:t>
            </a:r>
            <a:r>
              <a:rPr lang="en-US" sz="1800" b="0" i="0" u="none" strike="noStrike" baseline="0" dirty="0">
                <a:solidFill>
                  <a:srgbClr val="58585B"/>
                </a:solidFill>
                <a:latin typeface="Arial Narrow" panose="020B0606020202030204" pitchFamily="34" charset="0"/>
              </a:rPr>
              <a:t> have less access to basic public services due to having </a:t>
            </a:r>
            <a:r>
              <a:rPr lang="en-US" sz="1800" b="1" i="0" u="none" strike="noStrike" baseline="0" dirty="0">
                <a:solidFill>
                  <a:srgbClr val="58585B"/>
                </a:solidFill>
                <a:latin typeface="Arial Narrow" panose="020B0606020202030204" pitchFamily="34" charset="0"/>
              </a:rPr>
              <a:t>less connections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Large households </a:t>
            </a:r>
            <a:r>
              <a:rPr lang="en-US" sz="1800" b="0" i="0" u="none" strike="noStrike" baseline="0" dirty="0">
                <a:solidFill>
                  <a:srgbClr val="58585B"/>
                </a:solidFill>
                <a:latin typeface="Arial Narrow" panose="020B0606020202030204" pitchFamily="34" charset="0"/>
              </a:rPr>
              <a:t>were reportedly affected due to a perceived lack of resources.</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Access to humanitarian aid and presence of non-government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rest of KIs (19 out of 43) reported </a:t>
            </a:r>
            <a:r>
              <a:rPr lang="en-US" sz="1800" b="0" i="0" u="none" strike="noStrike" baseline="0" dirty="0">
                <a:solidFill>
                  <a:srgbClr val="58585B"/>
                </a:solidFill>
                <a:latin typeface="Arial Narrow" panose="020B0606020202030204" pitchFamily="34" charset="0"/>
              </a:rPr>
              <a:t>perceiving that there are no NGOs implementing activities and projects present in Markaz Sinjar at the time of data collection, four KIs did not know and a returnee KI refused to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Access to livelihoods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main reported reasons were the </a:t>
            </a:r>
            <a:r>
              <a:rPr lang="en-US" sz="1800" b="1" i="0" u="none" strike="noStrike" baseline="0" dirty="0">
                <a:solidFill>
                  <a:srgbClr val="58585B"/>
                </a:solidFill>
                <a:latin typeface="Arial Narrow" panose="020B0606020202030204" pitchFamily="34" charset="0"/>
              </a:rPr>
              <a:t>perceived limited physical capacity, skill or education level, or trauma</a:t>
            </a:r>
            <a:r>
              <a:rPr lang="en-US" sz="1800" b="0" i="0" u="none" strike="noStrike" baseline="0" dirty="0">
                <a:solidFill>
                  <a:srgbClr val="58585B"/>
                </a:solidFill>
                <a:latin typeface="Arial Narrow" panose="020B0606020202030204" pitchFamily="34" charset="0"/>
              </a:rPr>
              <a:t> that prevents these groups from performing the available jobs (22 KIs) and the </a:t>
            </a:r>
            <a:r>
              <a:rPr lang="en-US" sz="1800" b="1" i="0" u="none" strike="noStrike" baseline="0" dirty="0">
                <a:solidFill>
                  <a:srgbClr val="58585B"/>
                </a:solidFill>
                <a:latin typeface="Arial Narrow" panose="020B0606020202030204" pitchFamily="34" charset="0"/>
              </a:rPr>
              <a:t>lack of connections</a:t>
            </a:r>
            <a:r>
              <a:rPr lang="en-US" sz="1800" b="0" i="0" u="none" strike="noStrike" baseline="0" dirty="0">
                <a:solidFill>
                  <a:srgbClr val="58585B"/>
                </a:solidFill>
                <a:latin typeface="Arial Narrow" panose="020B0606020202030204" pitchFamily="34" charset="0"/>
              </a:rPr>
              <a:t> these groups have (4 KIs).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types of jobs available have reportedly shifted since 2014 in Markaz Sinjar. KIs reported that jobs available in 2020 were less diverse than those in 2014. Employment in the public and private health sectors (14 KIs); manufacturing (6 KIs); transportation (5 KIs); public administration and defense (4 KIs); and trade, hotels and restaurants (1 KI) were not reported to be available at the time of data collection. Nineteen KIs (19 KIs) did not know about available jobs in 2020 and a community leader KI refused to answer.</a:t>
            </a: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Governance and influencing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majority of the KIs (25 KIs) did not know about expected changes in most influential bodies in governance, 17 KIs reported that it is not expected to change in the six months following data collection. A community leader KI refused to answer.</a:t>
            </a:r>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within the neighbourhoods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dirty="0">
                <a:solidFill>
                  <a:srgbClr val="58585A"/>
                </a:solidFill>
                <a:latin typeface="Arial Narrow" panose="020B0606020202030204" pitchFamily="34" charset="0"/>
              </a:rPr>
              <a:t>Nine KIs refused to answer (s</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even community leader KIs, a </a:t>
            </a:r>
            <a:r>
              <a:rPr lang="en-US" sz="1800" baseline="0" dirty="0" err="1">
                <a:effectLst/>
                <a:latin typeface="Arial Narrow" panose="020B0606020202030204" pitchFamily="34" charset="0"/>
                <a:ea typeface="Calibri" panose="020F0502020204030204" pitchFamily="34" charset="0"/>
                <a:cs typeface="Arial" panose="020B0604020202020204" pitchFamily="34" charset="0"/>
              </a:rPr>
              <a:t>remainee</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 KI and an IDP displaced outside Markaz Sinjar).</a:t>
            </a:r>
            <a:endParaRPr lang="en-US" sz="1800" b="0" i="0" u="none" strike="noStrike" baseline="0" dirty="0">
              <a:solidFill>
                <a:srgbClr val="58585A"/>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A"/>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majority of the KIs (33 KIs) did not know if there could be an increase on disputes within </a:t>
            </a:r>
            <a:r>
              <a:rPr lang="en-US" sz="1800" b="0" i="0" u="none" strike="noStrike" baseline="0" dirty="0" err="1">
                <a:solidFill>
                  <a:srgbClr val="58585B"/>
                </a:solidFill>
                <a:latin typeface="Arial Narrow" panose="020B0606020202030204" pitchFamily="34" charset="0"/>
              </a:rPr>
              <a:t>neighbourhoods</a:t>
            </a:r>
            <a:r>
              <a:rPr lang="en-US" sz="1800" b="0" i="0" u="none" strike="noStrike" baseline="0" dirty="0">
                <a:solidFill>
                  <a:srgbClr val="58585B"/>
                </a:solidFill>
                <a:latin typeface="Arial Narrow" panose="020B0606020202030204" pitchFamily="34" charset="0"/>
              </a:rPr>
              <a:t>, and 10 KIs refused to answer (</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six community leader KIs, three </a:t>
            </a:r>
            <a:r>
              <a:rPr lang="en-US" sz="1800" baseline="0" dirty="0" err="1">
                <a:effectLst/>
                <a:latin typeface="Arial Narrow" panose="020B0606020202030204" pitchFamily="34" charset="0"/>
                <a:ea typeface="Calibri" panose="020F0502020204030204" pitchFamily="34" charset="0"/>
                <a:cs typeface="Arial" panose="020B0604020202020204" pitchFamily="34" charset="0"/>
              </a:rPr>
              <a:t>remainee</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 KIs and an IDP elsewhere KI)</a:t>
            </a:r>
            <a:r>
              <a:rPr lang="en-US" sz="1800" b="0" i="0" u="none" strike="noStrike" baseline="0" dirty="0">
                <a:solidFill>
                  <a:srgbClr val="58585B"/>
                </a:solidFill>
                <a:latin typeface="Arial Narrow" panose="020B0606020202030204" pitchFamily="34" charset="0"/>
              </a:rPr>
              <a:t>.</a:t>
            </a: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between villages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none" strike="noStrike" baseline="0" dirty="0">
                <a:solidFill>
                  <a:srgbClr val="323232"/>
                </a:solidFill>
                <a:latin typeface="Arial Narrow" panose="020B0606020202030204" pitchFamily="34" charset="0"/>
              </a:rPr>
              <a:t>Refused to answer: </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eight community leader KIs, three </a:t>
            </a:r>
            <a:r>
              <a:rPr lang="en-US" sz="1800" baseline="0" dirty="0" err="1">
                <a:effectLst/>
                <a:latin typeface="Arial Narrow" panose="020B0606020202030204" pitchFamily="34" charset="0"/>
                <a:ea typeface="Calibri" panose="020F0502020204030204" pitchFamily="34" charset="0"/>
                <a:cs typeface="Arial" panose="020B0604020202020204" pitchFamily="34" charset="0"/>
              </a:rPr>
              <a:t>remainee</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 KIs and a IDP elsewhere KI.</a:t>
            </a:r>
            <a:endParaRPr lang="en-US" sz="1800" b="0" i="0" u="none" strike="noStrike" baseline="0" dirty="0">
              <a:solidFill>
                <a:srgbClr val="58585A"/>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majority of the KIs (32 KIs) did not know if there could be an increase on disputes between villages, and 11 KIs refused to answer (</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eight community leader KIs and three </a:t>
            </a:r>
            <a:r>
              <a:rPr lang="en-US" sz="1800" baseline="0" dirty="0" err="1">
                <a:effectLst/>
                <a:latin typeface="Arial Narrow" panose="020B0606020202030204" pitchFamily="34" charset="0"/>
                <a:ea typeface="Calibri" panose="020F0502020204030204" pitchFamily="34" charset="0"/>
                <a:cs typeface="Arial" panose="020B0604020202020204" pitchFamily="34" charset="0"/>
              </a:rPr>
              <a:t>remainee</a:t>
            </a:r>
            <a:r>
              <a:rPr lang="en-US" sz="1800" baseline="0" dirty="0">
                <a:effectLst/>
                <a:latin typeface="Arial Narrow" panose="020B0606020202030204" pitchFamily="34" charset="0"/>
                <a:ea typeface="Calibri" panose="020F0502020204030204" pitchFamily="34" charset="0"/>
                <a:cs typeface="Arial" panose="020B0604020202020204" pitchFamily="34" charset="0"/>
              </a:rPr>
              <a:t> KIs)</a:t>
            </a:r>
            <a:r>
              <a:rPr lang="en-US" sz="1800" b="0" i="0" u="none" strike="noStrike" baseline="0" dirty="0">
                <a:solidFill>
                  <a:srgbClr val="58585B"/>
                </a:solidFill>
                <a:latin typeface="Arial Narrow" panose="020B0606020202030204" pitchFamily="34" charset="0"/>
              </a:rPr>
              <a:t>.</a:t>
            </a:r>
          </a:p>
          <a:p>
            <a:pPr marR="0" algn="just" rtl="0"/>
            <a:endParaRPr lang="en-US" sz="1800" b="0" i="0" u="none" strike="noStrike" baseline="0" dirty="0">
              <a:solidFill>
                <a:srgbClr val="58585B"/>
              </a:solidFill>
              <a:latin typeface="Arial Narrow" panose="020B0606020202030204" pitchFamily="34" charset="0"/>
            </a:endParaRPr>
          </a:p>
          <a:p>
            <a:pPr marL="0" marR="0" algn="just">
              <a:lnSpc>
                <a:spcPct val="115000"/>
              </a:lnSpc>
              <a:spcBef>
                <a:spcPts val="0"/>
              </a:spcBef>
              <a:spcAft>
                <a:spcPts val="10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Retaliation Incidents</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none" strike="noStrike" baseline="0" dirty="0">
                <a:solidFill>
                  <a:srgbClr val="323232"/>
                </a:solidFill>
                <a:latin typeface="Arial Narrow" panose="020B0606020202030204" pitchFamily="34" charset="0"/>
              </a:rPr>
              <a:t>Refused to answer: four community leader KIs and a </a:t>
            </a:r>
            <a:r>
              <a:rPr lang="en-US" sz="1800" b="0" i="0" u="none" strike="noStrike" baseline="0" dirty="0" err="1">
                <a:solidFill>
                  <a:srgbClr val="323232"/>
                </a:solidFill>
                <a:latin typeface="Arial Narrow" panose="020B0606020202030204" pitchFamily="34" charset="0"/>
              </a:rPr>
              <a:t>remainee</a:t>
            </a:r>
            <a:r>
              <a:rPr lang="en-US" sz="1800" b="0" i="0" u="none" strike="noStrike" baseline="0" dirty="0">
                <a:solidFill>
                  <a:srgbClr val="323232"/>
                </a:solidFill>
                <a:latin typeface="Arial Narrow" panose="020B0606020202030204" pitchFamily="34" charset="0"/>
              </a:rPr>
              <a:t> KI.</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58585B"/>
                </a:solidFill>
                <a:latin typeface="Arial Narrow" panose="020B0606020202030204" pitchFamily="34" charset="0"/>
              </a:rPr>
              <a:t>Community trust</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none" strike="noStrike" baseline="0" dirty="0">
                <a:solidFill>
                  <a:srgbClr val="58585B"/>
                </a:solidFill>
                <a:latin typeface="Arial Narrow" panose="020B0606020202030204" pitchFamily="34" charset="0"/>
              </a:rPr>
              <a:t>A community leader KI did not know and another refused to answer.</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0"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323232"/>
                </a:solidFill>
                <a:latin typeface="Arial Narrow" panose="020B0606020202030204" pitchFamily="34" charset="0"/>
              </a:rPr>
              <a:t>Participation in social and public events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(15 KIs) did not know and six KIs refused to answer. </a:t>
            </a:r>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Feeling of Safety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A community leader KI did not know and a returnee reported not feeling safe due to the presence of armed groups.</a:t>
            </a:r>
          </a:p>
          <a:p>
            <a:pPr marR="0" algn="just" rtl="0"/>
            <a:endParaRPr lang="en-US"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rgbClr val="58585B"/>
                </a:solidFill>
                <a:latin typeface="Arial Narrow" panose="020B0606020202030204" pitchFamily="34" charset="0"/>
              </a:rPr>
              <a:t>Avoid specific</a:t>
            </a:r>
            <a:r>
              <a:rPr lang="en-US" sz="1200" b="1" i="0" u="none" strike="noStrike" baseline="0" dirty="0">
                <a:solidFill>
                  <a:srgbClr val="58585B"/>
                </a:solidFill>
                <a:latin typeface="Arial Narrow" panose="020B0606020202030204" pitchFamily="34" charset="0"/>
              </a:rPr>
              <a:t> </a:t>
            </a:r>
            <a:r>
              <a:rPr lang="en-US" sz="1200" b="1" i="0" u="none" strike="noStrike" dirty="0">
                <a:solidFill>
                  <a:srgbClr val="58585B"/>
                </a:solidFill>
                <a:latin typeface="Arial Narrow" panose="020B0606020202030204" pitchFamily="34" charset="0"/>
              </a:rPr>
              <a:t>areas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58585B"/>
                </a:solidFill>
                <a:latin typeface="Arial Narrow" panose="020B0606020202030204" pitchFamily="34" charset="0"/>
              </a:rPr>
              <a:t>21 KIs reportedly avoided specific</a:t>
            </a:r>
            <a:r>
              <a:rPr lang="en-US" sz="1200" b="0" i="0" u="none" strike="noStrike" baseline="0" dirty="0">
                <a:solidFill>
                  <a:srgbClr val="58585B"/>
                </a:solidFill>
                <a:latin typeface="Arial Narrow" panose="020B0606020202030204" pitchFamily="34" charset="0"/>
              </a:rPr>
              <a:t> areas </a:t>
            </a:r>
            <a:r>
              <a:rPr lang="en-US" sz="1200" b="0" i="0" u="none" strike="noStrike" dirty="0">
                <a:solidFill>
                  <a:srgbClr val="58585B"/>
                </a:solidFill>
                <a:latin typeface="Arial Narrow" panose="020B0606020202030204" pitchFamily="34" charset="0"/>
              </a:rPr>
              <a:t>due to the </a:t>
            </a:r>
            <a:r>
              <a:rPr lang="en-US" sz="1200" b="1" i="0" u="none" strike="noStrike" dirty="0">
                <a:solidFill>
                  <a:srgbClr val="58585B"/>
                </a:solidFill>
                <a:latin typeface="Arial Narrow" panose="020B0606020202030204" pitchFamily="34" charset="0"/>
              </a:rPr>
              <a:t>fear of the COVID-19 pandemic </a:t>
            </a:r>
            <a:r>
              <a:rPr lang="en-US" sz="1200" b="0" i="0" u="none" strike="noStrike" dirty="0">
                <a:solidFill>
                  <a:srgbClr val="58585B"/>
                </a:solidFill>
                <a:latin typeface="Arial Narrow" panose="020B0606020202030204" pitchFamily="34" charset="0"/>
              </a:rPr>
              <a:t>(21 KIs) and one returnee reported that they avoid specific areas due to the </a:t>
            </a:r>
            <a:r>
              <a:rPr lang="en-US" sz="1200" b="1" i="0" u="none" strike="noStrike" dirty="0">
                <a:solidFill>
                  <a:srgbClr val="58585B"/>
                </a:solidFill>
                <a:latin typeface="Arial Narrow" panose="020B0606020202030204" pitchFamily="34" charset="0"/>
              </a:rPr>
              <a:t>presence of armed groups</a:t>
            </a:r>
            <a:r>
              <a:rPr lang="en-US" sz="1200" b="0" i="0" u="none" strike="noStrike"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The rest of the KIs did not know (9 KIs), reported not avoiding areas (6 KIs) and five community leader KIs refused to answer.</a:t>
            </a:r>
          </a:p>
          <a:p>
            <a:pPr marR="0" algn="just" rtl="0"/>
            <a:endParaRPr lang="en-US" sz="1200" b="0" i="0" u="none" strike="noStrike" baseline="0" dirty="0">
              <a:solidFill>
                <a:srgbClr val="58585B"/>
              </a:solidFill>
              <a:latin typeface="Arial Narrow" panose="020B0606020202030204" pitchFamily="34" charset="0"/>
            </a:endParaRPr>
          </a:p>
          <a:p>
            <a:pPr marR="0" algn="just" rtl="0"/>
            <a:r>
              <a:rPr lang="en-US" sz="1200" b="1" i="0" u="none" strike="noStrike" baseline="0" dirty="0">
                <a:solidFill>
                  <a:srgbClr val="58585B"/>
                </a:solidFill>
                <a:latin typeface="Arial Narrow" panose="020B0606020202030204" pitchFamily="34" charset="0"/>
              </a:rPr>
              <a:t>Freedom of movement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A returnee KI reported that males and females do not freely move during the day or at night due to the sensitive security situation.</a:t>
            </a:r>
          </a:p>
          <a:p>
            <a:pPr marR="0" algn="just" rtl="0"/>
            <a:endParaRPr lang="en-US" sz="1200" b="0" i="0" u="none" strike="noStrike" baseline="0" dirty="0">
              <a:solidFill>
                <a:srgbClr val="58585B"/>
              </a:solidFill>
              <a:latin typeface="Arial Narrow" panose="020B0606020202030204" pitchFamily="34" charset="0"/>
            </a:endParaRPr>
          </a:p>
          <a:p>
            <a:pPr marR="0" algn="just" rtl="0"/>
            <a:r>
              <a:rPr lang="en-US" sz="1200" b="1" i="0" u="none" strike="noStrike" baseline="0" dirty="0">
                <a:solidFill>
                  <a:srgbClr val="58585B"/>
                </a:solidFill>
                <a:latin typeface="Arial Narrow" panose="020B0606020202030204" pitchFamily="34" charset="0"/>
              </a:rPr>
              <a:t>ERW presence and incidents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rest of the KIs (2 KIs) did not know whether there were incidents due to ERW in the past six months.</a:t>
            </a:r>
          </a:p>
        </p:txBody>
      </p:sp>
      <p:sp>
        <p:nvSpPr>
          <p:cNvPr id="4" name="Slide Number Placeholder 3"/>
          <p:cNvSpPr>
            <a:spLocks noGrp="1"/>
          </p:cNvSpPr>
          <p:nvPr>
            <p:ph type="sldNum" sz="quarter" idx="5"/>
          </p:nvPr>
        </p:nvSpPr>
        <p:spPr/>
        <p:txBody>
          <a:bodyPr/>
          <a:lstStyle/>
          <a:p>
            <a:fld id="{33A22B85-E105-4374-B998-26621ECADA5C}" type="slidenum">
              <a:rPr lang="en-US" smtClean="0"/>
              <a:t>28</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30</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sz="1200" dirty="0"/>
              <a:t>In general, the assessment aimed to provide </a:t>
            </a:r>
            <a:r>
              <a:rPr lang="en-US" sz="1200" b="1" dirty="0"/>
              <a:t>rapid</a:t>
            </a:r>
            <a:r>
              <a:rPr lang="en-US" sz="1200" dirty="0"/>
              <a:t> </a:t>
            </a:r>
            <a:r>
              <a:rPr lang="en-US" sz="1200" b="1" dirty="0"/>
              <a:t>evidence-base overview of the assessed areas </a:t>
            </a:r>
            <a:r>
              <a:rPr lang="en-US" sz="12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strategic dialogue, policy development, and resource mobilization efforts,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localized interventions,</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Advocacy with government actors around camp closures, consolidation, premature returns, and conditions in areas of origin to allow sustainable returns.</a:t>
            </a:r>
            <a:endParaRPr lang="en-US" sz="1200" dirty="0"/>
          </a:p>
          <a:p>
            <a:pPr marL="0" marR="0" algn="just">
              <a:lnSpc>
                <a:spcPct val="115000"/>
              </a:lnSpc>
              <a:spcBef>
                <a:spcPts val="0"/>
              </a:spcBef>
              <a:spcAft>
                <a:spcPts val="600"/>
              </a:spcAft>
            </a:pPr>
            <a:endParaRPr lang="en-GB" sz="1200" b="1" dirty="0">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Community leaders are members of the host community represented by three mukhtars (from five different locations in Markaz Sinjar), five public sector employees, four health sector employees and four educational sector employees. Mukhtar can be defined as the head of a village or </a:t>
            </a:r>
            <a:r>
              <a:rPr lang="en-US" sz="1800" b="0" i="0" u="none" strike="noStrike" baseline="0" dirty="0" err="1">
                <a:solidFill>
                  <a:srgbClr val="58585B"/>
                </a:solidFill>
                <a:latin typeface="Arial Narrow" panose="020B0606020202030204" pitchFamily="34" charset="0"/>
              </a:rPr>
              <a:t>neighbourhood</a:t>
            </a:r>
            <a:r>
              <a:rPr lang="en-US" sz="1800" b="0" i="0" u="none" strike="noStrike" baseline="0" dirty="0">
                <a:solidFill>
                  <a:srgbClr val="58585B"/>
                </a:solidFill>
                <a:latin typeface="Arial Narrow" panose="020B0606020202030204" pitchFamily="34" charset="0"/>
              </a:rPr>
              <a:t> in some Arab countries.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IDPs (displaced from the area) refer to households from Markaz Sinjar displaced after 2014 events to other areas different than their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specifically in Shamal Sub-district (Sinjar District of Ninewa Governorate); in Markaz </a:t>
            </a:r>
            <a:r>
              <a:rPr lang="en-US" sz="1800" b="0" i="0" u="none" strike="noStrike" baseline="0" dirty="0" err="1">
                <a:solidFill>
                  <a:srgbClr val="58585B"/>
                </a:solidFill>
                <a:latin typeface="Arial Narrow" panose="020B0606020202030204" pitchFamily="34" charset="0"/>
              </a:rPr>
              <a:t>Telafar</a:t>
            </a:r>
            <a:r>
              <a:rPr lang="en-US" sz="1800" b="0" i="0" u="none" strike="noStrike" baseline="0" dirty="0">
                <a:solidFill>
                  <a:srgbClr val="58585B"/>
                </a:solidFill>
                <a:latin typeface="Arial Narrow" panose="020B0606020202030204" pitchFamily="34" charset="0"/>
              </a:rPr>
              <a:t> Sub-district (</a:t>
            </a:r>
            <a:r>
              <a:rPr lang="en-US" sz="1800" b="0" i="0" u="none" strike="noStrike" baseline="0" dirty="0" err="1">
                <a:solidFill>
                  <a:srgbClr val="58585B"/>
                </a:solidFill>
                <a:latin typeface="Arial Narrow" panose="020B0606020202030204" pitchFamily="34" charset="0"/>
              </a:rPr>
              <a:t>Telafar</a:t>
            </a:r>
            <a:r>
              <a:rPr lang="en-US" sz="1800" b="0" i="0" u="none" strike="noStrike" baseline="0" dirty="0">
                <a:solidFill>
                  <a:srgbClr val="58585B"/>
                </a:solidFill>
                <a:latin typeface="Arial Narrow" panose="020B0606020202030204" pitchFamily="34" charset="0"/>
              </a:rPr>
              <a:t> District of Ninewa Governorate); and, in Markaz </a:t>
            </a:r>
            <a:r>
              <a:rPr lang="en-US" sz="1800" b="0" i="0" u="none" strike="noStrike" baseline="0" dirty="0" err="1">
                <a:solidFill>
                  <a:srgbClr val="58585B"/>
                </a:solidFill>
                <a:latin typeface="Arial Narrow" panose="020B0606020202030204" pitchFamily="34" charset="0"/>
              </a:rPr>
              <a:t>Duhoq</a:t>
            </a:r>
            <a:r>
              <a:rPr lang="en-US" sz="1800" b="0" i="0" u="none" strike="noStrike" baseline="0" dirty="0">
                <a:solidFill>
                  <a:srgbClr val="58585B"/>
                </a:solidFill>
                <a:latin typeface="Arial Narrow" panose="020B0606020202030204" pitchFamily="34" charset="0"/>
              </a:rPr>
              <a:t> Sub-district (</a:t>
            </a:r>
            <a:r>
              <a:rPr lang="en-US" sz="1800" b="0" i="0" u="none" strike="noStrike" baseline="0" dirty="0" err="1">
                <a:solidFill>
                  <a:srgbClr val="58585B"/>
                </a:solidFill>
                <a:latin typeface="Arial Narrow" panose="020B0606020202030204" pitchFamily="34" charset="0"/>
              </a:rPr>
              <a:t>Duhoq</a:t>
            </a:r>
            <a:r>
              <a:rPr lang="en-US" sz="1800" b="0" i="0" u="none" strike="noStrike" baseline="0" dirty="0">
                <a:solidFill>
                  <a:srgbClr val="58585B"/>
                </a:solidFill>
                <a:latin typeface="Arial Narrow" panose="020B0606020202030204" pitchFamily="34" charset="0"/>
              </a:rPr>
              <a:t> District of </a:t>
            </a:r>
            <a:r>
              <a:rPr lang="en-US" sz="1800" b="0" i="0" u="none" strike="noStrike" baseline="0" dirty="0" err="1">
                <a:solidFill>
                  <a:srgbClr val="58585B"/>
                </a:solidFill>
                <a:latin typeface="Arial Narrow" panose="020B0606020202030204" pitchFamily="34" charset="0"/>
              </a:rPr>
              <a:t>Dohuq</a:t>
            </a:r>
            <a:r>
              <a:rPr lang="en-US" sz="1800" b="0" i="0" u="none" strike="noStrike" baseline="0" dirty="0">
                <a:solidFill>
                  <a:srgbClr val="58585B"/>
                </a:solidFill>
                <a:latin typeface="Arial Narrow" panose="020B0606020202030204" pitchFamily="34" charset="0"/>
              </a:rPr>
              <a:t> Governorate).</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IDPs (displaced in the area) refer to households from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different than Markaz Sinjar who were displaced after 2014 events and reside in Markaz Sinjar. Households were reportedly originally from </a:t>
            </a:r>
            <a:r>
              <a:rPr lang="en-US" sz="1800" b="0" i="0" u="none" strike="noStrike" baseline="0" dirty="0" err="1">
                <a:solidFill>
                  <a:srgbClr val="58585B"/>
                </a:solidFill>
                <a:latin typeface="Arial Narrow" panose="020B0606020202030204" pitchFamily="34" charset="0"/>
              </a:rPr>
              <a:t>Aqra</a:t>
            </a:r>
            <a:r>
              <a:rPr lang="en-US" sz="1800" b="0" i="0" u="none" strike="noStrike" baseline="0" dirty="0">
                <a:solidFill>
                  <a:srgbClr val="58585B"/>
                </a:solidFill>
                <a:latin typeface="Arial Narrow" panose="020B0606020202030204" pitchFamily="34" charset="0"/>
              </a:rPr>
              <a:t> District of </a:t>
            </a:r>
            <a:r>
              <a:rPr lang="en-US" sz="1800" b="0" i="0" u="none" strike="noStrike" baseline="0" dirty="0" err="1">
                <a:solidFill>
                  <a:srgbClr val="58585B"/>
                </a:solidFill>
                <a:latin typeface="Arial Narrow" panose="020B0606020202030204" pitchFamily="34" charset="0"/>
              </a:rPr>
              <a:t>Duhoq</a:t>
            </a:r>
            <a:r>
              <a:rPr lang="en-US" sz="1800" b="0" i="0" u="none" strike="noStrike" baseline="0" dirty="0">
                <a:solidFill>
                  <a:srgbClr val="58585B"/>
                </a:solidFill>
                <a:latin typeface="Arial Narrow" panose="020B0606020202030204" pitchFamily="34" charset="0"/>
              </a:rPr>
              <a:t> Governorate</a:t>
            </a:r>
          </a:p>
          <a:p>
            <a:pPr defTabSz="966155">
              <a:defRPr/>
            </a:pPr>
            <a:endParaRPr lang="en-US" baseline="0" dirty="0"/>
          </a:p>
          <a:p>
            <a:pPr marL="0" marR="0" lvl="0" indent="0" algn="l" defTabSz="966155"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23232"/>
                </a:solidFill>
                <a:latin typeface="Arial Narrow" panose="020B0606020202030204" pitchFamily="34" charset="0"/>
                <a:ea typeface="+mn-ea"/>
                <a:cs typeface="+mn-cs"/>
              </a:rPr>
              <a:t>For the purpose of this research, returnees will be categorized as an IDP returning to their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 where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 is defined as the stated original sub-district of origin for the IDP. Given the complexity of (re)integration, this could mean that returnees still face challenges to their sustainable return to their </a:t>
            </a:r>
            <a:r>
              <a:rPr lang="en-US" sz="1800" b="0" i="0" u="none" strike="noStrike" kern="1200" baseline="0" dirty="0" err="1">
                <a:solidFill>
                  <a:srgbClr val="323232"/>
                </a:solidFill>
                <a:latin typeface="Arial Narrow" panose="020B0606020202030204" pitchFamily="34" charset="0"/>
                <a:ea typeface="+mn-ea"/>
                <a:cs typeface="+mn-cs"/>
              </a:rPr>
              <a:t>AoO</a:t>
            </a:r>
            <a:r>
              <a:rPr lang="en-US" sz="1800" b="0" i="0" u="none" strike="noStrike" kern="1200" baseline="0" dirty="0">
                <a:solidFill>
                  <a:srgbClr val="323232"/>
                </a:solidFill>
                <a:latin typeface="Arial Narrow" panose="020B0606020202030204" pitchFamily="34" charset="0"/>
                <a:ea typeface="+mn-ea"/>
                <a:cs typeface="+mn-cs"/>
              </a:rPr>
              <a:t>.</a:t>
            </a:r>
          </a:p>
          <a:p>
            <a:pPr defTabSz="966155">
              <a:defRPr/>
            </a:pPr>
            <a:endParaRPr lang="en-US" baseline="0" dirty="0"/>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(43 KIs</a:t>
            </a:r>
            <a:r>
              <a:rPr lang="en-GB" sz="18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and findings will only be an indication of trends, needs, humanitarian concerns, gaps and flags for actors to assess further. Findings cannot be analysed or visualized at c</a:t>
            </a:r>
            <a:r>
              <a:rPr lang="en-GB" sz="1800" dirty="0">
                <a:effectLst/>
                <a:latin typeface="Arial Narrow" panose="020B0606020202030204" pitchFamily="34" charset="0"/>
                <a:ea typeface="Calibri" panose="020F0502020204030204" pitchFamily="34" charset="0"/>
                <a:cs typeface="Arial" panose="020B0604020202020204" pitchFamily="34" charset="0"/>
              </a:rPr>
              <a:t>ommunity-level in the current methodology but [mitigation]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for 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GB" sz="1800" b="0" dirty="0">
                <a:effectLst/>
                <a:latin typeface="Arial Narrow" panose="020B0606020202030204" pitchFamily="34" charset="0"/>
                <a:ea typeface="Calibri" panose="020F0502020204030204" pitchFamily="34" charset="0"/>
                <a:cs typeface="Arial" panose="020B0604020202020204" pitchFamily="34" charset="0"/>
              </a:rPr>
              <a:t>REACH and RWG are working on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visualized 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b="0" dirty="0">
                <a:effectLst/>
                <a:latin typeface="Arial Narrow" panose="020B0606020202030204" pitchFamily="34" charset="0"/>
                <a:ea typeface="Calibri" panose="020F0502020204030204" pitchFamily="34" charset="0"/>
                <a:cs typeface="Arial" panose="020B0604020202020204" pitchFamily="34" charset="0"/>
              </a:rPr>
              <a:t>While collecting data remotely can sometimes,</a:t>
            </a:r>
            <a:r>
              <a:rPr lang="en-GB" sz="1800" b="0" baseline="0" dirty="0">
                <a:effectLst/>
                <a:latin typeface="Arial Narrow" panose="020B0606020202030204" pitchFamily="34" charset="0"/>
                <a:ea typeface="Calibri" panose="020F0502020204030204" pitchFamily="34" charset="0"/>
                <a:cs typeface="Arial" panose="020B0604020202020204" pitchFamily="34" charset="0"/>
              </a:rPr>
              <a:t> the openness of respondents is sometimes affected. [</a:t>
            </a:r>
            <a:r>
              <a:rPr lang="en-GB" sz="1800" dirty="0">
                <a:effectLst/>
                <a:latin typeface="Arial Narrow" panose="020B0606020202030204" pitchFamily="34" charset="0"/>
                <a:ea typeface="Calibri" panose="020F0502020204030204" pitchFamily="34" charset="0"/>
                <a:cs typeface="Arial" panose="020B0604020202020204" pitchFamily="34" charset="0"/>
              </a:rPr>
              <a:t>mitigation] </a:t>
            </a:r>
            <a:r>
              <a:rPr lang="en-GB" sz="1800" b="1" dirty="0">
                <a:effectLst/>
                <a:latin typeface="Arial Narrow" panose="020B0606020202030204" pitchFamily="34" charset="0"/>
                <a:ea typeface="Calibri" panose="020F0502020204030204" pitchFamily="34" charset="0"/>
                <a:cs typeface="Arial" panose="020B0604020202020204" pitchFamily="34" charset="0"/>
              </a:rPr>
              <a:t>Testing process was very strict and discussions with field staff were ongoing to avoid sensitive questions and doing harm to interviewees. Some sensitive terminologies related to Iraq context were identified and replaced by explanation text in the Arabic version of the ODK tool (e.g. ‘governance’ was replaced by ‘laws and regulations’).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323232"/>
                </a:solidFill>
                <a:latin typeface="Arial Narrow" panose="020B0606020202030204" pitchFamily="34" charset="0"/>
              </a:rPr>
              <a:t>Markaz Sinjar was selected for the assessment due to: </a:t>
            </a:r>
            <a:r>
              <a:rPr lang="en-US" sz="1800" b="0" i="0" u="none" strike="noStrike" baseline="0" dirty="0">
                <a:solidFill>
                  <a:srgbClr val="58585B"/>
                </a:solidFill>
                <a:latin typeface="Arial Narrow" panose="020B0606020202030204" pitchFamily="34" charset="0"/>
              </a:rPr>
              <a:t>social cohesion severity is high;</a:t>
            </a:r>
            <a:r>
              <a:rPr lang="en-US" sz="1800" b="0" i="0" u="none" strike="noStrike" baseline="30000" dirty="0">
                <a:solidFill>
                  <a:srgbClr val="58585B"/>
                </a:solidFill>
                <a:latin typeface="Arial Narrow" panose="020B0606020202030204" pitchFamily="34" charset="0"/>
              </a:rPr>
              <a:t>1</a:t>
            </a:r>
            <a:r>
              <a:rPr lang="en-US" sz="1800" b="0" i="0" u="none" strike="noStrike" baseline="0" dirty="0">
                <a:solidFill>
                  <a:srgbClr val="58585B"/>
                </a:solidFill>
                <a:latin typeface="Arial Narrow" panose="020B0606020202030204" pitchFamily="34" charset="0"/>
              </a:rPr>
              <a:t> it is an </a:t>
            </a:r>
            <a:r>
              <a:rPr lang="en-US" sz="1800" b="0" i="0" u="none" strike="noStrike" baseline="0" dirty="0" err="1">
                <a:solidFill>
                  <a:srgbClr val="58585B"/>
                </a:solidFill>
                <a:latin typeface="Arial Narrow" panose="020B0606020202030204" pitchFamily="34" charset="0"/>
              </a:rPr>
              <a:t>AoO</a:t>
            </a:r>
            <a:r>
              <a:rPr lang="en-US" sz="1800" b="0" i="0" u="none" strike="noStrike" baseline="0" dirty="0">
                <a:solidFill>
                  <a:srgbClr val="58585B"/>
                </a:solidFill>
                <a:latin typeface="Arial Narrow" panose="020B0606020202030204" pitchFamily="34" charset="0"/>
              </a:rPr>
              <a:t> for IDPs in camps at risk of closure</a:t>
            </a:r>
            <a:r>
              <a:rPr lang="en-US" sz="1800" b="0" i="0" u="none" strike="noStrike" baseline="30000" dirty="0">
                <a:solidFill>
                  <a:srgbClr val="58585B"/>
                </a:solidFill>
                <a:latin typeface="Arial Narrow" panose="020B0606020202030204" pitchFamily="34" charset="0"/>
              </a:rPr>
              <a:t>2</a:t>
            </a:r>
            <a:r>
              <a:rPr lang="en-US" sz="1800" b="0" i="0" u="none" strike="noStrike" baseline="0" dirty="0">
                <a:solidFill>
                  <a:srgbClr val="58585B"/>
                </a:solidFill>
                <a:latin typeface="Arial Narrow" panose="020B0606020202030204" pitchFamily="34" charset="0"/>
              </a:rPr>
              <a:t> and dynamic population movements and movement intentions to/from this district related to the camp closures decision were recently reported by relevant actors through the RWG.</a:t>
            </a:r>
          </a:p>
          <a:p>
            <a:pPr marR="0" algn="just" rtl="0"/>
            <a:endParaRPr lang="en-US" sz="1800" b="0" i="0" u="none" strike="noStrike" baseline="0" dirty="0">
              <a:solidFill>
                <a:srgbClr val="323232"/>
              </a:solidFill>
              <a:latin typeface="Arial Narrow" panose="020B0606020202030204" pitchFamily="34" charset="0"/>
            </a:endParaRPr>
          </a:p>
          <a:p>
            <a:pPr marR="0" algn="just" rtl="0"/>
            <a:endParaRPr lang="en-US" sz="1800" b="0" i="0" u="none" strike="noStrike" baseline="0" dirty="0">
              <a:solidFill>
                <a:srgbClr val="323232"/>
              </a:solidFill>
              <a:latin typeface="Arial Narrow" panose="020B0606020202030204" pitchFamily="34" charset="0"/>
            </a:endParaRPr>
          </a:p>
          <a:p>
            <a:pPr rtl="0"/>
            <a:r>
              <a:rPr lang="en-US" sz="1200" b="0" i="0" u="none" strike="noStrike" kern="1200" baseline="0" dirty="0">
                <a:solidFill>
                  <a:schemeClr val="tx1"/>
                </a:solidFill>
                <a:latin typeface="+mn-lt"/>
                <a:ea typeface="+mn-ea"/>
                <a:cs typeface="+mn-cs"/>
              </a:rPr>
              <a:t>1. IOM DTM: http://iraqdtm.iom.int/ReturnIndex - refer to methodology, to compute the severity index, different parameters are combined.</a:t>
            </a:r>
          </a:p>
          <a:p>
            <a:pPr rtl="0"/>
            <a:r>
              <a:rPr lang="en-US" sz="1200" b="0" i="0" u="none" strike="noStrike" kern="1200" baseline="0" dirty="0">
                <a:solidFill>
                  <a:schemeClr val="tx1"/>
                </a:solidFill>
                <a:latin typeface="+mn-lt"/>
                <a:ea typeface="+mn-ea"/>
                <a:cs typeface="+mn-cs"/>
              </a:rPr>
              <a:t>2. REACH camp profiles updates of September 2020</a:t>
            </a:r>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kern="1200" dirty="0">
                <a:solidFill>
                  <a:schemeClr val="tx1"/>
                </a:solidFill>
                <a:effectLst/>
                <a:highlight>
                  <a:srgbClr val="FFFF00"/>
                </a:highlight>
                <a:latin typeface="Arial" panose="020B0604020202020204" pitchFamily="34" charset="0"/>
                <a:cs typeface="Times New Roman" panose="02020603050405020304" pitchFamily="18" charset="0"/>
              </a:rPr>
              <a:t>Secondary data</a:t>
            </a:r>
            <a:r>
              <a:rPr lang="en-US" sz="1800" kern="1200" baseline="30000" dirty="0">
                <a:solidFill>
                  <a:schemeClr val="tx1"/>
                </a:solidFill>
                <a:effectLst/>
                <a:highlight>
                  <a:srgbClr val="FFFF00"/>
                </a:highlight>
                <a:latin typeface="Arial" panose="020B0604020202020204" pitchFamily="34" charset="0"/>
                <a:cs typeface="Times New Roman" panose="02020603050405020304" pitchFamily="18" charset="0"/>
              </a:rPr>
              <a:t>1</a:t>
            </a:r>
            <a:r>
              <a:rPr lang="en-US" sz="1800" kern="1200" dirty="0">
                <a:solidFill>
                  <a:schemeClr val="tx1"/>
                </a:solidFill>
                <a:effectLst/>
                <a:highlight>
                  <a:srgbClr val="FFFF00"/>
                </a:highlight>
                <a:latin typeface="Arial" panose="020B0604020202020204" pitchFamily="34" charset="0"/>
                <a:cs typeface="Times New Roman" panose="02020603050405020304" pitchFamily="18" charset="0"/>
              </a:rPr>
              <a:t> report:</a:t>
            </a:r>
          </a:p>
          <a:p>
            <a:pPr marL="0" lvl="0" indent="0" algn="just" rtl="0">
              <a:lnSpc>
                <a:spcPct val="115000"/>
              </a:lnSpc>
              <a:spcAft>
                <a:spcPts val="800"/>
              </a:spcAft>
              <a:buFont typeface="Calibri" panose="020F0502020204030204" pitchFamily="34" charset="0"/>
              <a:buNone/>
            </a:pPr>
            <a:r>
              <a:rPr lang="en-GB"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UNHCR reported that at least 5,000 Sunni Arab families have expressed that they do not feel safe returning to their areas of origin in Sinjar and </a:t>
            </a:r>
            <a:r>
              <a:rPr lang="en-GB" sz="18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Ba’aj</a:t>
            </a:r>
            <a:r>
              <a:rPr lang="en-GB"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They also informed that secondary occupation of their houses by other members of the community remains a key concern, in addition some of their homes are being illegally sold while in some instances they are being pressurized to sell off their homes at giveaway prices. Some of the Sunni Arab returnees that could not integrate have reportedly now been secondarily displaced to Mosul. The need to scale up social cohesion interventions in the areas have yet again been emphasized.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en-GB"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highlight>
                  <a:srgbClr val="FFFF00"/>
                </a:highlight>
                <a:latin typeface="Arial" panose="020B0604020202020204" pitchFamily="34" charset="0"/>
                <a:ea typeface="Times New Roman" panose="02020603050405020304" pitchFamily="18" charset="0"/>
              </a:rPr>
              <a:t>UN-Habitat has informed that they are working closely with the Government to help conflict affected families to obtain their HLP documents and are also providing HLP support/ follow up for returnee families. They informed that they have so far registered 5,500 HLP related cases that require follow up/ redress</a:t>
            </a:r>
          </a:p>
          <a:p>
            <a:endParaRPr lang="en-GB" sz="1800" b="0" i="0" u="none" strike="noStrike" baseline="30000" dirty="0">
              <a:solidFill>
                <a:srgbClr val="58585B"/>
              </a:solidFill>
              <a:effectLst/>
              <a:highlight>
                <a:srgbClr val="FFFF00"/>
              </a:highlight>
              <a:latin typeface="Arial" panose="020B0604020202020204" pitchFamily="34" charset="0"/>
            </a:endParaRPr>
          </a:p>
          <a:p>
            <a:pPr algn="l">
              <a:lnSpc>
                <a:spcPct val="110000"/>
              </a:lnSpc>
            </a:pPr>
            <a:r>
              <a:rPr lang="en-GB" sz="1800" b="0" i="0" u="none" strike="noStrike" baseline="30000" dirty="0">
                <a:solidFill>
                  <a:srgbClr val="58585B"/>
                </a:solidFill>
                <a:effectLst/>
                <a:highlight>
                  <a:srgbClr val="FFFF00"/>
                </a:highlight>
                <a:latin typeface="Arial" panose="020B0604020202020204" pitchFamily="34" charset="0"/>
              </a:rPr>
              <a:t>1 </a:t>
            </a:r>
            <a:r>
              <a:rPr lang="en-GB" sz="1800" kern="1200" dirty="0">
                <a:solidFill>
                  <a:schemeClr val="tx1"/>
                </a:solidFill>
                <a:effectLst/>
                <a:highlight>
                  <a:srgbClr val="FFFF00"/>
                </a:highlight>
                <a:latin typeface="Arial" panose="020B0604020202020204" pitchFamily="34" charset="0"/>
                <a:ea typeface="Times New Roman" panose="02020603050405020304" pitchFamily="18" charset="0"/>
                <a:cs typeface="+mn-cs"/>
              </a:rPr>
              <a:t>Ninewa Sub National Inter Cluster Coordination Group Meeting, 17 August 2020 – Not published</a:t>
            </a:r>
            <a:endParaRPr lang="en-US" sz="1800" kern="1200" dirty="0">
              <a:solidFill>
                <a:schemeClr val="tx1"/>
              </a:solidFill>
              <a:effectLst/>
              <a:highlight>
                <a:srgbClr val="FFFF00"/>
              </a:highligh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156093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4.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3.jp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microsoft.com/office/2007/relationships/hdphoto" Target="../media/hdphoto1.wdp"/><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0.jpg"/><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8.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3.jp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1.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1.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impact-repository.org/document/reach/0c69f66e/REACH_IRQ_ReDS_RA_Factsheet_Markaz_Sinjar_November202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509330"/>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3" y="249773"/>
            <a:ext cx="7400367" cy="2923877"/>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Markaz</a:t>
            </a:r>
            <a:r>
              <a:rPr lang="en-US" sz="4200" b="1" dirty="0">
                <a:solidFill>
                  <a:schemeClr val="bg1"/>
                </a:solidFill>
                <a:latin typeface="Arial Narrow" panose="020B0606020202030204" pitchFamily="34" charset="0"/>
              </a:rPr>
              <a:t> </a:t>
            </a:r>
            <a:r>
              <a:rPr lang="en-US" sz="3200" b="1" dirty="0">
                <a:solidFill>
                  <a:schemeClr val="bg1"/>
                </a:solidFill>
                <a:latin typeface="Arial Narrow" panose="020B0606020202030204" pitchFamily="34" charset="0"/>
              </a:rPr>
              <a:t>Sinjar – Sinjar, Ninewa</a:t>
            </a: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3" y="3888382"/>
            <a:ext cx="4715040" cy="5099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26 November and 1 December 2020</a:t>
            </a:r>
          </a:p>
        </p:txBody>
      </p:sp>
      <p:pic>
        <p:nvPicPr>
          <p:cNvPr id="5" name="Picture 4">
            <a:extLst>
              <a:ext uri="{FF2B5EF4-FFF2-40B4-BE49-F238E27FC236}">
                <a16:creationId xmlns:a16="http://schemas.microsoft.com/office/drawing/2014/main" id="{0FD3694F-A806-4385-87F6-6EBED9E43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Markaz Sinjar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2" y="1266232"/>
            <a:ext cx="8406685" cy="2539157"/>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Markaz Sinjar is a sub-district of Sinjar District, located in the western area of Ninewa Governorate close the Iraq-Syria border.</a:t>
            </a:r>
            <a:endParaRPr lang="en-US" sz="1600" strike="sngStrike" dirty="0">
              <a:solidFill>
                <a:srgbClr val="FF0000"/>
              </a:solidFill>
              <a:latin typeface="Arial Narrow" panose="020B0606020202030204" pitchFamily="34" charset="0"/>
            </a:endParaRP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During the occupation by the so-called group Islamic State of Iraq and the Levant (ISIL) in the summer of 2014 , 89%-90% of the households were forced to flee their homes, as reported by KIs during data collection.</a:t>
            </a:r>
          </a:p>
          <a:p>
            <a:pPr marL="457200" indent="-457200" algn="just">
              <a:spcAft>
                <a:spcPts val="600"/>
              </a:spcAft>
              <a:buSzPct val="100000"/>
              <a:buFont typeface="Arial" panose="020B0604020202020204" pitchFamily="34" charset="0"/>
              <a:buChar char="•"/>
            </a:pPr>
            <a:r>
              <a:rPr lang="en-GB" sz="1600" dirty="0">
                <a:solidFill>
                  <a:srgbClr val="58585A"/>
                </a:solidFill>
                <a:latin typeface="Arial Narrow" panose="020B0606020202030204" pitchFamily="34" charset="0"/>
              </a:rPr>
              <a:t>13,791-14,475  households </a:t>
            </a:r>
            <a:r>
              <a:rPr lang="en-US" sz="1600" dirty="0">
                <a:solidFill>
                  <a:srgbClr val="58585A"/>
                </a:solidFill>
                <a:latin typeface="Arial Narrow" panose="020B0606020202030204" pitchFamily="34" charset="0"/>
              </a:rPr>
              <a:t>displaced after 2014 had reportedly returned at the time of data collection, as reported by 16 community leader KIs.</a:t>
            </a:r>
          </a:p>
          <a:p>
            <a:pPr marL="457200" indent="-457200" algn="just">
              <a:spcAft>
                <a:spcPts val="600"/>
              </a:spcAft>
              <a:buSzPct val="100000"/>
              <a:buFont typeface="Arial" panose="020B0604020202020204" pitchFamily="34" charset="0"/>
              <a:buChar char="•"/>
            </a:pPr>
            <a:r>
              <a:rPr lang="en-GB" sz="1600" dirty="0">
                <a:solidFill>
                  <a:srgbClr val="58585A"/>
                </a:solidFill>
                <a:latin typeface="Arial Narrow" panose="020B0606020202030204" pitchFamily="34" charset="0"/>
              </a:rPr>
              <a:t>3,249-3,675 </a:t>
            </a:r>
            <a:r>
              <a:rPr lang="en-US" sz="1600" dirty="0">
                <a:solidFill>
                  <a:srgbClr val="58585A"/>
                </a:solidFill>
                <a:latin typeface="Arial Narrow" panose="020B0606020202030204" pitchFamily="34" charset="0"/>
              </a:rPr>
              <a:t>IDP households (area of origin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not specified) are reported to reside in Markaz Sinjar settlements.</a:t>
            </a:r>
          </a:p>
        </p:txBody>
      </p:sp>
      <p:pic>
        <p:nvPicPr>
          <p:cNvPr id="5" name="Picture 4">
            <a:extLst>
              <a:ext uri="{FF2B5EF4-FFF2-40B4-BE49-F238E27FC236}">
                <a16:creationId xmlns:a16="http://schemas.microsoft.com/office/drawing/2014/main" id="{B379AD11-9D1F-49E4-81A0-992D01C44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4" name="Picture 3">
            <a:extLst>
              <a:ext uri="{FF2B5EF4-FFF2-40B4-BE49-F238E27FC236}">
                <a16:creationId xmlns:a16="http://schemas.microsoft.com/office/drawing/2014/main" id="{9EF211B4-B9C1-4232-AE61-4D77AEE3A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16500"/>
            <a:ext cx="9144000" cy="2539157"/>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235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pic>
        <p:nvPicPr>
          <p:cNvPr id="5" name="Picture 4">
            <a:extLst>
              <a:ext uri="{FF2B5EF4-FFF2-40B4-BE49-F238E27FC236}">
                <a16:creationId xmlns:a16="http://schemas.microsoft.com/office/drawing/2014/main" id="{7763035A-B834-4DE9-95C9-316272215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4084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382252"/>
            <a:ext cx="8371648" cy="3185487"/>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en-US" sz="1900" b="0" i="0" u="none" strike="noStrike" dirty="0">
                <a:solidFill>
                  <a:srgbClr val="58585B"/>
                </a:solidFill>
                <a:latin typeface="Arial Narrow" panose="020B0606020202030204" pitchFamily="34" charset="0"/>
              </a:rPr>
              <a:t>Overall, Markaz Sinjar is perceived by KIs to have a positive environment in terms of security and community acceptance of certain groups.</a:t>
            </a:r>
          </a:p>
          <a:p>
            <a:pPr marL="285750" indent="-285750" algn="just">
              <a:spcAft>
                <a:spcPts val="1200"/>
              </a:spcAft>
              <a:buFont typeface="Wingdings" panose="05000000000000000000" pitchFamily="2" charset="2"/>
              <a:buChar char="§"/>
            </a:pPr>
            <a:r>
              <a:rPr lang="en-US" sz="1900" b="0" i="0" u="none" strike="noStrike" dirty="0">
                <a:solidFill>
                  <a:srgbClr val="58585B"/>
                </a:solidFill>
                <a:latin typeface="Arial Narrow" panose="020B0606020202030204" pitchFamily="34" charset="0"/>
              </a:rPr>
              <a:t>Many households have returned due to a sense of increased safety and security in their areas of origin (</a:t>
            </a:r>
            <a:r>
              <a:rPr lang="en-US" sz="1900" b="0" i="0" u="none" strike="noStrike" dirty="0" err="1">
                <a:solidFill>
                  <a:srgbClr val="58585B"/>
                </a:solidFill>
                <a:latin typeface="Arial Narrow" panose="020B0606020202030204" pitchFamily="34" charset="0"/>
              </a:rPr>
              <a:t>AoO</a:t>
            </a:r>
            <a:r>
              <a:rPr lang="en-US" sz="1900" b="0" i="0" u="none" strike="noStrike" dirty="0">
                <a:solidFill>
                  <a:srgbClr val="58585B"/>
                </a:solidFill>
                <a:latin typeface="Arial Narrow" panose="020B0606020202030204" pitchFamily="34" charset="0"/>
              </a:rPr>
              <a:t>) in Markaz Sinjar </a:t>
            </a:r>
            <a:r>
              <a:rPr lang="en-US" sz="1900" b="0" i="0" u="none" strike="noStrike" dirty="0">
                <a:latin typeface="Arial Narrow" panose="020B0606020202030204" pitchFamily="34" charset="0"/>
              </a:rPr>
              <a:t>S</a:t>
            </a:r>
            <a:r>
              <a:rPr lang="en-US" sz="1900" b="0" i="0" u="none" strike="noStrike" dirty="0">
                <a:solidFill>
                  <a:srgbClr val="58585B"/>
                </a:solidFill>
                <a:latin typeface="Arial Narrow" panose="020B0606020202030204" pitchFamily="34" charset="0"/>
              </a:rPr>
              <a:t>ub-district.  </a:t>
            </a:r>
          </a:p>
          <a:p>
            <a:pPr marL="285750" indent="-285750" algn="just">
              <a:spcAft>
                <a:spcPts val="1200"/>
              </a:spcAft>
              <a:buFont typeface="Wingdings" panose="05000000000000000000" pitchFamily="2" charset="2"/>
              <a:buChar char="§"/>
            </a:pPr>
            <a:r>
              <a:rPr lang="en-US" sz="1900" b="0" i="0" u="none" strike="noStrike" dirty="0">
                <a:solidFill>
                  <a:srgbClr val="58585B"/>
                </a:solidFill>
                <a:latin typeface="Arial Narrow" panose="020B0606020202030204" pitchFamily="34" charset="0"/>
              </a:rPr>
              <a:t>However, IDP KIs originally from Markaz Sinjar displaced elsewhere and returnee KIs reported security concerns related to the presence of armed groups in the area negatively affecting their freedom of movement</a:t>
            </a:r>
            <a:r>
              <a:rPr lang="en-US" sz="1900" b="0" i="0" u="none" strike="noStrike" dirty="0">
                <a:solidFill>
                  <a:srgbClr val="FF0000"/>
                </a:solidFill>
                <a:latin typeface="Arial Narrow" panose="020B0606020202030204" pitchFamily="34" charset="0"/>
              </a:rPr>
              <a:t>.</a:t>
            </a:r>
            <a:r>
              <a:rPr lang="en-US" sz="1900" b="0" i="0" u="none" strike="noStrike" dirty="0">
                <a:solidFill>
                  <a:srgbClr val="58585B"/>
                </a:solidFill>
                <a:latin typeface="Arial Narrow" panose="020B0606020202030204" pitchFamily="34" charset="0"/>
              </a:rPr>
              <a:t> </a:t>
            </a:r>
          </a:p>
          <a:p>
            <a:pPr marL="285750" indent="-285750" algn="just">
              <a:spcAft>
                <a:spcPts val="1200"/>
              </a:spcAft>
              <a:buFont typeface="Wingdings" panose="05000000000000000000" pitchFamily="2" charset="2"/>
              <a:buChar char="§"/>
            </a:pPr>
            <a:r>
              <a:rPr lang="en-US" sz="1900" b="0" i="0" u="none" strike="noStrike" dirty="0">
                <a:solidFill>
                  <a:srgbClr val="58585A"/>
                </a:solidFill>
                <a:latin typeface="Arial Narrow" panose="020B0606020202030204" pitchFamily="34" charset="0"/>
              </a:rPr>
              <a:t>T</a:t>
            </a:r>
            <a:r>
              <a:rPr lang="en-US" sz="1900" b="0" i="0" u="none" strike="noStrike" dirty="0">
                <a:solidFill>
                  <a:srgbClr val="58585B"/>
                </a:solidFill>
                <a:latin typeface="Arial Narrow" panose="020B0606020202030204" pitchFamily="34" charset="0"/>
              </a:rPr>
              <a:t>he fear of persecution in their </a:t>
            </a:r>
            <a:r>
              <a:rPr lang="en-US" sz="1900" b="0" i="0" u="none" strike="noStrike" dirty="0" err="1">
                <a:solidFill>
                  <a:srgbClr val="58585B"/>
                </a:solidFill>
                <a:latin typeface="Arial Narrow" panose="020B0606020202030204" pitchFamily="34" charset="0"/>
              </a:rPr>
              <a:t>AoO</a:t>
            </a:r>
            <a:r>
              <a:rPr lang="en-US" sz="1900" b="0" i="0" u="none" strike="noStrike" dirty="0">
                <a:solidFill>
                  <a:srgbClr val="58585B"/>
                </a:solidFill>
                <a:latin typeface="Arial Narrow" panose="020B0606020202030204" pitchFamily="34" charset="0"/>
              </a:rPr>
              <a:t> or perceived ISIL affiliation was reported by IDP KIs originally from </a:t>
            </a:r>
            <a:r>
              <a:rPr lang="en-US" sz="1900" dirty="0">
                <a:solidFill>
                  <a:srgbClr val="58585B"/>
                </a:solidFill>
                <a:latin typeface="Arial Narrow" panose="020B0606020202030204" pitchFamily="34" charset="0"/>
              </a:rPr>
              <a:t>Markaz Sinjar displaced elsewhere </a:t>
            </a:r>
            <a:r>
              <a:rPr lang="en-US" sz="1900" b="0" i="0" u="none" strike="noStrike" dirty="0">
                <a:solidFill>
                  <a:srgbClr val="58585B"/>
                </a:solidFill>
                <a:latin typeface="Arial Narrow" panose="020B0606020202030204" pitchFamily="34" charset="0"/>
              </a:rPr>
              <a:t>as barriers for returns.</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a:t>Markaz Sinjar Sub-district</a:t>
            </a:r>
            <a:br>
              <a:rPr lang="en-GB" dirty="0"/>
            </a:br>
            <a:r>
              <a:rPr lang="en-US" dirty="0"/>
              <a:t>Key findings on safety and security</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243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382252"/>
            <a:ext cx="8371648" cy="4216539"/>
          </a:xfrm>
          <a:prstGeom prst="rect">
            <a:avLst/>
          </a:prstGeom>
        </p:spPr>
        <p:txBody>
          <a:bodyPr wrap="square">
            <a:spAutoFit/>
          </a:bodyPr>
          <a:lstStyle/>
          <a:p>
            <a:pPr marL="285750" indent="-285750" algn="just">
              <a:spcAft>
                <a:spcPts val="1200"/>
              </a:spcAft>
              <a:buFont typeface="Wingdings" panose="05000000000000000000" pitchFamily="2" charset="2"/>
              <a:buChar char="§"/>
            </a:pPr>
            <a:r>
              <a:rPr lang="en-US" sz="1900" b="0" i="0" u="none" strike="noStrike" baseline="0" dirty="0">
                <a:solidFill>
                  <a:srgbClr val="58585B"/>
                </a:solidFill>
                <a:latin typeface="Arial Narrow" panose="020B0606020202030204" pitchFamily="34" charset="0"/>
              </a:rPr>
              <a:t>In addition, damage</a:t>
            </a:r>
            <a:r>
              <a:rPr lang="en-US" sz="1900" b="0" i="0" u="none" strike="noStrike" baseline="0" dirty="0">
                <a:latin typeface="Arial Narrow" panose="020B0606020202030204" pitchFamily="34" charset="0"/>
              </a:rPr>
              <a:t>d</a:t>
            </a:r>
            <a:r>
              <a:rPr lang="en-US" sz="1900" b="0" i="0" u="none" strike="noStrike" baseline="0" dirty="0">
                <a:solidFill>
                  <a:srgbClr val="58585B"/>
                </a:solidFill>
                <a:latin typeface="Arial Narrow" panose="020B0606020202030204" pitchFamily="34" charset="0"/>
              </a:rPr>
              <a:t> or destroyed housing reportedly poses a risk to the sustainability of returns and was identified as the main barrier to return by all KIs.</a:t>
            </a:r>
          </a:p>
          <a:p>
            <a:pPr marL="285750" indent="-285750" algn="just">
              <a:spcAft>
                <a:spcPts val="1200"/>
              </a:spcAft>
              <a:buFont typeface="Wingdings" panose="05000000000000000000" pitchFamily="2" charset="2"/>
              <a:buChar char="§"/>
            </a:pPr>
            <a:r>
              <a:rPr lang="en-US" sz="1900" dirty="0">
                <a:solidFill>
                  <a:srgbClr val="58585B"/>
                </a:solidFill>
                <a:latin typeface="Arial Narrow" panose="020B0606020202030204" pitchFamily="34" charset="0"/>
              </a:rPr>
              <a:t>IDPs and returnees were reportedly facing challenges when it comes to housing, land and property (HLP) due to the lack of necessary documents to claim their properties; and they are most at risk of eviction.</a:t>
            </a:r>
          </a:p>
          <a:p>
            <a:pPr marL="285750" indent="-285750" algn="just">
              <a:spcAft>
                <a:spcPts val="1200"/>
              </a:spcAft>
              <a:buFont typeface="Wingdings" panose="05000000000000000000" pitchFamily="2" charset="2"/>
              <a:buChar char="§"/>
            </a:pPr>
            <a:r>
              <a:rPr lang="en-US" sz="1900" b="0" i="0" u="none" strike="noStrike" baseline="0" dirty="0">
                <a:solidFill>
                  <a:srgbClr val="58585B"/>
                </a:solidFill>
                <a:latin typeface="Arial Narrow" panose="020B0606020202030204" pitchFamily="34" charset="0"/>
              </a:rPr>
              <a:t>Some KIs reported differences in access to services between different groups, mainly affecting IDPs and returnees.</a:t>
            </a:r>
          </a:p>
          <a:p>
            <a:pPr marL="285750" indent="-285750" algn="just">
              <a:spcAft>
                <a:spcPts val="1200"/>
              </a:spcAft>
              <a:buFont typeface="Wingdings" panose="05000000000000000000" pitchFamily="2" charset="2"/>
              <a:buChar char="§"/>
            </a:pPr>
            <a:r>
              <a:rPr lang="en-US" sz="1900" dirty="0">
                <a:solidFill>
                  <a:srgbClr val="58585B"/>
                </a:solidFill>
                <a:latin typeface="Arial Narrow" panose="020B0606020202030204" pitchFamily="34" charset="0"/>
              </a:rPr>
              <a:t>R</a:t>
            </a:r>
            <a:r>
              <a:rPr lang="en-US" sz="1900" b="0" i="0" u="none" strike="noStrike" dirty="0">
                <a:solidFill>
                  <a:srgbClr val="58585B"/>
                </a:solidFill>
                <a:latin typeface="Arial Narrow" panose="020B0606020202030204" pitchFamily="34" charset="0"/>
              </a:rPr>
              <a:t>ecent and </a:t>
            </a:r>
            <a:r>
              <a:rPr lang="en-US" sz="1900" dirty="0">
                <a:solidFill>
                  <a:srgbClr val="58585B"/>
                </a:solidFill>
                <a:latin typeface="Arial Narrow" panose="020B0606020202030204" pitchFamily="34" charset="0"/>
              </a:rPr>
              <a:t>expected return </a:t>
            </a:r>
            <a:r>
              <a:rPr lang="en-US" sz="1900" b="0" i="0" u="none" strike="noStrike" dirty="0">
                <a:solidFill>
                  <a:srgbClr val="58585B"/>
                </a:solidFill>
                <a:latin typeface="Arial Narrow" panose="020B0606020202030204" pitchFamily="34" charset="0"/>
              </a:rPr>
              <a:t>movements into Markaz Sinjar affected the perception of access to job opportunities and access to assistance across the different respondent groups.</a:t>
            </a:r>
          </a:p>
          <a:p>
            <a:pPr marL="285750" indent="-285750" algn="just">
              <a:spcAft>
                <a:spcPts val="1200"/>
              </a:spcAft>
              <a:buFont typeface="Wingdings" panose="05000000000000000000" pitchFamily="2" charset="2"/>
              <a:buChar char="§"/>
            </a:pPr>
            <a:r>
              <a:rPr lang="en-US" sz="1900" dirty="0">
                <a:solidFill>
                  <a:srgbClr val="58585B"/>
                </a:solidFill>
                <a:latin typeface="Arial Narrow" panose="020B0606020202030204" pitchFamily="34" charset="0"/>
              </a:rPr>
              <a:t>The top primary need is access to healthcare, with the exception being returnees who mostly report house rehabilitation.</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a:t>Markaz Sinjar Sub-district</a:t>
            </a:r>
            <a:br>
              <a:rPr lang="en-GB" dirty="0"/>
            </a:br>
            <a:r>
              <a:rPr lang="en-US" dirty="0"/>
              <a:t>Other 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42213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254500"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Markaz Sinjar findings</a:t>
            </a: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pic>
        <p:nvPicPr>
          <p:cNvPr id="5" name="Picture 4">
            <a:extLst>
              <a:ext uri="{FF2B5EF4-FFF2-40B4-BE49-F238E27FC236}">
                <a16:creationId xmlns:a16="http://schemas.microsoft.com/office/drawing/2014/main" id="{F5DB90C2-A176-4957-8494-6986363A1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1217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GB" sz="3200" baseline="30000" dirty="0"/>
              <a:t>Recent movements to Markaz Sinjar reported by KIs</a:t>
            </a:r>
          </a:p>
        </p:txBody>
      </p:sp>
      <p:pic>
        <p:nvPicPr>
          <p:cNvPr id="4" name="Picture 3">
            <a:extLst>
              <a:ext uri="{FF2B5EF4-FFF2-40B4-BE49-F238E27FC236}">
                <a16:creationId xmlns:a16="http://schemas.microsoft.com/office/drawing/2014/main" id="{65587C24-401D-44AD-A12B-1FCADD66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4E103F5E-4148-4526-A188-8E8166570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70" y="1341683"/>
            <a:ext cx="8750460" cy="4895873"/>
          </a:xfrm>
          <a:prstGeom prst="rect">
            <a:avLst/>
          </a:prstGeom>
        </p:spPr>
      </p:pic>
    </p:spTree>
    <p:extLst>
      <p:ext uri="{BB962C8B-B14F-4D97-AF65-F5344CB8AC3E}">
        <p14:creationId xmlns:p14="http://schemas.microsoft.com/office/powerpoint/2010/main" val="202660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2375685" cy="523220"/>
          </a:xfrm>
          <a:prstGeom prst="rect">
            <a:avLst/>
          </a:prstGeom>
        </p:spPr>
        <p:txBody>
          <a:bodyPr wrap="square">
            <a:spAutoFit/>
          </a:bodyPr>
          <a:lstStyle/>
          <a:p>
            <a:r>
              <a:rPr lang="en-GB" sz="28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Trade Gothic LT Std Bold"/>
              </a:rPr>
              <a:t>Recent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294654" y="1786493"/>
            <a:ext cx="7407385" cy="584775"/>
          </a:xfrm>
          <a:prstGeom prst="rect">
            <a:avLst/>
          </a:prstGeom>
        </p:spPr>
        <p:txBody>
          <a:bodyPr wrap="square">
            <a:spAutoFit/>
          </a:bodyPr>
          <a:lstStyle/>
          <a:p>
            <a:pPr marR="0" algn="just" rtl="0"/>
            <a:r>
              <a:rPr lang="en-US" sz="1600" b="1" i="0" u="none" strike="noStrike" dirty="0">
                <a:solidFill>
                  <a:srgbClr val="58585B"/>
                </a:solidFill>
                <a:latin typeface="Arial Narrow" panose="020B0606020202030204" pitchFamily="34" charset="0"/>
              </a:rPr>
              <a:t>households </a:t>
            </a:r>
            <a:r>
              <a:rPr lang="en-US" sz="1600" b="0" i="0" u="none" strike="noStrike" dirty="0">
                <a:solidFill>
                  <a:srgbClr val="58585B"/>
                </a:solidFill>
                <a:latin typeface="Arial Narrow" panose="020B0606020202030204" pitchFamily="34" charset="0"/>
              </a:rPr>
              <a:t>returned to Markaz Sinjar in the six months prior to data collection, as reported by 11 KIs (out of 43 KIs).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35-67</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445919"/>
            <a:ext cx="7760752"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Driver for recent returns </a:t>
            </a:r>
            <a:r>
              <a:rPr lang="en-GB" sz="1800" b="1" dirty="0">
                <a:solidFill>
                  <a:srgbClr val="58585A"/>
                </a:solidFill>
                <a:latin typeface="Trade Gothic LT Std Bold" panose="020B0804050502020204" pitchFamily="34" charset="0"/>
              </a:rPr>
              <a:t>(out of 11 KIs)* </a:t>
            </a:r>
            <a:endParaRPr lang="en-US" b="1" dirty="0">
              <a:solidFill>
                <a:srgbClr val="EE5859"/>
              </a:solidFill>
              <a:latin typeface="Trade Gothic LT Std Bold"/>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2823023"/>
            <a:ext cx="6221021" cy="984885"/>
          </a:xfrm>
          <a:prstGeom prst="rect">
            <a:avLst/>
          </a:prstGeom>
        </p:spPr>
        <p:txBody>
          <a:bodyPr wrap="square">
            <a:spAutoFit/>
          </a:bodyPr>
          <a:lstStyle/>
          <a:p>
            <a:pPr marR="26970">
              <a:spcAft>
                <a:spcPts val="600"/>
              </a:spcAft>
            </a:pPr>
            <a:r>
              <a:rPr lang="en-US" sz="1600" dirty="0">
                <a:solidFill>
                  <a:srgbClr val="58585B"/>
                </a:solidFill>
                <a:latin typeface="Arial Narrow" panose="020B0606020202030204" pitchFamily="34" charset="0"/>
              </a:rPr>
              <a:t>Sense of increased safety and security in </a:t>
            </a:r>
            <a:r>
              <a:rPr lang="en-US" sz="1600" dirty="0">
                <a:solidFill>
                  <a:srgbClr val="58585A"/>
                </a:solidFill>
                <a:latin typeface="Arial Narrow" panose="020B0606020202030204" pitchFamily="34" charset="0"/>
              </a:rPr>
              <a:t>Markaz Sinjar</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         9 KIs</a:t>
            </a:r>
          </a:p>
          <a:p>
            <a:pPr marR="26970">
              <a:spcAft>
                <a:spcPts val="600"/>
              </a:spcAft>
            </a:pPr>
            <a:r>
              <a:rPr lang="en-US" sz="1600" dirty="0">
                <a:solidFill>
                  <a:srgbClr val="58585B"/>
                </a:solidFill>
                <a:latin typeface="Arial Narrow" panose="020B0606020202030204" pitchFamily="34" charset="0"/>
              </a:rPr>
              <a:t>Nostalgia about previous life in </a:t>
            </a:r>
            <a:r>
              <a:rPr lang="en-US" sz="1600" dirty="0" err="1">
                <a:solidFill>
                  <a:srgbClr val="58585B"/>
                </a:solidFill>
                <a:latin typeface="Arial Narrow" panose="020B0606020202030204" pitchFamily="34" charset="0"/>
              </a:rPr>
              <a:t>AoO</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3 KIs</a:t>
            </a:r>
          </a:p>
          <a:p>
            <a:pPr marR="26970">
              <a:spcAft>
                <a:spcPts val="600"/>
              </a:spcAft>
            </a:pPr>
            <a:r>
              <a:rPr lang="en-US" sz="1600" dirty="0">
                <a:solidFill>
                  <a:srgbClr val="58585B"/>
                </a:solidFill>
                <a:latin typeface="Arial Narrow" panose="020B0606020202030204" pitchFamily="34" charset="0"/>
              </a:rPr>
              <a:t>Following the return of other family members		</a:t>
            </a:r>
            <a:r>
              <a:rPr lang="en-US" sz="1600" b="1" dirty="0">
                <a:solidFill>
                  <a:srgbClr val="58585B"/>
                </a:solidFill>
                <a:latin typeface="Arial Narrow" panose="020B0606020202030204" pitchFamily="34" charset="0"/>
              </a:rPr>
              <a:t>1 KI</a:t>
            </a: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3951353"/>
            <a:ext cx="5460753" cy="369332"/>
          </a:xfrm>
          <a:prstGeom prst="rect">
            <a:avLst/>
          </a:prstGeom>
        </p:spPr>
        <p:txBody>
          <a:bodyPr wrap="square">
            <a:spAutoFit/>
          </a:bodyPr>
          <a:lstStyle/>
          <a:p>
            <a:pPr algn="just">
              <a:spcAft>
                <a:spcPts val="600"/>
              </a:spcAft>
            </a:pPr>
            <a:r>
              <a:rPr lang="en-US" b="1" dirty="0">
                <a:solidFill>
                  <a:srgbClr val="EE5859"/>
                </a:solidFill>
                <a:latin typeface="Trade Gothic LT Std Bold"/>
              </a:rPr>
              <a:t>Impact of recent returns </a:t>
            </a:r>
            <a:r>
              <a:rPr lang="en-GB" sz="1800" b="1" dirty="0">
                <a:solidFill>
                  <a:srgbClr val="58585A"/>
                </a:solidFill>
                <a:latin typeface="Trade Gothic LT Std Bold" panose="020B0804050502020204" pitchFamily="34" charset="0"/>
              </a:rPr>
              <a:t>(out of 11 KIs)</a:t>
            </a:r>
            <a:endParaRPr lang="en-US" b="1" dirty="0">
              <a:solidFill>
                <a:srgbClr val="EE5859"/>
              </a:solidFill>
              <a:latin typeface="Trade Gothic LT Std Bold"/>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293876"/>
            <a:ext cx="8058322" cy="1723549"/>
          </a:xfrm>
          <a:prstGeom prst="rect">
            <a:avLst/>
          </a:prstGeom>
          <a:noFill/>
        </p:spPr>
        <p:txBody>
          <a:bodyPr wrap="square">
            <a:spAutoFit/>
          </a:bodyPr>
          <a:lstStyle/>
          <a:p>
            <a:pPr marL="285750" marR="0" indent="-285750" algn="just" rtl="0">
              <a:spcAft>
                <a:spcPts val="1200"/>
              </a:spcAft>
              <a:buFont typeface="Wingdings" panose="05000000000000000000" pitchFamily="2" charset="2"/>
              <a:buChar char="§"/>
            </a:pPr>
            <a:r>
              <a:rPr lang="en-US" sz="1600" b="0" i="0" u="none" strike="noStrike" dirty="0">
                <a:solidFill>
                  <a:srgbClr val="58585B"/>
                </a:solidFill>
                <a:latin typeface="Arial Narrow" panose="020B0606020202030204" pitchFamily="34" charset="0"/>
              </a:rPr>
              <a:t>Contributed to </a:t>
            </a:r>
            <a:r>
              <a:rPr lang="en-US" sz="1600" b="1" i="0" u="none" strike="noStrike" dirty="0">
                <a:solidFill>
                  <a:srgbClr val="58585B"/>
                </a:solidFill>
                <a:latin typeface="Arial Narrow" panose="020B0606020202030204" pitchFamily="34" charset="0"/>
              </a:rPr>
              <a:t>increased job opportunities</a:t>
            </a:r>
            <a:r>
              <a:rPr lang="en-US" sz="1600" b="0" i="0" u="none" strike="noStrike" dirty="0">
                <a:solidFill>
                  <a:srgbClr val="58585B"/>
                </a:solidFill>
                <a:latin typeface="Arial Narrow" panose="020B0606020202030204" pitchFamily="34" charset="0"/>
              </a:rPr>
              <a:t> due to the return of business owners (6 out of 11 KIs)and </a:t>
            </a:r>
            <a:r>
              <a:rPr lang="en-US" sz="1600" b="1" i="0" u="none" strike="noStrike" dirty="0">
                <a:solidFill>
                  <a:srgbClr val="58585B"/>
                </a:solidFill>
                <a:latin typeface="Arial Narrow" panose="020B0606020202030204" pitchFamily="34" charset="0"/>
              </a:rPr>
              <a:t>access to assistance reportedly increased</a:t>
            </a:r>
            <a:r>
              <a:rPr lang="en-US" sz="1600" b="0" i="0" u="none" strike="noStrike" dirty="0">
                <a:solidFill>
                  <a:srgbClr val="58585B"/>
                </a:solidFill>
                <a:latin typeface="Arial Narrow" panose="020B0606020202030204" pitchFamily="34" charset="0"/>
              </a:rPr>
              <a:t> due to the response from different service providers to the recent returns (6 KIs). </a:t>
            </a:r>
          </a:p>
          <a:p>
            <a:pPr marL="285750" marR="0" indent="-285750" algn="just" rtl="0">
              <a:spcAft>
                <a:spcPts val="1200"/>
              </a:spcAft>
              <a:buFont typeface="Wingdings" panose="05000000000000000000" pitchFamily="2" charset="2"/>
              <a:buChar char="§"/>
            </a:pPr>
            <a:r>
              <a:rPr lang="en-US" sz="1600" b="0" i="0" u="none" strike="noStrike" dirty="0">
                <a:solidFill>
                  <a:srgbClr val="58585B"/>
                </a:solidFill>
                <a:latin typeface="Arial Narrow" panose="020B0606020202030204" pitchFamily="34" charset="0"/>
              </a:rPr>
              <a:t>Perceived as negative due to the presence of </a:t>
            </a:r>
            <a:r>
              <a:rPr lang="en-US" sz="1600" b="1" i="0" u="none" strike="noStrike" dirty="0">
                <a:solidFill>
                  <a:srgbClr val="58585B"/>
                </a:solidFill>
                <a:latin typeface="Arial Narrow" panose="020B0606020202030204" pitchFamily="34" charset="0"/>
              </a:rPr>
              <a:t>higher competition in the </a:t>
            </a:r>
            <a:r>
              <a:rPr lang="en-US" sz="1600" b="1" i="0" u="none" strike="noStrike" dirty="0" err="1">
                <a:solidFill>
                  <a:srgbClr val="58585B"/>
                </a:solidFill>
                <a:latin typeface="Arial Narrow" panose="020B0606020202030204" pitchFamily="34" charset="0"/>
              </a:rPr>
              <a:t>labour</a:t>
            </a:r>
            <a:r>
              <a:rPr lang="en-US" sz="1600" b="1" i="0" u="none" strike="noStrike" dirty="0">
                <a:solidFill>
                  <a:srgbClr val="58585B"/>
                </a:solidFill>
                <a:latin typeface="Arial Narrow" panose="020B0606020202030204" pitchFamily="34" charset="0"/>
              </a:rPr>
              <a:t> market</a:t>
            </a:r>
            <a:r>
              <a:rPr lang="en-US" sz="1600" b="0" i="0" u="none" strike="noStrike" dirty="0">
                <a:solidFill>
                  <a:srgbClr val="58585B"/>
                </a:solidFill>
                <a:latin typeface="Arial Narrow" panose="020B0606020202030204" pitchFamily="34" charset="0"/>
              </a:rPr>
              <a:t> (5 KIs) and it was reported that the level of </a:t>
            </a:r>
            <a:r>
              <a:rPr lang="en-US" sz="1600" b="1" i="0" u="none" strike="noStrike" dirty="0">
                <a:solidFill>
                  <a:srgbClr val="58585B"/>
                </a:solidFill>
                <a:latin typeface="Arial Narrow" panose="020B0606020202030204" pitchFamily="34" charset="0"/>
              </a:rPr>
              <a:t>household assistance decreased</a:t>
            </a:r>
            <a:r>
              <a:rPr lang="en-US" sz="1600" b="0" i="0" u="none" strike="noStrike" dirty="0">
                <a:solidFill>
                  <a:srgbClr val="58585B"/>
                </a:solidFill>
                <a:latin typeface="Arial Narrow" panose="020B0606020202030204" pitchFamily="34" charset="0"/>
              </a:rPr>
              <a:t> due to increased demand given the presence of a higher number of households in the area (5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16" name="Picture 15">
            <a:extLst>
              <a:ext uri="{FF2B5EF4-FFF2-40B4-BE49-F238E27FC236}">
                <a16:creationId xmlns:a16="http://schemas.microsoft.com/office/drawing/2014/main" id="{9CE4FF9B-1324-4EA8-AF1D-EEE3427F41A7}"/>
              </a:ext>
            </a:extLst>
          </p:cNvPr>
          <p:cNvPicPr>
            <a:picLocks noChangeAspect="1"/>
          </p:cNvPicPr>
          <p:nvPr/>
        </p:nvPicPr>
        <p:blipFill>
          <a:blip r:embed="rId4"/>
          <a:stretch>
            <a:fillRect/>
          </a:stretch>
        </p:blipFill>
        <p:spPr>
          <a:xfrm>
            <a:off x="5765320" y="2851967"/>
            <a:ext cx="1135625" cy="960120"/>
          </a:xfrm>
          <a:prstGeom prst="rect">
            <a:avLst/>
          </a:prstGeom>
        </p:spPr>
      </p:pic>
    </p:spTree>
    <p:extLst>
      <p:ext uri="{BB962C8B-B14F-4D97-AF65-F5344CB8AC3E}">
        <p14:creationId xmlns:p14="http://schemas.microsoft.com/office/powerpoint/2010/main" val="427090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GB" sz="3200" baseline="30000" dirty="0"/>
              <a:t>Expected movements to Markaz Sinjar reported by KIs</a:t>
            </a:r>
          </a:p>
        </p:txBody>
      </p:sp>
      <p:pic>
        <p:nvPicPr>
          <p:cNvPr id="4" name="Picture 3">
            <a:extLst>
              <a:ext uri="{FF2B5EF4-FFF2-40B4-BE49-F238E27FC236}">
                <a16:creationId xmlns:a16="http://schemas.microsoft.com/office/drawing/2014/main" id="{65587C24-401D-44AD-A12B-1FCADD66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A762D616-66DA-41CD-9883-B8CD07FFA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94457"/>
            <a:ext cx="9144000" cy="4983480"/>
          </a:xfrm>
          <a:prstGeom prst="rect">
            <a:avLst/>
          </a:prstGeom>
        </p:spPr>
      </p:pic>
    </p:spTree>
    <p:extLst>
      <p:ext uri="{BB962C8B-B14F-4D97-AF65-F5344CB8AC3E}">
        <p14:creationId xmlns:p14="http://schemas.microsoft.com/office/powerpoint/2010/main" val="378530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Expected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462376" y="1813691"/>
            <a:ext cx="8239664" cy="584775"/>
          </a:xfrm>
          <a:prstGeom prst="rect">
            <a:avLst/>
          </a:prstGeom>
        </p:spPr>
        <p:txBody>
          <a:bodyPr wrap="square">
            <a:spAutoFit/>
          </a:bodyPr>
          <a:lstStyle/>
          <a:p>
            <a:pPr algn="just"/>
            <a:r>
              <a:rPr lang="en-US" sz="1600" b="1" i="0" u="none" strike="noStrike" dirty="0">
                <a:solidFill>
                  <a:srgbClr val="58585A"/>
                </a:solidFill>
                <a:latin typeface="Arial Narrow" panose="020B0606020202030204" pitchFamily="34" charset="0"/>
              </a:rPr>
              <a:t>No expected returns </a:t>
            </a:r>
            <a:r>
              <a:rPr lang="en-US" sz="1600" dirty="0">
                <a:solidFill>
                  <a:srgbClr val="58585A"/>
                </a:solidFill>
                <a:latin typeface="Arial Narrow" panose="020B0606020202030204" pitchFamily="34" charset="0"/>
              </a:rPr>
              <a:t>reported </a:t>
            </a:r>
            <a:r>
              <a:rPr lang="en-US" sz="1600" i="0" u="none" strike="noStrike" dirty="0">
                <a:solidFill>
                  <a:srgbClr val="58585A"/>
                </a:solidFill>
                <a:latin typeface="Arial Narrow" panose="020B0606020202030204" pitchFamily="34" charset="0"/>
              </a:rPr>
              <a:t>by</a:t>
            </a:r>
            <a:r>
              <a:rPr lang="en-US" sz="1600" b="1" i="0" u="none" strike="noStrike" dirty="0">
                <a:solidFill>
                  <a:srgbClr val="58585A"/>
                </a:solidFill>
                <a:latin typeface="Arial Narrow" panose="020B0606020202030204" pitchFamily="34" charset="0"/>
              </a:rPr>
              <a:t> </a:t>
            </a:r>
            <a:r>
              <a:rPr lang="en-US" sz="1600" b="0" i="0" u="none" strike="noStrike" baseline="0" dirty="0">
                <a:solidFill>
                  <a:srgbClr val="58585A"/>
                </a:solidFill>
                <a:latin typeface="Arial Narrow" panose="020B0606020202030204" pitchFamily="34" charset="0"/>
              </a:rPr>
              <a:t>8 KIs (out of 43 KIs). The rest of the KIs (30 KIs) did not know and 5 KIs refused to answer.</a:t>
            </a:r>
            <a:endParaRPr lang="en-US" sz="1600" dirty="0">
              <a:solidFill>
                <a:srgbClr val="58585A"/>
              </a:solidFill>
              <a:latin typeface="Arial Narrow" panose="020B0606020202030204" pitchFamily="34" charset="0"/>
            </a:endParaRP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2363432"/>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returns </a:t>
            </a:r>
            <a:r>
              <a:rPr lang="en-GB" sz="1600" b="1" dirty="0">
                <a:solidFill>
                  <a:srgbClr val="58585A"/>
                </a:solidFill>
                <a:latin typeface="Trade Gothic LT Std Bold" panose="020B0804050502020204" pitchFamily="34" charset="0"/>
              </a:rPr>
              <a:t>(out of 43 KIs)* </a:t>
            </a:r>
            <a:endParaRPr lang="en-US" sz="1600" b="1" dirty="0">
              <a:solidFill>
                <a:srgbClr val="58585A"/>
              </a:solidFill>
              <a:latin typeface="Trade Gothic LT Std Bold" panose="020B0804050502020204" pitchFamily="34" charset="0"/>
            </a:endParaRPr>
          </a:p>
        </p:txBody>
      </p:sp>
      <p:sp>
        <p:nvSpPr>
          <p:cNvPr id="19" name="Rectangle 18">
            <a:extLst>
              <a:ext uri="{FF2B5EF4-FFF2-40B4-BE49-F238E27FC236}">
                <a16:creationId xmlns:a16="http://schemas.microsoft.com/office/drawing/2014/main" id="{26F91C3C-9042-45C2-8582-05900CA49BF9}"/>
              </a:ext>
            </a:extLst>
          </p:cNvPr>
          <p:cNvSpPr/>
          <p:nvPr/>
        </p:nvSpPr>
        <p:spPr>
          <a:xfrm>
            <a:off x="462375" y="3936384"/>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Barriers for expected returns </a:t>
            </a:r>
            <a:r>
              <a:rPr lang="en-GB" sz="1600" b="1" dirty="0">
                <a:solidFill>
                  <a:srgbClr val="58585A"/>
                </a:solidFill>
                <a:latin typeface="Trade Gothic LT Std Bold" panose="020B0804050502020204" pitchFamily="34" charset="0"/>
              </a:rPr>
              <a:t>(out of 43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2708232"/>
            <a:ext cx="6671540" cy="1154162"/>
          </a:xfrm>
          <a:prstGeom prst="rect">
            <a:avLst/>
          </a:prstGeom>
        </p:spPr>
        <p:txBody>
          <a:bodyPr wrap="square">
            <a:spAutoFit/>
          </a:bodyPr>
          <a:lstStyle/>
          <a:p>
            <a:pPr marR="26970" algn="l" rtl="0">
              <a:spcAft>
                <a:spcPts val="200"/>
              </a:spcAft>
            </a:pPr>
            <a:r>
              <a:rPr lang="en-US" sz="1600" i="0" u="none" strike="noStrike" dirty="0">
                <a:solidFill>
                  <a:srgbClr val="58585A"/>
                </a:solidFill>
                <a:latin typeface="Arial Narrow" panose="020B0606020202030204" pitchFamily="34" charset="0"/>
              </a:rPr>
              <a:t>Perceived increase of safety and security  	               </a:t>
            </a:r>
            <a:r>
              <a:rPr lang="en-US" sz="1600" b="1" i="0" u="none" strike="noStrike" dirty="0">
                <a:solidFill>
                  <a:srgbClr val="58585A"/>
                </a:solidFill>
                <a:latin typeface="Arial Narrow" panose="020B0606020202030204" pitchFamily="34" charset="0"/>
              </a:rPr>
              <a:t>25 KIs</a:t>
            </a:r>
          </a:p>
          <a:p>
            <a:pPr marR="26970" algn="l" rtl="0">
              <a:spcAft>
                <a:spcPts val="200"/>
              </a:spcAft>
            </a:pPr>
            <a:r>
              <a:rPr lang="en-US" sz="1600" i="0" u="none" strike="noStrike" dirty="0">
                <a:solidFill>
                  <a:srgbClr val="58585A"/>
                </a:solidFill>
                <a:latin typeface="Arial Narrow" panose="020B0606020202030204" pitchFamily="34" charset="0"/>
              </a:rPr>
              <a:t>Camp closure in areas of displacement (</a:t>
            </a:r>
            <a:r>
              <a:rPr lang="en-US" sz="1600" i="0" u="none" strike="noStrike" dirty="0" err="1">
                <a:solidFill>
                  <a:srgbClr val="58585A"/>
                </a:solidFill>
                <a:latin typeface="Arial Narrow" panose="020B0606020202030204" pitchFamily="34" charset="0"/>
              </a:rPr>
              <a:t>AoD</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5 KIs</a:t>
            </a:r>
          </a:p>
          <a:p>
            <a:pPr marR="26970" algn="l" rtl="0">
              <a:spcAft>
                <a:spcPts val="200"/>
              </a:spcAft>
            </a:pPr>
            <a:r>
              <a:rPr lang="en-US" sz="1600" i="0" u="none" strike="noStrike" dirty="0">
                <a:solidFill>
                  <a:srgbClr val="58585A"/>
                </a:solidFill>
                <a:latin typeface="Arial Narrow" panose="020B0606020202030204" pitchFamily="34" charset="0"/>
              </a:rPr>
              <a:t>Nostalgia about previous life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2 KIs</a:t>
            </a:r>
          </a:p>
          <a:p>
            <a:pPr marR="26970" algn="l" rtl="0">
              <a:spcAft>
                <a:spcPts val="200"/>
              </a:spcAft>
            </a:pPr>
            <a:r>
              <a:rPr lang="en-US" sz="1600" i="0" u="none" strike="noStrike" dirty="0">
                <a:solidFill>
                  <a:srgbClr val="58585A"/>
                </a:solidFill>
                <a:latin typeface="Arial Narrow" panose="020B0606020202030204" pitchFamily="34" charset="0"/>
              </a:rPr>
              <a:t>Following the return of other family members	                 </a:t>
            </a:r>
            <a:r>
              <a:rPr lang="en-US" sz="1600" b="1" i="0" u="none" strike="noStrike" dirty="0">
                <a:solidFill>
                  <a:srgbClr val="58585A"/>
                </a:solidFill>
                <a:latin typeface="Arial Narrow" panose="020B0606020202030204" pitchFamily="34" charset="0"/>
              </a:rPr>
              <a:t>2 KIs</a:t>
            </a:r>
            <a:endParaRPr lang="en-US" sz="1600" b="1" dirty="0">
              <a:solidFill>
                <a:srgbClr val="58585A"/>
              </a:solidFill>
              <a:latin typeface="Arial Narrow" panose="020B0606020202030204" pitchFamily="34" charset="0"/>
            </a:endParaRPr>
          </a:p>
        </p:txBody>
      </p:sp>
      <p:sp>
        <p:nvSpPr>
          <p:cNvPr id="23" name="Rectangle 22"/>
          <p:cNvSpPr/>
          <p:nvPr/>
        </p:nvSpPr>
        <p:spPr>
          <a:xfrm>
            <a:off x="643660" y="4300415"/>
            <a:ext cx="6278135" cy="1697901"/>
          </a:xfrm>
          <a:prstGeom prst="rect">
            <a:avLst/>
          </a:prstGeom>
        </p:spPr>
        <p:txBody>
          <a:bodyPr wrap="square">
            <a:spAutoFit/>
          </a:bodyPr>
          <a:lstStyle/>
          <a:p>
            <a:pPr marR="26970" algn="l" rtl="0">
              <a:spcAft>
                <a:spcPts val="200"/>
              </a:spcAft>
            </a:pPr>
            <a:r>
              <a:rPr lang="en-US" sz="1600" i="0" u="none" strike="noStrike" dirty="0">
                <a:solidFill>
                  <a:srgbClr val="58585A"/>
                </a:solidFill>
                <a:latin typeface="Arial Narrow" panose="020B0606020202030204" pitchFamily="34" charset="0"/>
              </a:rPr>
              <a:t>Destroyed/damaged housing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36 KIs</a:t>
            </a:r>
          </a:p>
          <a:p>
            <a:pPr marR="26970" algn="l" rtl="0">
              <a:spcAft>
                <a:spcPts val="200"/>
              </a:spcAft>
            </a:pPr>
            <a:r>
              <a:rPr lang="en-US" sz="1600" i="0" u="none" strike="noStrike" dirty="0">
                <a:solidFill>
                  <a:srgbClr val="58585A"/>
                </a:solidFill>
                <a:latin typeface="Arial Narrow" panose="020B0606020202030204" pitchFamily="34" charset="0"/>
              </a:rPr>
              <a:t>Perceived lack of services and jobs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24 KIs</a:t>
            </a:r>
          </a:p>
          <a:p>
            <a:pPr marR="26970" algn="l" rtl="0">
              <a:spcAft>
                <a:spcPts val="200"/>
              </a:spcAft>
            </a:pPr>
            <a:r>
              <a:rPr lang="en-US" sz="1600" i="0" u="none" strike="noStrike" dirty="0">
                <a:solidFill>
                  <a:srgbClr val="58585A"/>
                </a:solidFill>
                <a:latin typeface="Arial Narrow" panose="020B0606020202030204" pitchFamily="34" charset="0"/>
              </a:rPr>
              <a:t>Lack of documents needed to claim properties	                 </a:t>
            </a:r>
            <a:r>
              <a:rPr lang="en-US" sz="1600" b="1" i="0" u="none" strike="noStrike" dirty="0">
                <a:solidFill>
                  <a:srgbClr val="58585A"/>
                </a:solidFill>
                <a:latin typeface="Arial Narrow" panose="020B0606020202030204" pitchFamily="34" charset="0"/>
              </a:rPr>
              <a:t>9 KIs</a:t>
            </a:r>
          </a:p>
          <a:p>
            <a:pPr marR="26970" algn="l" rtl="0">
              <a:spcAft>
                <a:spcPts val="200"/>
              </a:spcAft>
            </a:pPr>
            <a:r>
              <a:rPr lang="en-US" sz="1600" i="0" u="none" strike="noStrike" dirty="0">
                <a:solidFill>
                  <a:srgbClr val="58585A"/>
                </a:solidFill>
                <a:latin typeface="Arial Narrow" panose="020B0606020202030204" pitchFamily="34" charset="0"/>
              </a:rPr>
              <a:t>Perceived security concerns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3 KIs</a:t>
            </a:r>
          </a:p>
          <a:p>
            <a:pPr marR="26970" algn="l" rtl="0">
              <a:spcAft>
                <a:spcPts val="200"/>
              </a:spcAft>
            </a:pPr>
            <a:r>
              <a:rPr lang="en-US" sz="1600" i="0" u="none" strike="noStrike" dirty="0">
                <a:solidFill>
                  <a:srgbClr val="58585A"/>
                </a:solidFill>
                <a:latin typeface="Arial Narrow" panose="020B0606020202030204" pitchFamily="34" charset="0"/>
              </a:rPr>
              <a:t>Lack of </a:t>
            </a:r>
            <a:r>
              <a:rPr lang="en-GB" sz="1600" dirty="0">
                <a:solidFill>
                  <a:srgbClr val="58585A"/>
                </a:solidFill>
                <a:latin typeface="Arial Narrow" panose="020B0606020202030204" pitchFamily="34" charset="0"/>
              </a:rPr>
              <a:t>specialised</a:t>
            </a:r>
            <a:r>
              <a:rPr lang="en-US" sz="1600" dirty="0">
                <a:solidFill>
                  <a:srgbClr val="58585A"/>
                </a:solidFill>
                <a:latin typeface="Arial Narrow" panose="020B0606020202030204" pitchFamily="34" charset="0"/>
              </a:rPr>
              <a:t> </a:t>
            </a:r>
            <a:r>
              <a:rPr lang="en-US" sz="1600" i="0" u="none" strike="noStrike" dirty="0">
                <a:solidFill>
                  <a:srgbClr val="58585A"/>
                </a:solidFill>
                <a:latin typeface="Arial Narrow" panose="020B0606020202030204" pitchFamily="34" charset="0"/>
              </a:rPr>
              <a:t>medical treatment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3 KIs</a:t>
            </a:r>
          </a:p>
          <a:p>
            <a:pPr marR="26970" algn="l" rtl="0">
              <a:spcAft>
                <a:spcPts val="200"/>
              </a:spcAft>
            </a:pPr>
            <a:r>
              <a:rPr lang="en-US" sz="1600" i="0" u="none" strike="noStrike" dirty="0">
                <a:solidFill>
                  <a:srgbClr val="58585A"/>
                </a:solidFill>
                <a:latin typeface="Arial Narrow" panose="020B0606020202030204" pitchFamily="34" charset="0"/>
              </a:rPr>
              <a:t>Fear of persecution in </a:t>
            </a:r>
            <a:r>
              <a:rPr lang="en-US" sz="1600" i="0" u="none" strike="noStrike" dirty="0" err="1">
                <a:solidFill>
                  <a:srgbClr val="58585A"/>
                </a:solidFill>
                <a:latin typeface="Arial Narrow" panose="020B0606020202030204" pitchFamily="34" charset="0"/>
              </a:rPr>
              <a:t>AoO</a:t>
            </a:r>
            <a:r>
              <a:rPr lang="en-US" sz="1600" i="0" u="none" strike="noStrike" dirty="0">
                <a:solidFill>
                  <a:srgbClr val="58585A"/>
                </a:solidFill>
                <a:latin typeface="Arial Narrow" panose="020B0606020202030204" pitchFamily="34" charset="0"/>
              </a:rPr>
              <a:t> or perceived ISIL affiliation          </a:t>
            </a:r>
            <a:r>
              <a:rPr lang="en-US" sz="1600" b="1" i="0" u="none" strike="noStrike" dirty="0">
                <a:solidFill>
                  <a:srgbClr val="58585A"/>
                </a:solidFill>
                <a:latin typeface="Arial Narrow" panose="020B0606020202030204" pitchFamily="34" charset="0"/>
              </a:rPr>
              <a:t>2 KIs</a:t>
            </a:r>
            <a:endParaRPr lang="en-US" sz="1600" dirty="0">
              <a:solidFill>
                <a:srgbClr val="58585A"/>
              </a:solidFill>
              <a:latin typeface="Arial Narrow" panose="020B0606020202030204" pitchFamily="34" charset="0"/>
            </a:endParaRP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15" name="Picture 14">
            <a:extLst>
              <a:ext uri="{FF2B5EF4-FFF2-40B4-BE49-F238E27FC236}">
                <a16:creationId xmlns:a16="http://schemas.microsoft.com/office/drawing/2014/main" id="{6946D8E9-887E-449F-A085-AFF2E7D0BB81}"/>
              </a:ext>
            </a:extLst>
          </p:cNvPr>
          <p:cNvPicPr>
            <a:picLocks noChangeAspect="1"/>
          </p:cNvPicPr>
          <p:nvPr/>
        </p:nvPicPr>
        <p:blipFill>
          <a:blip r:embed="rId4"/>
          <a:stretch>
            <a:fillRect/>
          </a:stretch>
        </p:blipFill>
        <p:spPr>
          <a:xfrm>
            <a:off x="5659557" y="2776343"/>
            <a:ext cx="1265587" cy="1051560"/>
          </a:xfrm>
          <a:prstGeom prst="rect">
            <a:avLst/>
          </a:prstGeom>
        </p:spPr>
      </p:pic>
      <p:pic>
        <p:nvPicPr>
          <p:cNvPr id="4" name="Picture 3">
            <a:extLst>
              <a:ext uri="{FF2B5EF4-FFF2-40B4-BE49-F238E27FC236}">
                <a16:creationId xmlns:a16="http://schemas.microsoft.com/office/drawing/2014/main" id="{1B99D011-6E2B-44F4-BFC7-C569066D3385}"/>
              </a:ext>
            </a:extLst>
          </p:cNvPr>
          <p:cNvPicPr>
            <a:picLocks noChangeAspect="1"/>
          </p:cNvPicPr>
          <p:nvPr/>
        </p:nvPicPr>
        <p:blipFill>
          <a:blip r:embed="rId5"/>
          <a:stretch>
            <a:fillRect/>
          </a:stretch>
        </p:blipFill>
        <p:spPr>
          <a:xfrm>
            <a:off x="5611639" y="4332686"/>
            <a:ext cx="1587658" cy="1618488"/>
          </a:xfrm>
          <a:prstGeom prst="rect">
            <a:avLst/>
          </a:prstGeom>
        </p:spPr>
      </p:pic>
    </p:spTree>
    <p:extLst>
      <p:ext uri="{BB962C8B-B14F-4D97-AF65-F5344CB8AC3E}">
        <p14:creationId xmlns:p14="http://schemas.microsoft.com/office/powerpoint/2010/main" val="77475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269339" y="1277185"/>
            <a:ext cx="8324412"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1" i="0" u="none" strike="noStrike" baseline="30000" dirty="0">
                <a:solidFill>
                  <a:srgbClr val="EE5859"/>
                </a:solidFill>
                <a:latin typeface="Trade Gothic LT Std Bold" panose="020B0804050502020204" pitchFamily="34" charset="0"/>
              </a:rPr>
              <a:t> </a:t>
            </a:r>
            <a:r>
              <a:rPr lang="en-GB" sz="2000" b="1" i="0" u="none" strike="noStrike" dirty="0">
                <a:solidFill>
                  <a:srgbClr val="EE5859"/>
                </a:solidFill>
                <a:latin typeface="Trade Gothic LT Std Bold" panose="020B0804050502020204" pitchFamily="34" charset="0"/>
              </a:rPr>
              <a:t>Expected host community departures</a:t>
            </a:r>
          </a:p>
        </p:txBody>
      </p:sp>
      <p:sp>
        <p:nvSpPr>
          <p:cNvPr id="9" name="Rectangle 8">
            <a:extLst>
              <a:ext uri="{FF2B5EF4-FFF2-40B4-BE49-F238E27FC236}">
                <a16:creationId xmlns:a16="http://schemas.microsoft.com/office/drawing/2014/main" id="{549ADD18-B0DC-40A5-9483-A312187E75B7}"/>
              </a:ext>
            </a:extLst>
          </p:cNvPr>
          <p:cNvSpPr/>
          <p:nvPr/>
        </p:nvSpPr>
        <p:spPr>
          <a:xfrm>
            <a:off x="462376" y="1813691"/>
            <a:ext cx="8239664" cy="338554"/>
          </a:xfrm>
          <a:prstGeom prst="rect">
            <a:avLst/>
          </a:prstGeom>
        </p:spPr>
        <p:txBody>
          <a:bodyPr wrap="square">
            <a:spAutoFit/>
          </a:bodyPr>
          <a:lstStyle/>
          <a:p>
            <a:pPr algn="just"/>
            <a:r>
              <a:rPr lang="en-US" sz="1600" b="1" i="0" u="none" strike="noStrike" dirty="0">
                <a:solidFill>
                  <a:srgbClr val="58585A"/>
                </a:solidFill>
                <a:latin typeface="Arial Narrow" panose="020B0606020202030204" pitchFamily="34" charset="0"/>
              </a:rPr>
              <a:t>No expected host community departures </a:t>
            </a:r>
            <a:r>
              <a:rPr lang="en-US" sz="1600" dirty="0">
                <a:solidFill>
                  <a:srgbClr val="58585A"/>
                </a:solidFill>
                <a:latin typeface="Arial Narrow" panose="020B0606020202030204" pitchFamily="34" charset="0"/>
              </a:rPr>
              <a:t>reported </a:t>
            </a:r>
            <a:r>
              <a:rPr lang="en-US" sz="1600" i="0" u="none" strike="noStrike" dirty="0">
                <a:solidFill>
                  <a:srgbClr val="58585A"/>
                </a:solidFill>
                <a:latin typeface="Arial Narrow" panose="020B0606020202030204" pitchFamily="34" charset="0"/>
              </a:rPr>
              <a:t>by</a:t>
            </a:r>
            <a:r>
              <a:rPr lang="en-US" sz="1600" b="1" i="0" u="none" strike="noStrike"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18</a:t>
            </a:r>
            <a:r>
              <a:rPr lang="en-US" sz="1600" b="0" i="0" u="none" strike="noStrike" baseline="0" dirty="0">
                <a:solidFill>
                  <a:srgbClr val="58585A"/>
                </a:solidFill>
                <a:latin typeface="Arial Narrow" panose="020B0606020202030204" pitchFamily="34" charset="0"/>
              </a:rPr>
              <a:t> KIs (out of 43 KIs)</a:t>
            </a:r>
            <a:endParaRPr lang="en-US" sz="1600" dirty="0">
              <a:solidFill>
                <a:srgbClr val="58585A"/>
              </a:solidFill>
              <a:latin typeface="Arial Narrow" panose="020B0606020202030204" pitchFamily="34" charset="0"/>
            </a:endParaRP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2233252"/>
            <a:ext cx="7760751"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host community departures </a:t>
            </a:r>
            <a:r>
              <a:rPr lang="en-GB" sz="1600" b="1" dirty="0">
                <a:solidFill>
                  <a:srgbClr val="58585A"/>
                </a:solidFill>
                <a:latin typeface="Trade Gothic LT Std Bold" panose="020B0804050502020204" pitchFamily="34" charset="0"/>
              </a:rPr>
              <a:t>(out of 20 KIs)* </a:t>
            </a:r>
            <a:endParaRPr lang="en-US" sz="1600" b="1" dirty="0">
              <a:solidFill>
                <a:srgbClr val="58585A"/>
              </a:solidFill>
              <a:latin typeface="Trade Gothic LT Std Bold" panose="020B0804050502020204" pitchFamily="34" charset="0"/>
            </a:endParaRPr>
          </a:p>
        </p:txBody>
      </p:sp>
      <p:sp>
        <p:nvSpPr>
          <p:cNvPr id="19" name="Rectangle 18">
            <a:extLst>
              <a:ext uri="{FF2B5EF4-FFF2-40B4-BE49-F238E27FC236}">
                <a16:creationId xmlns:a16="http://schemas.microsoft.com/office/drawing/2014/main" id="{26F91C3C-9042-45C2-8582-05900CA49BF9}"/>
              </a:ext>
            </a:extLst>
          </p:cNvPr>
          <p:cNvSpPr/>
          <p:nvPr/>
        </p:nvSpPr>
        <p:spPr>
          <a:xfrm>
            <a:off x="462375" y="4707904"/>
            <a:ext cx="8352016" cy="369332"/>
          </a:xfrm>
          <a:prstGeom prst="rect">
            <a:avLst/>
          </a:prstGeom>
        </p:spPr>
        <p:txBody>
          <a:bodyPr wrap="square">
            <a:spAutoFit/>
          </a:bodyPr>
          <a:lstStyle/>
          <a:p>
            <a:pPr algn="just">
              <a:spcAft>
                <a:spcPts val="600"/>
              </a:spcAft>
            </a:pPr>
            <a:r>
              <a:rPr lang="en-US" b="1" dirty="0">
                <a:solidFill>
                  <a:srgbClr val="EE5859"/>
                </a:solidFill>
                <a:latin typeface="Trade Gothic LT Std Bold" panose="020B0804050502020204" pitchFamily="34" charset="0"/>
              </a:rPr>
              <a:t>Drivers for expected IDP arrivals </a:t>
            </a:r>
            <a:r>
              <a:rPr lang="en-GB" sz="1600" b="1" dirty="0">
                <a:solidFill>
                  <a:srgbClr val="58585A"/>
                </a:solidFill>
                <a:latin typeface="Trade Gothic LT Std Bold" panose="020B0804050502020204" pitchFamily="34" charset="0"/>
              </a:rPr>
              <a:t>(out of 29 KIs)* </a:t>
            </a:r>
            <a:endParaRPr lang="en-US" sz="1600" b="1" dirty="0">
              <a:solidFill>
                <a:srgbClr val="58585A"/>
              </a:solidFill>
              <a:latin typeface="Trade Gothic LT Std Bold" panose="020B0804050502020204" pitchFamily="34" charset="0"/>
            </a:endParaRPr>
          </a:p>
        </p:txBody>
      </p:sp>
      <p:sp>
        <p:nvSpPr>
          <p:cNvPr id="3" name="Rectangle 2"/>
          <p:cNvSpPr/>
          <p:nvPr/>
        </p:nvSpPr>
        <p:spPr>
          <a:xfrm>
            <a:off x="643660" y="2578052"/>
            <a:ext cx="6671540" cy="1154162"/>
          </a:xfrm>
          <a:prstGeom prst="rect">
            <a:avLst/>
          </a:prstGeom>
        </p:spPr>
        <p:txBody>
          <a:bodyPr wrap="square">
            <a:spAutoFit/>
          </a:bodyPr>
          <a:lstStyle/>
          <a:p>
            <a:pPr marR="26970" algn="l" rtl="0">
              <a:spcAft>
                <a:spcPts val="200"/>
              </a:spcAft>
            </a:pPr>
            <a:r>
              <a:rPr lang="en-US" sz="1600" dirty="0">
                <a:solidFill>
                  <a:srgbClr val="58585A"/>
                </a:solidFill>
                <a:latin typeface="Arial Narrow" panose="020B0606020202030204" pitchFamily="34" charset="0"/>
              </a:rPr>
              <a:t>Perceived lack of services and jobs  	            	              </a:t>
            </a:r>
            <a:r>
              <a:rPr lang="en-US" sz="1600" b="1" dirty="0">
                <a:solidFill>
                  <a:srgbClr val="58585A"/>
                </a:solidFill>
                <a:latin typeface="Arial Narrow" panose="020B0606020202030204" pitchFamily="34" charset="0"/>
              </a:rPr>
              <a:t>20 KIs</a:t>
            </a:r>
          </a:p>
          <a:p>
            <a:pPr marR="26970" algn="l" rtl="0">
              <a:spcAft>
                <a:spcPts val="200"/>
              </a:spcAft>
            </a:pPr>
            <a:r>
              <a:rPr lang="en-US" sz="1600" dirty="0">
                <a:solidFill>
                  <a:srgbClr val="58585A"/>
                </a:solidFill>
                <a:latin typeface="Arial Narrow" panose="020B0606020202030204" pitchFamily="34" charset="0"/>
              </a:rPr>
              <a:t>Arrival of security forces		                                    </a:t>
            </a:r>
            <a:r>
              <a:rPr lang="en-US" sz="1600" b="1" dirty="0">
                <a:solidFill>
                  <a:srgbClr val="58585A"/>
                </a:solidFill>
                <a:latin typeface="Arial Narrow" panose="020B0606020202030204" pitchFamily="34" charset="0"/>
              </a:rPr>
              <a:t>2 KIs</a:t>
            </a:r>
          </a:p>
          <a:p>
            <a:pPr marR="26970" algn="l" rtl="0">
              <a:spcAft>
                <a:spcPts val="200"/>
              </a:spcAft>
            </a:pPr>
            <a:r>
              <a:rPr lang="en-US" sz="1600" dirty="0">
                <a:solidFill>
                  <a:srgbClr val="58585A"/>
                </a:solidFill>
                <a:latin typeface="Arial Narrow" panose="020B0606020202030204" pitchFamily="34" charset="0"/>
              </a:rPr>
              <a:t>Perceived lack of security		                </a:t>
            </a:r>
            <a:r>
              <a:rPr lang="en-US" sz="1600" b="1" dirty="0">
                <a:solidFill>
                  <a:srgbClr val="58585A"/>
                </a:solidFill>
                <a:latin typeface="Arial Narrow" panose="020B0606020202030204" pitchFamily="34" charset="0"/>
              </a:rPr>
              <a:t>2 KIs</a:t>
            </a:r>
          </a:p>
          <a:p>
            <a:pPr marR="26970" algn="l" rtl="0">
              <a:spcAft>
                <a:spcPts val="200"/>
              </a:spcAft>
            </a:pPr>
            <a:r>
              <a:rPr lang="en-US" sz="1600" dirty="0">
                <a:solidFill>
                  <a:srgbClr val="58585A"/>
                </a:solidFill>
                <a:latin typeface="Arial Narrow" panose="020B0606020202030204" pitchFamily="34" charset="0"/>
              </a:rPr>
              <a:t>Lack of </a:t>
            </a:r>
            <a:r>
              <a:rPr lang="en-US" sz="1600" dirty="0" err="1">
                <a:solidFill>
                  <a:srgbClr val="58585A"/>
                </a:solidFill>
                <a:latin typeface="Arial Narrow" panose="020B0606020202030204" pitchFamily="34" charset="0"/>
              </a:rPr>
              <a:t>specialised</a:t>
            </a:r>
            <a:r>
              <a:rPr lang="en-US" sz="1600" dirty="0">
                <a:solidFill>
                  <a:srgbClr val="58585A"/>
                </a:solidFill>
                <a:latin typeface="Arial Narrow" panose="020B0606020202030204" pitchFamily="34" charset="0"/>
              </a:rPr>
              <a:t> medical treatment in </a:t>
            </a:r>
            <a:r>
              <a:rPr lang="en-US" sz="1600" dirty="0" err="1">
                <a:solidFill>
                  <a:srgbClr val="58585A"/>
                </a:solidFill>
                <a:latin typeface="Arial Narrow" panose="020B0606020202030204" pitchFamily="34" charset="0"/>
              </a:rPr>
              <a:t>AoO</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1 KI</a:t>
            </a:r>
          </a:p>
        </p:txBody>
      </p:sp>
      <p:sp>
        <p:nvSpPr>
          <p:cNvPr id="23" name="Rectangle 22"/>
          <p:cNvSpPr/>
          <p:nvPr/>
        </p:nvSpPr>
        <p:spPr>
          <a:xfrm>
            <a:off x="643660" y="5015397"/>
            <a:ext cx="6278135" cy="882293"/>
          </a:xfrm>
          <a:prstGeom prst="rect">
            <a:avLst/>
          </a:prstGeom>
        </p:spPr>
        <p:txBody>
          <a:bodyPr wrap="square">
            <a:spAutoFit/>
          </a:bodyPr>
          <a:lstStyle/>
          <a:p>
            <a:pPr marR="26970" algn="l" rtl="0">
              <a:spcAft>
                <a:spcPts val="200"/>
              </a:spcAft>
            </a:pPr>
            <a:r>
              <a:rPr lang="en-US" sz="1600" dirty="0">
                <a:solidFill>
                  <a:srgbClr val="58585A"/>
                </a:solidFill>
                <a:latin typeface="Arial Narrow" panose="020B0606020202030204" pitchFamily="34" charset="0"/>
              </a:rPr>
              <a:t>Perceived increased safety and security  	             </a:t>
            </a:r>
            <a:r>
              <a:rPr lang="en-US" sz="1600" b="1" dirty="0">
                <a:solidFill>
                  <a:srgbClr val="58585A"/>
                </a:solidFill>
                <a:latin typeface="Arial Narrow" panose="020B0606020202030204" pitchFamily="34" charset="0"/>
              </a:rPr>
              <a:t>26 KIs</a:t>
            </a:r>
          </a:p>
          <a:p>
            <a:pPr marR="26970" algn="l" rtl="0">
              <a:spcAft>
                <a:spcPts val="200"/>
              </a:spcAft>
            </a:pPr>
            <a:r>
              <a:rPr lang="en-US" sz="1600" dirty="0">
                <a:solidFill>
                  <a:srgbClr val="58585A"/>
                </a:solidFill>
                <a:latin typeface="Arial Narrow" panose="020B0606020202030204" pitchFamily="34" charset="0"/>
              </a:rPr>
              <a:t>Camp closure in </a:t>
            </a:r>
            <a:r>
              <a:rPr lang="en-US" sz="1600" dirty="0" err="1">
                <a:solidFill>
                  <a:srgbClr val="58585A"/>
                </a:solidFill>
                <a:latin typeface="Arial Narrow" panose="020B0606020202030204" pitchFamily="34" charset="0"/>
              </a:rPr>
              <a:t>AoD</a:t>
            </a:r>
            <a:r>
              <a:rPr lang="en-US" sz="1600" dirty="0">
                <a:solidFill>
                  <a:srgbClr val="58585A"/>
                </a:solidFill>
                <a:latin typeface="Arial Narrow" panose="020B0606020202030204" pitchFamily="34" charset="0"/>
              </a:rPr>
              <a:t>			               </a:t>
            </a:r>
            <a:r>
              <a:rPr lang="en-US" sz="1600" b="1" dirty="0">
                <a:solidFill>
                  <a:srgbClr val="58585A"/>
                </a:solidFill>
                <a:latin typeface="Arial Narrow" panose="020B0606020202030204" pitchFamily="34" charset="0"/>
              </a:rPr>
              <a:t>2 KIs</a:t>
            </a:r>
          </a:p>
          <a:p>
            <a:pPr marR="26970" algn="l" rtl="0">
              <a:spcAft>
                <a:spcPts val="200"/>
              </a:spcAft>
            </a:pPr>
            <a:r>
              <a:rPr lang="en-US" sz="1600" dirty="0">
                <a:solidFill>
                  <a:srgbClr val="58585A"/>
                </a:solidFill>
                <a:latin typeface="Arial Narrow" panose="020B0606020202030204" pitchFamily="34" charset="0"/>
              </a:rPr>
              <a:t>Following arrival of other family members	               </a:t>
            </a:r>
            <a:r>
              <a:rPr lang="en-US" sz="1600" b="1" dirty="0">
                <a:solidFill>
                  <a:srgbClr val="58585A"/>
                </a:solidFill>
                <a:latin typeface="Arial Narrow" panose="020B0606020202030204" pitchFamily="34" charset="0"/>
              </a:rPr>
              <a:t>2 KIs</a:t>
            </a: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7" name="Picture 6">
            <a:extLst>
              <a:ext uri="{FF2B5EF4-FFF2-40B4-BE49-F238E27FC236}">
                <a16:creationId xmlns:a16="http://schemas.microsoft.com/office/drawing/2014/main" id="{DC9DC0B7-A5DF-463F-B337-8351FE480542}"/>
              </a:ext>
            </a:extLst>
          </p:cNvPr>
          <p:cNvPicPr>
            <a:picLocks noChangeAspect="1"/>
          </p:cNvPicPr>
          <p:nvPr/>
        </p:nvPicPr>
        <p:blipFill>
          <a:blip r:embed="rId4"/>
          <a:stretch>
            <a:fillRect/>
          </a:stretch>
        </p:blipFill>
        <p:spPr>
          <a:xfrm>
            <a:off x="5659447" y="5051836"/>
            <a:ext cx="1517053" cy="868680"/>
          </a:xfrm>
          <a:prstGeom prst="rect">
            <a:avLst/>
          </a:prstGeom>
        </p:spPr>
      </p:pic>
      <p:sp>
        <p:nvSpPr>
          <p:cNvPr id="20" name="TextBox 19">
            <a:extLst>
              <a:ext uri="{FF2B5EF4-FFF2-40B4-BE49-F238E27FC236}">
                <a16:creationId xmlns:a16="http://schemas.microsoft.com/office/drawing/2014/main" id="{F8D6F6E6-065E-4437-B53E-716DC6638895}"/>
              </a:ext>
            </a:extLst>
          </p:cNvPr>
          <p:cNvSpPr txBox="1"/>
          <p:nvPr/>
        </p:nvSpPr>
        <p:spPr>
          <a:xfrm>
            <a:off x="386176" y="3699974"/>
            <a:ext cx="4572000" cy="523220"/>
          </a:xfrm>
          <a:prstGeom prst="rect">
            <a:avLst/>
          </a:prstGeom>
          <a:noFill/>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1" i="0" u="none" strike="noStrike" dirty="0">
                <a:solidFill>
                  <a:srgbClr val="EE5859"/>
                </a:solidFill>
                <a:latin typeface="Trade Gothic LT Std Bold" panose="020B0804050502020204" pitchFamily="34" charset="0"/>
              </a:rPr>
              <a:t> </a:t>
            </a:r>
            <a:r>
              <a:rPr lang="en-GB" sz="2000" b="1" i="0" u="none" strike="noStrike" dirty="0">
                <a:solidFill>
                  <a:srgbClr val="EE5859"/>
                </a:solidFill>
                <a:latin typeface="Trade Gothic LT Std Bold" panose="020B0804050502020204" pitchFamily="34" charset="0"/>
              </a:rPr>
              <a:t>Expected IDP arrivals</a:t>
            </a:r>
          </a:p>
        </p:txBody>
      </p:sp>
      <p:sp>
        <p:nvSpPr>
          <p:cNvPr id="21" name="Rectangle 20">
            <a:extLst>
              <a:ext uri="{FF2B5EF4-FFF2-40B4-BE49-F238E27FC236}">
                <a16:creationId xmlns:a16="http://schemas.microsoft.com/office/drawing/2014/main" id="{2E9F07A5-82F9-494B-A447-AF3EEB64C885}"/>
              </a:ext>
            </a:extLst>
          </p:cNvPr>
          <p:cNvSpPr/>
          <p:nvPr/>
        </p:nvSpPr>
        <p:spPr>
          <a:xfrm>
            <a:off x="475076" y="4264791"/>
            <a:ext cx="8239664" cy="338554"/>
          </a:xfrm>
          <a:prstGeom prst="rect">
            <a:avLst/>
          </a:prstGeom>
        </p:spPr>
        <p:txBody>
          <a:bodyPr wrap="square">
            <a:spAutoFit/>
          </a:bodyPr>
          <a:lstStyle/>
          <a:p>
            <a:pPr algn="just"/>
            <a:r>
              <a:rPr lang="en-US" sz="1600" b="1" i="0" u="none" strike="noStrike" dirty="0">
                <a:solidFill>
                  <a:srgbClr val="58585A"/>
                </a:solidFill>
                <a:latin typeface="Arial Narrow" panose="020B0606020202030204" pitchFamily="34" charset="0"/>
              </a:rPr>
              <a:t>No expected IDP arrivals </a:t>
            </a:r>
            <a:r>
              <a:rPr lang="en-US" sz="1600" dirty="0">
                <a:solidFill>
                  <a:srgbClr val="58585A"/>
                </a:solidFill>
                <a:latin typeface="Arial Narrow" panose="020B0606020202030204" pitchFamily="34" charset="0"/>
              </a:rPr>
              <a:t>reported </a:t>
            </a:r>
            <a:r>
              <a:rPr lang="en-US" sz="1600" i="0" u="none" strike="noStrike" dirty="0">
                <a:solidFill>
                  <a:srgbClr val="58585A"/>
                </a:solidFill>
                <a:latin typeface="Arial Narrow" panose="020B0606020202030204" pitchFamily="34" charset="0"/>
              </a:rPr>
              <a:t>by</a:t>
            </a:r>
            <a:r>
              <a:rPr lang="en-US" sz="1600" b="1" i="0" u="none" strike="noStrike" dirty="0">
                <a:solidFill>
                  <a:srgbClr val="58585A"/>
                </a:solidFill>
                <a:latin typeface="Arial Narrow" panose="020B0606020202030204" pitchFamily="34" charset="0"/>
              </a:rPr>
              <a:t> </a:t>
            </a:r>
            <a:r>
              <a:rPr lang="en-US" sz="1600" dirty="0">
                <a:solidFill>
                  <a:srgbClr val="58585A"/>
                </a:solidFill>
                <a:latin typeface="Arial Narrow" panose="020B0606020202030204" pitchFamily="34" charset="0"/>
              </a:rPr>
              <a:t>1</a:t>
            </a:r>
            <a:r>
              <a:rPr lang="en-US" sz="1600" b="0" i="0" u="none" strike="noStrike" baseline="0" dirty="0">
                <a:solidFill>
                  <a:srgbClr val="58585A"/>
                </a:solidFill>
                <a:latin typeface="Arial Narrow" panose="020B0606020202030204" pitchFamily="34" charset="0"/>
              </a:rPr>
              <a:t>7 KIs (out of 43 KIs)</a:t>
            </a:r>
            <a:endParaRPr lang="en-US" sz="1600" dirty="0">
              <a:solidFill>
                <a:srgbClr val="58585A"/>
              </a:solidFill>
              <a:latin typeface="Arial Narrow" panose="020B0606020202030204" pitchFamily="34" charset="0"/>
            </a:endParaRPr>
          </a:p>
        </p:txBody>
      </p:sp>
      <p:cxnSp>
        <p:nvCxnSpPr>
          <p:cNvPr id="22" name="Straight Connector 21">
            <a:extLst>
              <a:ext uri="{FF2B5EF4-FFF2-40B4-BE49-F238E27FC236}">
                <a16:creationId xmlns:a16="http://schemas.microsoft.com/office/drawing/2014/main" id="{CD769274-E27D-4000-AA20-7D31AF2FA365}"/>
              </a:ext>
            </a:extLst>
          </p:cNvPr>
          <p:cNvCxnSpPr>
            <a:cxnSpLocks/>
          </p:cNvCxnSpPr>
          <p:nvPr/>
        </p:nvCxnSpPr>
        <p:spPr>
          <a:xfrm>
            <a:off x="3314700" y="4039270"/>
            <a:ext cx="53721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a:extLst>
              <a:ext uri="{FF2B5EF4-FFF2-40B4-BE49-F238E27FC236}">
                <a16:creationId xmlns:a16="http://schemas.microsoft.com/office/drawing/2014/main" id="{B68B2EC7-473B-4917-8793-704731266AFD}"/>
              </a:ext>
            </a:extLst>
          </p:cNvPr>
          <p:cNvPicPr>
            <a:picLocks noChangeAspect="1"/>
          </p:cNvPicPr>
          <p:nvPr/>
        </p:nvPicPr>
        <p:blipFill>
          <a:blip r:embed="rId5"/>
          <a:stretch>
            <a:fillRect/>
          </a:stretch>
        </p:blipFill>
        <p:spPr>
          <a:xfrm>
            <a:off x="5669089" y="2588296"/>
            <a:ext cx="1187665" cy="1097280"/>
          </a:xfrm>
          <a:prstGeom prst="rect">
            <a:avLst/>
          </a:prstGeom>
        </p:spPr>
      </p:pic>
    </p:spTree>
    <p:extLst>
      <p:ext uri="{BB962C8B-B14F-4D97-AF65-F5344CB8AC3E}">
        <p14:creationId xmlns:p14="http://schemas.microsoft.com/office/powerpoint/2010/main" val="94624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a:t>
            </a:r>
            <a:r>
              <a:rPr lang="en-GB" sz="2100" dirty="0" err="1"/>
              <a:t>ReDS</a:t>
            </a:r>
            <a:r>
              <a:rPr lang="en-GB" sz="2100" dirty="0"/>
              <a:t> methodology</a:t>
            </a:r>
          </a:p>
          <a:p>
            <a:pPr marL="279400" indent="-279400">
              <a:lnSpc>
                <a:spcPct val="100000"/>
              </a:lnSpc>
              <a:spcBef>
                <a:spcPts val="0"/>
              </a:spcBef>
              <a:spcAft>
                <a:spcPts val="2400"/>
              </a:spcAft>
            </a:pPr>
            <a:r>
              <a:rPr lang="en-GB" sz="2100" dirty="0"/>
              <a:t>3. Markaz Sinjar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4. </a:t>
            </a:r>
            <a:r>
              <a:rPr lang="en-GB" sz="2100" dirty="0"/>
              <a:t>Key findings</a:t>
            </a:r>
          </a:p>
          <a:p>
            <a:pPr>
              <a:lnSpc>
                <a:spcPct val="100000"/>
              </a:lnSpc>
              <a:spcBef>
                <a:spcPts val="0"/>
              </a:spcBef>
              <a:spcAft>
                <a:spcPts val="2400"/>
              </a:spcAft>
            </a:pPr>
            <a:r>
              <a:rPr lang="en-GB" sz="2100" dirty="0"/>
              <a:t>5.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6. </a:t>
            </a:r>
            <a:r>
              <a:rPr lang="en-GB" sz="2100" dirty="0"/>
              <a:t>Questions from the audience</a:t>
            </a:r>
          </a:p>
          <a:p>
            <a:pPr rtl="1">
              <a:lnSpc>
                <a:spcPct val="100000"/>
              </a:lnSpc>
              <a:spcBef>
                <a:spcPts val="0"/>
              </a:spcBef>
              <a:spcAft>
                <a:spcPts val="2400"/>
              </a:spcAft>
            </a:pPr>
            <a:r>
              <a:rPr lang="en-GB" sz="2100" dirty="0"/>
              <a:t>7. Discussion</a:t>
            </a:r>
          </a:p>
        </p:txBody>
      </p:sp>
      <p:pic>
        <p:nvPicPr>
          <p:cNvPr id="4" name="Picture 3">
            <a:extLst>
              <a:ext uri="{FF2B5EF4-FFF2-40B4-BE49-F238E27FC236}">
                <a16:creationId xmlns:a16="http://schemas.microsoft.com/office/drawing/2014/main" id="{2F0A7068-4974-49B6-B6D2-8EBF17035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Primary community needs </a:t>
            </a:r>
            <a:r>
              <a:rPr lang="en-GB" sz="3200" baseline="30000" dirty="0"/>
              <a:t>– data reported by KIs</a:t>
            </a:r>
            <a:endParaRPr lang="en-GB" sz="3200" dirty="0"/>
          </a:p>
        </p:txBody>
      </p:sp>
      <p:sp>
        <p:nvSpPr>
          <p:cNvPr id="24" name="Rectangle 23">
            <a:extLst>
              <a:ext uri="{FF2B5EF4-FFF2-40B4-BE49-F238E27FC236}">
                <a16:creationId xmlns:a16="http://schemas.microsoft.com/office/drawing/2014/main" id="{AB92D53F-3651-4F27-A8F8-560C927906D9}"/>
              </a:ext>
            </a:extLst>
          </p:cNvPr>
          <p:cNvSpPr/>
          <p:nvPr/>
        </p:nvSpPr>
        <p:spPr>
          <a:xfrm>
            <a:off x="756881" y="2037798"/>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2022922" y="1735289"/>
            <a:ext cx="1441420"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Primary need</a:t>
            </a:r>
            <a:endParaRPr lang="en-US" b="1" dirty="0"/>
          </a:p>
        </p:txBody>
      </p:sp>
      <p:sp>
        <p:nvSpPr>
          <p:cNvPr id="11" name="Rectangle 10"/>
          <p:cNvSpPr/>
          <p:nvPr/>
        </p:nvSpPr>
        <p:spPr>
          <a:xfrm>
            <a:off x="3894898" y="1735289"/>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Healthcare</a:t>
            </a:r>
          </a:p>
        </p:txBody>
      </p:sp>
      <p:sp>
        <p:nvSpPr>
          <p:cNvPr id="13" name="Rectangle 12"/>
          <p:cNvSpPr/>
          <p:nvPr/>
        </p:nvSpPr>
        <p:spPr>
          <a:xfrm>
            <a:off x="2022922" y="2175303"/>
            <a:ext cx="1710725" cy="369332"/>
          </a:xfrm>
          <a:prstGeom prst="rect">
            <a:avLst/>
          </a:prstGeom>
        </p:spPr>
        <p:txBody>
          <a:bodyPr wrap="none">
            <a:spAutoFit/>
          </a:bodyPr>
          <a:lstStyle/>
          <a:p>
            <a:pPr lvl="0"/>
            <a:r>
              <a:rPr lang="en-US" b="1" dirty="0">
                <a:solidFill>
                  <a:srgbClr val="EE5859"/>
                </a:solidFill>
                <a:latin typeface="Trade Gothic LT Std Bold" panose="020B0804050502020204" pitchFamily="34" charset="0"/>
              </a:rPr>
              <a:t>Secondary need</a:t>
            </a:r>
            <a:endParaRPr lang="en-US" dirty="0"/>
          </a:p>
        </p:txBody>
      </p:sp>
      <p:sp>
        <p:nvSpPr>
          <p:cNvPr id="15" name="Rectangle 14"/>
          <p:cNvSpPr/>
          <p:nvPr/>
        </p:nvSpPr>
        <p:spPr>
          <a:xfrm>
            <a:off x="3894898" y="2167561"/>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Housing rehabilitation</a:t>
            </a:r>
          </a:p>
        </p:txBody>
      </p:sp>
      <p:sp>
        <p:nvSpPr>
          <p:cNvPr id="16" name="Rectangle 15"/>
          <p:cNvSpPr/>
          <p:nvPr/>
        </p:nvSpPr>
        <p:spPr>
          <a:xfrm>
            <a:off x="2022922" y="2672045"/>
            <a:ext cx="1658679" cy="369332"/>
          </a:xfrm>
          <a:prstGeom prst="rect">
            <a:avLst/>
          </a:prstGeom>
        </p:spPr>
        <p:txBody>
          <a:bodyPr wrap="square">
            <a:spAutoFit/>
          </a:bodyPr>
          <a:lstStyle/>
          <a:p>
            <a:pPr lvl="0"/>
            <a:r>
              <a:rPr lang="en-US" b="1" dirty="0">
                <a:solidFill>
                  <a:srgbClr val="EE5859"/>
                </a:solidFill>
                <a:latin typeface="Trade Gothic LT Std Bold" panose="020B0804050502020204" pitchFamily="34" charset="0"/>
              </a:rPr>
              <a:t>Tertiary need</a:t>
            </a:r>
            <a:r>
              <a:rPr lang="en-US" dirty="0"/>
              <a:t> </a:t>
            </a:r>
          </a:p>
        </p:txBody>
      </p:sp>
      <p:sp>
        <p:nvSpPr>
          <p:cNvPr id="17" name="Rectangle 16"/>
          <p:cNvSpPr/>
          <p:nvPr/>
        </p:nvSpPr>
        <p:spPr>
          <a:xfrm>
            <a:off x="3894898" y="2648485"/>
            <a:ext cx="4928691" cy="338554"/>
          </a:xfrm>
          <a:prstGeom prst="rect">
            <a:avLst/>
          </a:prstGeom>
        </p:spPr>
        <p:txBody>
          <a:bodyPr wrap="square">
            <a:spAutoFit/>
          </a:bodyPr>
          <a:lstStyle/>
          <a:p>
            <a:r>
              <a:rPr lang="en-US" sz="1600" dirty="0">
                <a:solidFill>
                  <a:srgbClr val="58585B"/>
                </a:solidFill>
                <a:latin typeface="Arial Narrow" panose="020B0606020202030204" pitchFamily="34" charset="0"/>
              </a:rPr>
              <a:t>W</a:t>
            </a:r>
            <a:r>
              <a:rPr lang="en-US" sz="1600" i="0" u="none" strike="noStrike" dirty="0">
                <a:solidFill>
                  <a:srgbClr val="58585B"/>
                </a:solidFill>
                <a:latin typeface="Arial Narrow" panose="020B0606020202030204" pitchFamily="34" charset="0"/>
              </a:rPr>
              <a:t>ater and sanitation</a:t>
            </a:r>
          </a:p>
        </p:txBody>
      </p:sp>
      <p:cxnSp>
        <p:nvCxnSpPr>
          <p:cNvPr id="25" name="Straight Connector 24">
            <a:extLst>
              <a:ext uri="{FF2B5EF4-FFF2-40B4-BE49-F238E27FC236}">
                <a16:creationId xmlns:a16="http://schemas.microsoft.com/office/drawing/2014/main" id="{ADDB7769-4C35-47C3-AC70-64EFC860457A}"/>
              </a:ext>
            </a:extLst>
          </p:cNvPr>
          <p:cNvCxnSpPr>
            <a:cxnSpLocks/>
          </p:cNvCxnSpPr>
          <p:nvPr/>
        </p:nvCxnSpPr>
        <p:spPr>
          <a:xfrm>
            <a:off x="5993853" y="3455070"/>
            <a:ext cx="27432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p:cNvSpPr/>
          <p:nvPr/>
        </p:nvSpPr>
        <p:spPr>
          <a:xfrm>
            <a:off x="422072" y="3225984"/>
            <a:ext cx="5676554" cy="400110"/>
          </a:xfrm>
          <a:prstGeom prst="rect">
            <a:avLst/>
          </a:prstGeom>
        </p:spPr>
        <p:txBody>
          <a:bodyPr wrap="none">
            <a:spAutoFit/>
          </a:bodyPr>
          <a:lstStyle/>
          <a:p>
            <a:r>
              <a:rPr lang="en-US" sz="2000" dirty="0">
                <a:solidFill>
                  <a:srgbClr val="EE5859"/>
                </a:solidFill>
                <a:latin typeface="humanitarian-icons-v02" panose="02000503000000000000" pitchFamily="2" charset="0"/>
              </a:rPr>
              <a:t></a:t>
            </a:r>
            <a:r>
              <a:rPr lang="en-US" sz="2000" dirty="0">
                <a:solidFill>
                  <a:srgbClr val="EE5859"/>
                </a:solidFill>
                <a:latin typeface="Arial" panose="020B0604020202020204" pitchFamily="34" charset="0"/>
              </a:rPr>
              <a:t> </a:t>
            </a:r>
            <a:r>
              <a:rPr lang="en-US" sz="2000" b="1" dirty="0">
                <a:solidFill>
                  <a:srgbClr val="EE5859"/>
                </a:solidFill>
                <a:latin typeface="Trade Gothic LT Std Bold" panose="020B0804050502020204" pitchFamily="34" charset="0"/>
              </a:rPr>
              <a:t>Primary community needs per respondent group</a:t>
            </a:r>
            <a:r>
              <a:rPr lang="en-US" b="1" dirty="0">
                <a:solidFill>
                  <a:srgbClr val="58585A"/>
                </a:solidFill>
                <a:latin typeface="Trade Gothic LT Std Bold" panose="020B0804050502020204" pitchFamily="34" charset="0"/>
              </a:rPr>
              <a:t>*</a:t>
            </a:r>
          </a:p>
        </p:txBody>
      </p:sp>
      <p:sp>
        <p:nvSpPr>
          <p:cNvPr id="26" name="Rectangle 2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p:cNvSpPr/>
          <p:nvPr/>
        </p:nvSpPr>
        <p:spPr>
          <a:xfrm>
            <a:off x="129844" y="3736060"/>
            <a:ext cx="1741182" cy="584775"/>
          </a:xfrm>
          <a:prstGeom prst="rect">
            <a:avLst/>
          </a:prstGeom>
        </p:spPr>
        <p:txBody>
          <a:bodyPr wrap="none">
            <a:spAutoFit/>
          </a:bodyPr>
          <a:lstStyle/>
          <a:p>
            <a:r>
              <a:rPr lang="en-US" sz="1600" b="1" dirty="0">
                <a:solidFill>
                  <a:srgbClr val="58585B"/>
                </a:solidFill>
                <a:latin typeface="Arial Narrow" panose="020B0606020202030204" pitchFamily="34" charset="0"/>
              </a:rPr>
              <a:t>Community leaders</a:t>
            </a:r>
          </a:p>
          <a:p>
            <a:r>
              <a:rPr lang="en-US" sz="1600" b="1" dirty="0">
                <a:solidFill>
                  <a:srgbClr val="58585B"/>
                </a:solidFill>
                <a:latin typeface="Arial Narrow" panose="020B0606020202030204" pitchFamily="34" charset="0"/>
              </a:rPr>
              <a:t> </a:t>
            </a:r>
            <a:r>
              <a:rPr lang="en-US" sz="1400" b="1" dirty="0">
                <a:solidFill>
                  <a:srgbClr val="58585B"/>
                </a:solidFill>
                <a:latin typeface="Arial Narrow" panose="020B0606020202030204" pitchFamily="34" charset="0"/>
              </a:rPr>
              <a:t>(out of 16 KIs)</a:t>
            </a:r>
          </a:p>
        </p:txBody>
      </p:sp>
      <p:sp>
        <p:nvSpPr>
          <p:cNvPr id="20" name="Rectangle 19"/>
          <p:cNvSpPr/>
          <p:nvPr/>
        </p:nvSpPr>
        <p:spPr>
          <a:xfrm>
            <a:off x="109877" y="4425517"/>
            <a:ext cx="1360324"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Healthcare</a:t>
            </a:r>
          </a:p>
          <a:p>
            <a:pPr marR="0" algn="just" rtl="0"/>
            <a:r>
              <a:rPr lang="en-US" sz="1200" b="0" i="0" u="none" strike="noStrike" dirty="0">
                <a:solidFill>
                  <a:srgbClr val="58585B"/>
                </a:solidFill>
                <a:latin typeface="Arial Narrow" panose="020B0606020202030204" pitchFamily="34" charset="0"/>
              </a:rPr>
              <a:t>Education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Water and sanitation</a:t>
            </a:r>
            <a:endParaRPr lang="en-US" sz="1200" dirty="0">
              <a:solidFill>
                <a:srgbClr val="58585A"/>
              </a:solidFill>
            </a:endParaRPr>
          </a:p>
        </p:txBody>
      </p:sp>
      <p:sp>
        <p:nvSpPr>
          <p:cNvPr id="27" name="Rectangle 26"/>
          <p:cNvSpPr/>
          <p:nvPr/>
        </p:nvSpPr>
        <p:spPr>
          <a:xfrm>
            <a:off x="1335614" y="4431131"/>
            <a:ext cx="720021"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15 KIs</a:t>
            </a:r>
            <a:endParaRPr lang="en-US" sz="1200" b="0" i="0" u="none" strike="noStrike" dirty="0">
              <a:solidFill>
                <a:srgbClr val="58585A"/>
              </a:solidFill>
              <a:latin typeface="Arial Narrow" panose="020B0606020202030204" pitchFamily="34" charset="0"/>
            </a:endParaRPr>
          </a:p>
          <a:p>
            <a:pPr marR="0" algn="just" rtl="0"/>
            <a:r>
              <a:rPr lang="en-US" sz="1200" b="1" i="0" u="none" strike="noStrike" dirty="0">
                <a:solidFill>
                  <a:srgbClr val="58585A"/>
                </a:solidFill>
                <a:latin typeface="Arial Narrow" panose="020B0606020202030204" pitchFamily="34" charset="0"/>
              </a:rPr>
              <a:t>11 KIs</a:t>
            </a:r>
          </a:p>
          <a:p>
            <a:pPr marR="0" algn="just" rtl="0"/>
            <a:r>
              <a:rPr lang="en-US" sz="1200" b="1" i="0" u="none" strike="noStrike" dirty="0">
                <a:solidFill>
                  <a:srgbClr val="58585A"/>
                </a:solidFill>
                <a:latin typeface="Arial Narrow" panose="020B0606020202030204" pitchFamily="34" charset="0"/>
              </a:rPr>
              <a:t>  7 KIs</a:t>
            </a:r>
            <a:endParaRPr lang="en-US" sz="1200" dirty="0">
              <a:solidFill>
                <a:srgbClr val="58585A"/>
              </a:solidFill>
            </a:endParaRPr>
          </a:p>
        </p:txBody>
      </p:sp>
      <p:sp>
        <p:nvSpPr>
          <p:cNvPr id="29" name="Rectangle 28"/>
          <p:cNvSpPr/>
          <p:nvPr/>
        </p:nvSpPr>
        <p:spPr>
          <a:xfrm>
            <a:off x="4606958" y="3811563"/>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Returnees</a:t>
            </a:r>
          </a:p>
          <a:p>
            <a:r>
              <a:rPr lang="en-US" sz="1400" b="1" dirty="0">
                <a:solidFill>
                  <a:srgbClr val="58585B"/>
                </a:solidFill>
                <a:latin typeface="Arial Narrow" panose="020B0606020202030204" pitchFamily="34" charset="0"/>
              </a:rPr>
              <a:t>(out of 10 KIs) </a:t>
            </a:r>
          </a:p>
        </p:txBody>
      </p:sp>
      <p:sp>
        <p:nvSpPr>
          <p:cNvPr id="30" name="Rectangle 29"/>
          <p:cNvSpPr/>
          <p:nvPr/>
        </p:nvSpPr>
        <p:spPr>
          <a:xfrm>
            <a:off x="2492186" y="4430801"/>
            <a:ext cx="1485544"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Healthcare</a:t>
            </a:r>
          </a:p>
          <a:p>
            <a:pPr marR="0" algn="just" rtl="0"/>
            <a:r>
              <a:rPr lang="en-US" sz="1200" b="0" i="0" u="none" strike="noStrike" dirty="0">
                <a:solidFill>
                  <a:srgbClr val="58585B"/>
                </a:solidFill>
                <a:latin typeface="Arial Narrow" panose="020B0606020202030204" pitchFamily="34" charset="0"/>
              </a:rPr>
              <a:t>Education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Water and sanitation</a:t>
            </a:r>
            <a:endParaRPr lang="en-US" sz="1200" dirty="0">
              <a:solidFill>
                <a:srgbClr val="58585A"/>
              </a:solidFill>
            </a:endParaRPr>
          </a:p>
        </p:txBody>
      </p:sp>
      <p:cxnSp>
        <p:nvCxnSpPr>
          <p:cNvPr id="33" name="Straight Connector 32">
            <a:extLst>
              <a:ext uri="{FF2B5EF4-FFF2-40B4-BE49-F238E27FC236}">
                <a16:creationId xmlns:a16="http://schemas.microsoft.com/office/drawing/2014/main" id="{ADDB7769-4C35-47C3-AC70-64EFC860457A}"/>
              </a:ext>
            </a:extLst>
          </p:cNvPr>
          <p:cNvCxnSpPr>
            <a:cxnSpLocks/>
          </p:cNvCxnSpPr>
          <p:nvPr/>
        </p:nvCxnSpPr>
        <p:spPr>
          <a:xfrm rot="16200000">
            <a:off x="1677351"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DDB7769-4C35-47C3-AC70-64EFC860457A}"/>
              </a:ext>
            </a:extLst>
          </p:cNvPr>
          <p:cNvCxnSpPr>
            <a:cxnSpLocks/>
          </p:cNvCxnSpPr>
          <p:nvPr/>
        </p:nvCxnSpPr>
        <p:spPr>
          <a:xfrm rot="16200000">
            <a:off x="3840936" y="4450268"/>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Rectangle 34"/>
          <p:cNvSpPr/>
          <p:nvPr/>
        </p:nvSpPr>
        <p:spPr>
          <a:xfrm>
            <a:off x="6805606" y="3817518"/>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IDPs</a:t>
            </a:r>
          </a:p>
          <a:p>
            <a:r>
              <a:rPr lang="en-US" sz="1400" b="1" dirty="0">
                <a:solidFill>
                  <a:srgbClr val="58585B"/>
                </a:solidFill>
                <a:latin typeface="Arial Narrow" panose="020B0606020202030204" pitchFamily="34" charset="0"/>
              </a:rPr>
              <a:t>(out of 13 KIs) </a:t>
            </a:r>
          </a:p>
        </p:txBody>
      </p:sp>
      <p:sp>
        <p:nvSpPr>
          <p:cNvPr id="36" name="Rectangle 35"/>
          <p:cNvSpPr/>
          <p:nvPr/>
        </p:nvSpPr>
        <p:spPr>
          <a:xfrm>
            <a:off x="4616884" y="4436483"/>
            <a:ext cx="1341715"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House rehabilitation</a:t>
            </a:r>
            <a:endParaRPr lang="en-US" sz="1200" b="1" i="0" u="none" strike="noStrike" dirty="0">
              <a:solidFill>
                <a:srgbClr val="94A0A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Electricity	</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Healthcare</a:t>
            </a:r>
            <a:endParaRPr lang="en-US" sz="1200" dirty="0">
              <a:solidFill>
                <a:srgbClr val="58585A"/>
              </a:solidFill>
            </a:endParaRPr>
          </a:p>
        </p:txBody>
      </p:sp>
      <p:sp>
        <p:nvSpPr>
          <p:cNvPr id="2" name="Rectangle 1">
            <a:extLst>
              <a:ext uri="{FF2B5EF4-FFF2-40B4-BE49-F238E27FC236}">
                <a16:creationId xmlns:a16="http://schemas.microsoft.com/office/drawing/2014/main" id="{B41C8CE9-69AB-4DD9-8A12-B31008B382CB}"/>
              </a:ext>
            </a:extLst>
          </p:cNvPr>
          <p:cNvSpPr/>
          <p:nvPr/>
        </p:nvSpPr>
        <p:spPr>
          <a:xfrm>
            <a:off x="384389" y="1340706"/>
            <a:ext cx="6214778"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Top reported primary, secondary and tertiary needs </a:t>
            </a:r>
            <a:r>
              <a:rPr lang="en-US" sz="1400" b="1" dirty="0">
                <a:solidFill>
                  <a:srgbClr val="58585A"/>
                </a:solidFill>
                <a:latin typeface="Trade Gothic LT Std Bold" panose="020B0804050502020204" pitchFamily="34" charset="0"/>
              </a:rPr>
              <a:t>(out of 43 KIs) </a:t>
            </a:r>
          </a:p>
        </p:txBody>
      </p:sp>
      <p:sp>
        <p:nvSpPr>
          <p:cNvPr id="9" name="Rectangle 8">
            <a:extLst>
              <a:ext uri="{FF2B5EF4-FFF2-40B4-BE49-F238E27FC236}">
                <a16:creationId xmlns:a16="http://schemas.microsoft.com/office/drawing/2014/main" id="{12D546FE-1689-43BE-B953-5F32A7A85844}"/>
              </a:ext>
            </a:extLst>
          </p:cNvPr>
          <p:cNvSpPr/>
          <p:nvPr/>
        </p:nvSpPr>
        <p:spPr>
          <a:xfrm>
            <a:off x="3696606" y="4425517"/>
            <a:ext cx="544240" cy="644290"/>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3 KIs</a:t>
            </a:r>
          </a:p>
          <a:p>
            <a:pPr marR="0" algn="just" rtl="0"/>
            <a:r>
              <a:rPr lang="en-US" sz="1200" b="1" i="0" u="none" strike="noStrike" dirty="0">
                <a:solidFill>
                  <a:srgbClr val="58585A"/>
                </a:solidFill>
                <a:latin typeface="Arial Narrow" panose="020B0606020202030204" pitchFamily="34" charset="0"/>
              </a:rPr>
              <a:t>3 KIs</a:t>
            </a:r>
          </a:p>
          <a:p>
            <a:pPr marR="0" algn="just" rtl="0"/>
            <a:r>
              <a:rPr lang="en-US" sz="1200" b="1" i="0" u="none" strike="noStrike" dirty="0">
                <a:solidFill>
                  <a:srgbClr val="58585A"/>
                </a:solidFill>
                <a:latin typeface="Arial Narrow" panose="020B0606020202030204" pitchFamily="34" charset="0"/>
              </a:rPr>
              <a:t>3 KIs</a:t>
            </a:r>
            <a:endParaRPr lang="en-US" sz="1200" dirty="0">
              <a:solidFill>
                <a:srgbClr val="58585A"/>
              </a:solidFill>
            </a:endParaRPr>
          </a:p>
        </p:txBody>
      </p:sp>
      <p:sp>
        <p:nvSpPr>
          <p:cNvPr id="21" name="Rectangle 20">
            <a:extLst>
              <a:ext uri="{FF2B5EF4-FFF2-40B4-BE49-F238E27FC236}">
                <a16:creationId xmlns:a16="http://schemas.microsoft.com/office/drawing/2014/main" id="{505783D1-006C-43DF-A7F9-6DBBE115DBF1}"/>
              </a:ext>
            </a:extLst>
          </p:cNvPr>
          <p:cNvSpPr/>
          <p:nvPr/>
        </p:nvSpPr>
        <p:spPr>
          <a:xfrm>
            <a:off x="5879864" y="4452840"/>
            <a:ext cx="577757"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8 KIs</a:t>
            </a:r>
          </a:p>
          <a:p>
            <a:pPr marR="0" algn="just" rtl="0"/>
            <a:r>
              <a:rPr lang="en-US" sz="1200" b="1" i="0" u="none" strike="noStrike" dirty="0">
                <a:solidFill>
                  <a:srgbClr val="58585A"/>
                </a:solidFill>
                <a:latin typeface="Arial Narrow" panose="020B0606020202030204" pitchFamily="34" charset="0"/>
              </a:rPr>
              <a:t>8 KIs</a:t>
            </a:r>
          </a:p>
          <a:p>
            <a:pPr marR="0" algn="just" rtl="0"/>
            <a:r>
              <a:rPr lang="en-US" sz="1200" b="1" i="0" u="none" strike="noStrike" dirty="0">
                <a:solidFill>
                  <a:srgbClr val="58585A"/>
                </a:solidFill>
                <a:latin typeface="Arial Narrow" panose="020B0606020202030204" pitchFamily="34" charset="0"/>
              </a:rPr>
              <a:t>7 KIs</a:t>
            </a:r>
            <a:endParaRPr lang="en-US" sz="1200" dirty="0">
              <a:solidFill>
                <a:srgbClr val="58585A"/>
              </a:solidFill>
            </a:endParaRPr>
          </a:p>
        </p:txBody>
      </p:sp>
      <p:sp>
        <p:nvSpPr>
          <p:cNvPr id="22" name="Rectangle 21">
            <a:extLst>
              <a:ext uri="{FF2B5EF4-FFF2-40B4-BE49-F238E27FC236}">
                <a16:creationId xmlns:a16="http://schemas.microsoft.com/office/drawing/2014/main" id="{0FAD20D2-DEE5-43E6-81F2-C8AB017F6347}"/>
              </a:ext>
            </a:extLst>
          </p:cNvPr>
          <p:cNvSpPr/>
          <p:nvPr/>
        </p:nvSpPr>
        <p:spPr>
          <a:xfrm>
            <a:off x="2523839" y="3791965"/>
            <a:ext cx="1130438" cy="553998"/>
          </a:xfrm>
          <a:prstGeom prst="rect">
            <a:avLst/>
          </a:prstGeom>
        </p:spPr>
        <p:txBody>
          <a:bodyPr wrap="none">
            <a:spAutoFit/>
          </a:bodyPr>
          <a:lstStyle/>
          <a:p>
            <a:r>
              <a:rPr lang="en-US" sz="1600" b="1" dirty="0" err="1">
                <a:solidFill>
                  <a:srgbClr val="58585B"/>
                </a:solidFill>
                <a:latin typeface="Arial Narrow" panose="020B0606020202030204" pitchFamily="34" charset="0"/>
              </a:rPr>
              <a:t>Remainees</a:t>
            </a:r>
            <a:endParaRPr lang="en-US" sz="1600" b="1" dirty="0">
              <a:solidFill>
                <a:srgbClr val="58585B"/>
              </a:solidFill>
              <a:latin typeface="Arial Narrow" panose="020B0606020202030204" pitchFamily="34" charset="0"/>
            </a:endParaRPr>
          </a:p>
          <a:p>
            <a:r>
              <a:rPr lang="en-US" sz="1400" b="1" dirty="0">
                <a:solidFill>
                  <a:srgbClr val="58585B"/>
                </a:solidFill>
                <a:latin typeface="Arial Narrow" panose="020B0606020202030204" pitchFamily="34" charset="0"/>
              </a:rPr>
              <a:t>(out of 4 KIs) </a:t>
            </a:r>
          </a:p>
        </p:txBody>
      </p:sp>
      <p:cxnSp>
        <p:nvCxnSpPr>
          <p:cNvPr id="23" name="Straight Connector 22">
            <a:extLst>
              <a:ext uri="{FF2B5EF4-FFF2-40B4-BE49-F238E27FC236}">
                <a16:creationId xmlns:a16="http://schemas.microsoft.com/office/drawing/2014/main" id="{35E33A61-479B-4D26-8793-8344DD1F91F3}"/>
              </a:ext>
            </a:extLst>
          </p:cNvPr>
          <p:cNvCxnSpPr>
            <a:cxnSpLocks/>
          </p:cNvCxnSpPr>
          <p:nvPr/>
        </p:nvCxnSpPr>
        <p:spPr>
          <a:xfrm rot="16200000">
            <a:off x="6074086" y="4535231"/>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Rectangle 50">
            <a:extLst>
              <a:ext uri="{FF2B5EF4-FFF2-40B4-BE49-F238E27FC236}">
                <a16:creationId xmlns:a16="http://schemas.microsoft.com/office/drawing/2014/main" id="{89F1461F-AD73-44F6-BB7E-56E488E7ACCF}"/>
              </a:ext>
            </a:extLst>
          </p:cNvPr>
          <p:cNvSpPr/>
          <p:nvPr/>
        </p:nvSpPr>
        <p:spPr>
          <a:xfrm>
            <a:off x="6859792" y="4447533"/>
            <a:ext cx="1408669"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Healthcare  </a:t>
            </a:r>
          </a:p>
          <a:p>
            <a:pPr marR="0" algn="just" rtl="0"/>
            <a:r>
              <a:rPr lang="en-US" sz="1200" b="0" i="0" u="none" strike="noStrike" dirty="0">
                <a:solidFill>
                  <a:srgbClr val="58585B"/>
                </a:solidFill>
                <a:latin typeface="Arial Narrow" panose="020B0606020202030204" pitchFamily="34" charset="0"/>
              </a:rPr>
              <a:t>House rehabilitation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Livelihoods</a:t>
            </a:r>
            <a:endParaRPr lang="en-US" sz="1200" dirty="0">
              <a:solidFill>
                <a:srgbClr val="58585A"/>
              </a:solidFill>
            </a:endParaRPr>
          </a:p>
        </p:txBody>
      </p:sp>
      <p:sp>
        <p:nvSpPr>
          <p:cNvPr id="53" name="Rectangle 52">
            <a:extLst>
              <a:ext uri="{FF2B5EF4-FFF2-40B4-BE49-F238E27FC236}">
                <a16:creationId xmlns:a16="http://schemas.microsoft.com/office/drawing/2014/main" id="{7EA6ECC5-3DBA-4CE9-A57D-929552848823}"/>
              </a:ext>
            </a:extLst>
          </p:cNvPr>
          <p:cNvSpPr/>
          <p:nvPr/>
        </p:nvSpPr>
        <p:spPr>
          <a:xfrm>
            <a:off x="8057887" y="4457533"/>
            <a:ext cx="577757"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11 KIs</a:t>
            </a:r>
            <a:r>
              <a:rPr lang="en-US" sz="1200" b="0" i="0" u="none" strike="noStrike" dirty="0">
                <a:solidFill>
                  <a:srgbClr val="58585A"/>
                </a:solidFill>
                <a:latin typeface="Arial Narrow" panose="020B0606020202030204" pitchFamily="34" charset="0"/>
              </a:rPr>
              <a:t>  </a:t>
            </a:r>
          </a:p>
          <a:p>
            <a:pPr marR="0" algn="just" rtl="0"/>
            <a:r>
              <a:rPr lang="en-US" sz="1200" b="1" i="0" u="none" strike="noStrike" dirty="0">
                <a:solidFill>
                  <a:srgbClr val="58585A"/>
                </a:solidFill>
                <a:latin typeface="Arial Narrow" panose="020B0606020202030204" pitchFamily="34" charset="0"/>
              </a:rPr>
              <a:t>  8 KIs</a:t>
            </a:r>
          </a:p>
          <a:p>
            <a:pPr marR="0" algn="just" rtl="0"/>
            <a:r>
              <a:rPr lang="en-US" sz="1200" b="1" i="0" u="none" strike="noStrike" dirty="0">
                <a:solidFill>
                  <a:srgbClr val="58585A"/>
                </a:solidFill>
                <a:latin typeface="Arial Narrow" panose="020B0606020202030204" pitchFamily="34" charset="0"/>
              </a:rPr>
              <a:t>  7 KIs</a:t>
            </a:r>
            <a:endParaRPr lang="en-US" sz="1200" dirty="0">
              <a:solidFill>
                <a:srgbClr val="58585A"/>
              </a:solidFill>
            </a:endParaRPr>
          </a:p>
        </p:txBody>
      </p:sp>
      <p:pic>
        <p:nvPicPr>
          <p:cNvPr id="37" name="Picture 36">
            <a:extLst>
              <a:ext uri="{FF2B5EF4-FFF2-40B4-BE49-F238E27FC236}">
                <a16:creationId xmlns:a16="http://schemas.microsoft.com/office/drawing/2014/main" id="{CA6EF80A-4093-4427-9180-4D5DAFCA9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C8E6393D-B0C9-4A05-8090-8AE2D9A846FF}"/>
              </a:ext>
            </a:extLst>
          </p:cNvPr>
          <p:cNvPicPr>
            <a:picLocks noChangeAspect="1"/>
          </p:cNvPicPr>
          <p:nvPr/>
        </p:nvPicPr>
        <p:blipFill>
          <a:blip r:embed="rId4"/>
          <a:stretch>
            <a:fillRect/>
          </a:stretch>
        </p:blipFill>
        <p:spPr>
          <a:xfrm>
            <a:off x="1835565" y="4471774"/>
            <a:ext cx="481641" cy="568795"/>
          </a:xfrm>
          <a:prstGeom prst="rect">
            <a:avLst/>
          </a:prstGeom>
        </p:spPr>
      </p:pic>
      <p:pic>
        <p:nvPicPr>
          <p:cNvPr id="12" name="Picture 11">
            <a:extLst>
              <a:ext uri="{FF2B5EF4-FFF2-40B4-BE49-F238E27FC236}">
                <a16:creationId xmlns:a16="http://schemas.microsoft.com/office/drawing/2014/main" id="{D7C4802A-9ECC-4D9D-9179-A669FD286486}"/>
              </a:ext>
            </a:extLst>
          </p:cNvPr>
          <p:cNvPicPr>
            <a:picLocks noChangeAspect="1"/>
          </p:cNvPicPr>
          <p:nvPr/>
        </p:nvPicPr>
        <p:blipFill>
          <a:blip r:embed="rId5"/>
          <a:stretch>
            <a:fillRect/>
          </a:stretch>
        </p:blipFill>
        <p:spPr>
          <a:xfrm>
            <a:off x="4146890" y="4459442"/>
            <a:ext cx="347183" cy="621792"/>
          </a:xfrm>
          <a:prstGeom prst="rect">
            <a:avLst/>
          </a:prstGeom>
        </p:spPr>
      </p:pic>
      <p:pic>
        <p:nvPicPr>
          <p:cNvPr id="28" name="Picture 27">
            <a:extLst>
              <a:ext uri="{FF2B5EF4-FFF2-40B4-BE49-F238E27FC236}">
                <a16:creationId xmlns:a16="http://schemas.microsoft.com/office/drawing/2014/main" id="{AD69F228-C3B9-48B9-AF5A-BD9A4B71D265}"/>
              </a:ext>
            </a:extLst>
          </p:cNvPr>
          <p:cNvPicPr>
            <a:picLocks noChangeAspect="1"/>
          </p:cNvPicPr>
          <p:nvPr/>
        </p:nvPicPr>
        <p:blipFill>
          <a:blip r:embed="rId6"/>
          <a:stretch>
            <a:fillRect/>
          </a:stretch>
        </p:blipFill>
        <p:spPr>
          <a:xfrm>
            <a:off x="6293877" y="4500801"/>
            <a:ext cx="400676" cy="566928"/>
          </a:xfrm>
          <a:prstGeom prst="rect">
            <a:avLst/>
          </a:prstGeom>
        </p:spPr>
      </p:pic>
      <p:pic>
        <p:nvPicPr>
          <p:cNvPr id="32" name="Picture 31">
            <a:extLst>
              <a:ext uri="{FF2B5EF4-FFF2-40B4-BE49-F238E27FC236}">
                <a16:creationId xmlns:a16="http://schemas.microsoft.com/office/drawing/2014/main" id="{2F084145-525C-4562-812F-E8D1DFE371B9}"/>
              </a:ext>
            </a:extLst>
          </p:cNvPr>
          <p:cNvPicPr>
            <a:picLocks noChangeAspect="1"/>
          </p:cNvPicPr>
          <p:nvPr/>
        </p:nvPicPr>
        <p:blipFill>
          <a:blip r:embed="rId7"/>
          <a:stretch>
            <a:fillRect/>
          </a:stretch>
        </p:blipFill>
        <p:spPr>
          <a:xfrm>
            <a:off x="8555590" y="4492707"/>
            <a:ext cx="474051" cy="576072"/>
          </a:xfrm>
          <a:prstGeom prst="rect">
            <a:avLst/>
          </a:prstGeom>
        </p:spPr>
      </p:pic>
      <p:sp>
        <p:nvSpPr>
          <p:cNvPr id="46" name="TextBox 45">
            <a:extLst>
              <a:ext uri="{FF2B5EF4-FFF2-40B4-BE49-F238E27FC236}">
                <a16:creationId xmlns:a16="http://schemas.microsoft.com/office/drawing/2014/main" id="{E81A5C72-BAD0-435D-943E-59A2D0C581C9}"/>
              </a:ext>
            </a:extLst>
          </p:cNvPr>
          <p:cNvSpPr txBox="1"/>
          <p:nvPr/>
        </p:nvSpPr>
        <p:spPr>
          <a:xfrm>
            <a:off x="368639" y="5285928"/>
            <a:ext cx="8482760" cy="830997"/>
          </a:xfrm>
          <a:prstGeom prst="rect">
            <a:avLst/>
          </a:prstGeom>
          <a:noFill/>
        </p:spPr>
        <p:txBody>
          <a:bodyPr wrap="square">
            <a:spAutoFit/>
          </a:bodyPr>
          <a:lstStyle/>
          <a:p>
            <a:pPr marR="0" algn="just" rtl="0"/>
            <a:r>
              <a:rPr lang="en-US" sz="1800" b="0" i="1" u="none" strike="noStrike" dirty="0">
                <a:solidFill>
                  <a:srgbClr val="EE5859"/>
                </a:solidFill>
                <a:latin typeface="Arial Narrow" panose="020B0606020202030204" pitchFamily="34" charset="0"/>
              </a:rPr>
              <a:t>“Implementation of infrastructure rehabilitation </a:t>
            </a:r>
            <a:r>
              <a:rPr lang="en-US" i="1" dirty="0">
                <a:solidFill>
                  <a:srgbClr val="EE5859"/>
                </a:solidFill>
                <a:latin typeface="Arial Narrow" panose="020B0606020202030204" pitchFamily="34" charset="0"/>
              </a:rPr>
              <a:t>activities</a:t>
            </a:r>
            <a:r>
              <a:rPr lang="en-US" sz="1800" b="0" i="1" u="none" strike="noStrike" dirty="0">
                <a:solidFill>
                  <a:srgbClr val="EE5859"/>
                </a:solidFill>
                <a:latin typeface="Arial Narrow" panose="020B0606020202030204" pitchFamily="34" charset="0"/>
              </a:rPr>
              <a:t> </a:t>
            </a:r>
            <a:r>
              <a:rPr lang="en-US" i="1" dirty="0">
                <a:solidFill>
                  <a:srgbClr val="EE5859"/>
                </a:solidFill>
                <a:latin typeface="Arial Narrow" panose="020B0606020202030204" pitchFamily="34" charset="0"/>
              </a:rPr>
              <a:t>are important for the </a:t>
            </a:r>
            <a:r>
              <a:rPr lang="en-GB" i="1" dirty="0">
                <a:solidFill>
                  <a:srgbClr val="EE5859"/>
                </a:solidFill>
                <a:latin typeface="Arial Narrow" panose="020B0606020202030204" pitchFamily="34" charset="0"/>
              </a:rPr>
              <a:t>modernisation</a:t>
            </a:r>
            <a:r>
              <a:rPr lang="en-US" i="1" dirty="0">
                <a:solidFill>
                  <a:srgbClr val="EE5859"/>
                </a:solidFill>
                <a:latin typeface="Arial Narrow" panose="020B0606020202030204" pitchFamily="34" charset="0"/>
              </a:rPr>
              <a:t> of the area. Its continuous development will allow for enhanced provision of </a:t>
            </a:r>
            <a:r>
              <a:rPr lang="en-US" sz="1800" b="0" i="1" u="none" strike="noStrike" dirty="0">
                <a:solidFill>
                  <a:srgbClr val="EE5859"/>
                </a:solidFill>
                <a:latin typeface="Arial Narrow" panose="020B0606020202030204" pitchFamily="34" charset="0"/>
              </a:rPr>
              <a:t>services to the community.”</a:t>
            </a:r>
          </a:p>
          <a:p>
            <a:pPr marR="0" algn="r" rtl="0"/>
            <a:r>
              <a:rPr lang="en-US" sz="1200" b="0" i="0" u="none" strike="noStrike" dirty="0">
                <a:solidFill>
                  <a:srgbClr val="58585B"/>
                </a:solidFill>
                <a:latin typeface="Arial Narrow" panose="020B0606020202030204" pitchFamily="34" charset="0"/>
              </a:rPr>
              <a:t>- Male community leader KI - </a:t>
            </a:r>
          </a:p>
        </p:txBody>
      </p:sp>
    </p:spTree>
    <p:extLst>
      <p:ext uri="{BB962C8B-B14F-4D97-AF65-F5344CB8AC3E}">
        <p14:creationId xmlns:p14="http://schemas.microsoft.com/office/powerpoint/2010/main" val="115342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a:t>
            </a:r>
          </a:p>
        </p:txBody>
      </p:sp>
      <p:sp>
        <p:nvSpPr>
          <p:cNvPr id="2" name="Rectangle 1">
            <a:extLst>
              <a:ext uri="{FF2B5EF4-FFF2-40B4-BE49-F238E27FC236}">
                <a16:creationId xmlns:a16="http://schemas.microsoft.com/office/drawing/2014/main" id="{84742812-FA5A-408C-B492-A2598672527F}"/>
              </a:ext>
            </a:extLst>
          </p:cNvPr>
          <p:cNvSpPr/>
          <p:nvPr/>
        </p:nvSpPr>
        <p:spPr>
          <a:xfrm>
            <a:off x="807981" y="2791447"/>
            <a:ext cx="5172399" cy="1200329"/>
          </a:xfrm>
          <a:prstGeom prst="rect">
            <a:avLst/>
          </a:prstGeom>
        </p:spPr>
        <p:txBody>
          <a:bodyPr wrap="square">
            <a:spAutoFit/>
          </a:bodyPr>
          <a:lstStyle/>
          <a:p>
            <a:pPr marR="0" algn="just" rtl="0"/>
            <a:r>
              <a:rPr lang="en-GB" sz="1800" b="0" i="0" u="none" strike="noStrike" dirty="0">
                <a:solidFill>
                  <a:srgbClr val="58585B"/>
                </a:solidFill>
                <a:latin typeface="Arial Narrow" panose="020B0606020202030204" pitchFamily="34" charset="0"/>
              </a:rPr>
              <a:t>Owned tenure			</a:t>
            </a:r>
            <a:r>
              <a:rPr lang="en-GB" sz="1800" b="1" i="0" u="none" strike="noStrike" dirty="0">
                <a:solidFill>
                  <a:srgbClr val="95A0A9"/>
                </a:solidFill>
                <a:latin typeface="Arial Narrow" panose="020B0606020202030204" pitchFamily="34" charset="0"/>
              </a:rPr>
              <a:t>28 KIs</a:t>
            </a:r>
            <a:endParaRPr lang="en-GB" sz="1800" b="1" i="0" u="none" strike="noStrike"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Verbal rental agreement	 	  </a:t>
            </a:r>
            <a:r>
              <a:rPr lang="en-US" sz="1800" b="1" i="0" u="none" strike="noStrike" dirty="0">
                <a:solidFill>
                  <a:srgbClr val="EE5859"/>
                </a:solidFill>
                <a:latin typeface="Arial Narrow" panose="020B0606020202030204" pitchFamily="34" charset="0"/>
              </a:rPr>
              <a:t>6 KIs</a:t>
            </a:r>
            <a:endParaRPr lang="en-US" sz="1800" b="1" i="0" u="none" strike="noStrike" dirty="0">
              <a:solidFill>
                <a:srgbClr val="94A0A9"/>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Hosted by other family		  </a:t>
            </a:r>
            <a:r>
              <a:rPr lang="en-US" sz="1800" b="1" i="0" u="none" strike="noStrike" dirty="0">
                <a:solidFill>
                  <a:srgbClr val="D2CBB8"/>
                </a:solidFill>
                <a:latin typeface="Arial Narrow" panose="020B0606020202030204" pitchFamily="34" charset="0"/>
              </a:rPr>
              <a:t>5 KIs</a:t>
            </a:r>
          </a:p>
          <a:p>
            <a:pPr marR="0" algn="just" rtl="0"/>
            <a:r>
              <a:rPr lang="en-GB" sz="1800" b="0" i="0" u="none" strike="noStrike" dirty="0">
                <a:solidFill>
                  <a:srgbClr val="58585B"/>
                </a:solidFill>
                <a:latin typeface="Arial Narrow" panose="020B0606020202030204" pitchFamily="34" charset="0"/>
              </a:rPr>
              <a:t>Illegal tenure occupation		  </a:t>
            </a:r>
            <a:r>
              <a:rPr lang="en-GB" sz="1800" b="1" i="0" u="none" strike="noStrike" dirty="0">
                <a:solidFill>
                  <a:srgbClr val="58585B"/>
                </a:solidFill>
                <a:latin typeface="Arial Narrow" panose="020B0606020202030204" pitchFamily="34" charset="0"/>
              </a:rPr>
              <a:t>4 KIs</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id="{3322A68E-9A25-48F4-808A-03E9F73173B3}"/>
              </a:ext>
            </a:extLst>
          </p:cNvPr>
          <p:cNvSpPr/>
          <p:nvPr/>
        </p:nvSpPr>
        <p:spPr>
          <a:xfrm>
            <a:off x="479117" y="1834581"/>
            <a:ext cx="8278708" cy="369332"/>
          </a:xfrm>
          <a:prstGeom prst="rect">
            <a:avLst/>
          </a:prstGeom>
        </p:spPr>
        <p:txBody>
          <a:bodyPr wrap="square">
            <a:spAutoFit/>
          </a:bodyPr>
          <a:lstStyle/>
          <a:p>
            <a:pPr marR="0" algn="just" rtl="0"/>
            <a:r>
              <a:rPr lang="en-US" b="0" i="0" u="none" strike="noStrike" dirty="0">
                <a:solidFill>
                  <a:srgbClr val="58585A"/>
                </a:solidFill>
                <a:latin typeface="Arial Narrow" panose="020B0606020202030204" pitchFamily="34" charset="0"/>
              </a:rPr>
              <a:t>The majority of families in the area reportedly reside in houses (37 out of 43 KIs).</a:t>
            </a:r>
          </a:p>
        </p:txBody>
      </p:sp>
      <p:sp>
        <p:nvSpPr>
          <p:cNvPr id="7" name="Rectangle 6">
            <a:extLst>
              <a:ext uri="{FF2B5EF4-FFF2-40B4-BE49-F238E27FC236}">
                <a16:creationId xmlns:a16="http://schemas.microsoft.com/office/drawing/2014/main" id="{5BD2FB52-1F85-44C2-B649-5620BE751E8C}"/>
              </a:ext>
            </a:extLst>
          </p:cNvPr>
          <p:cNvSpPr/>
          <p:nvPr/>
        </p:nvSpPr>
        <p:spPr>
          <a:xfrm>
            <a:off x="462375" y="2404870"/>
            <a:ext cx="4339650" cy="369332"/>
          </a:xfrm>
          <a:prstGeom prst="rect">
            <a:avLst/>
          </a:prstGeom>
        </p:spPr>
        <p:txBody>
          <a:bodyPr wrap="none">
            <a:spAutoFit/>
          </a:bodyPr>
          <a:lstStyle/>
          <a:p>
            <a:r>
              <a:rPr lang="en-US" b="1" dirty="0">
                <a:solidFill>
                  <a:srgbClr val="EE5859"/>
                </a:solidFill>
                <a:latin typeface="Trade Gothic LT Std Bold" panose="020B0804050502020204" pitchFamily="34" charset="0"/>
              </a:rPr>
              <a:t>Reported housing agreement </a:t>
            </a:r>
            <a:r>
              <a:rPr lang="en-US" sz="1600" b="1" dirty="0">
                <a:solidFill>
                  <a:srgbClr val="58585B"/>
                </a:solidFill>
                <a:latin typeface="Trade Gothic LT Std Bold" panose="020B0804050502020204" pitchFamily="34" charset="0"/>
              </a:rPr>
              <a:t>(out of 39 KIs)</a:t>
            </a:r>
          </a:p>
        </p:txBody>
      </p:sp>
      <p:sp>
        <p:nvSpPr>
          <p:cNvPr id="17" name="Rectangle 16">
            <a:extLst>
              <a:ext uri="{FF2B5EF4-FFF2-40B4-BE49-F238E27FC236}">
                <a16:creationId xmlns:a16="http://schemas.microsoft.com/office/drawing/2014/main" id="{DF8F15F4-0D2C-4BE8-B74A-AFED1E5EF945}"/>
              </a:ext>
            </a:extLst>
          </p:cNvPr>
          <p:cNvSpPr/>
          <p:nvPr/>
        </p:nvSpPr>
        <p:spPr>
          <a:xfrm>
            <a:off x="479117" y="4394920"/>
            <a:ext cx="1659429" cy="369332"/>
          </a:xfrm>
          <a:prstGeom prst="rect">
            <a:avLst/>
          </a:prstGeom>
        </p:spPr>
        <p:txBody>
          <a:bodyPr wrap="square">
            <a:spAutoFit/>
          </a:bodyPr>
          <a:lstStyle/>
          <a:p>
            <a:r>
              <a:rPr lang="en-GB" b="1" dirty="0">
                <a:solidFill>
                  <a:srgbClr val="EE5859"/>
                </a:solidFill>
                <a:latin typeface="Trade Gothic LT Std Bold" panose="020B0804050502020204" pitchFamily="34" charset="0"/>
              </a:rPr>
              <a:t>Risk of eviction</a:t>
            </a:r>
          </a:p>
        </p:txBody>
      </p:sp>
      <p:sp>
        <p:nvSpPr>
          <p:cNvPr id="18" name="Rectangle 17">
            <a:extLst>
              <a:ext uri="{FF2B5EF4-FFF2-40B4-BE49-F238E27FC236}">
                <a16:creationId xmlns:a16="http://schemas.microsoft.com/office/drawing/2014/main" id="{B18779CF-7D5C-41BB-85A0-B5BC356F17D0}"/>
              </a:ext>
            </a:extLst>
          </p:cNvPr>
          <p:cNvSpPr/>
          <p:nvPr/>
        </p:nvSpPr>
        <p:spPr>
          <a:xfrm>
            <a:off x="479117" y="4879638"/>
            <a:ext cx="8222920" cy="646331"/>
          </a:xfrm>
          <a:prstGeom prst="rect">
            <a:avLst/>
          </a:prstGeom>
        </p:spPr>
        <p:txBody>
          <a:bodyPr wrap="square">
            <a:spAutoFit/>
          </a:bodyPr>
          <a:lstStyle/>
          <a:p>
            <a:pPr algn="just"/>
            <a:r>
              <a:rPr lang="en-US" sz="1800" b="0" i="0" u="none" strike="noStrike" dirty="0">
                <a:solidFill>
                  <a:srgbClr val="58585B"/>
                </a:solidFill>
                <a:latin typeface="Arial Narrow" panose="020B0606020202030204" pitchFamily="34" charset="0"/>
              </a:rPr>
              <a:t>IDPs and returnees were persistently reported to be more at risk of eviction. </a:t>
            </a:r>
          </a:p>
          <a:p>
            <a:pPr marR="0" algn="just" rtl="0"/>
            <a:endParaRPr lang="en-US" sz="1800" b="0" i="0" u="none" strike="noStrike" dirty="0">
              <a:solidFill>
                <a:srgbClr val="58585B"/>
              </a:solidFill>
              <a:latin typeface="Arial Narrow" panose="020B0606020202030204" pitchFamily="34" charset="0"/>
            </a:endParaRPr>
          </a:p>
        </p:txBody>
      </p:sp>
      <p:pic>
        <p:nvPicPr>
          <p:cNvPr id="12" name="Picture 11">
            <a:extLst>
              <a:ext uri="{FF2B5EF4-FFF2-40B4-BE49-F238E27FC236}">
                <a16:creationId xmlns:a16="http://schemas.microsoft.com/office/drawing/2014/main" id="{6B82BC84-0B4D-4DA9-A53A-3B4266DFB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C725A068-DD02-46D4-8B0E-07C3EFA4BBBC}"/>
              </a:ext>
            </a:extLst>
          </p:cNvPr>
          <p:cNvPicPr>
            <a:picLocks noChangeAspect="1"/>
          </p:cNvPicPr>
          <p:nvPr/>
        </p:nvPicPr>
        <p:blipFill>
          <a:blip r:embed="rId4"/>
          <a:stretch>
            <a:fillRect/>
          </a:stretch>
        </p:blipFill>
        <p:spPr>
          <a:xfrm>
            <a:off x="5263161" y="2768910"/>
            <a:ext cx="1438476" cy="1428949"/>
          </a:xfrm>
          <a:prstGeom prst="rect">
            <a:avLst/>
          </a:prstGeom>
        </p:spPr>
      </p:pic>
    </p:spTree>
    <p:extLst>
      <p:ext uri="{BB962C8B-B14F-4D97-AF65-F5344CB8AC3E}">
        <p14:creationId xmlns:p14="http://schemas.microsoft.com/office/powerpoint/2010/main" val="120031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8FC4D-06DE-4FE7-89CD-DAFE60FE6364}"/>
              </a:ext>
            </a:extLst>
          </p:cNvPr>
          <p:cNvSpPr/>
          <p:nvPr/>
        </p:nvSpPr>
        <p:spPr>
          <a:xfrm>
            <a:off x="395336" y="128331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Trade Gothic LT Std Bold"/>
              </a:rPr>
              <a:t>Access to housing rehabilitation</a:t>
            </a:r>
            <a:endParaRPr lang="en-US" sz="1400" b="1" dirty="0">
              <a:solidFill>
                <a:srgbClr val="EE5859"/>
              </a:solidFill>
              <a:latin typeface="Trade Gothic LT Std Bold"/>
            </a:endParaRPr>
          </a:p>
        </p:txBody>
      </p:sp>
      <p:sp>
        <p:nvSpPr>
          <p:cNvPr id="14" name="Rectangle 13">
            <a:extLst>
              <a:ext uri="{FF2B5EF4-FFF2-40B4-BE49-F238E27FC236}">
                <a16:creationId xmlns:a16="http://schemas.microsoft.com/office/drawing/2014/main" id="{583338AD-3494-428B-A8C5-47FBD9CA4C5E}"/>
              </a:ext>
            </a:extLst>
          </p:cNvPr>
          <p:cNvSpPr/>
          <p:nvPr/>
        </p:nvSpPr>
        <p:spPr>
          <a:xfrm>
            <a:off x="462375" y="1978954"/>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30%-50%</a:t>
            </a:r>
          </a:p>
        </p:txBody>
      </p:sp>
      <p:sp>
        <p:nvSpPr>
          <p:cNvPr id="15" name="Rectangle 14">
            <a:extLst>
              <a:ext uri="{FF2B5EF4-FFF2-40B4-BE49-F238E27FC236}">
                <a16:creationId xmlns:a16="http://schemas.microsoft.com/office/drawing/2014/main" id="{D1E0ADB5-013C-416D-8677-FD30A03273FC}"/>
              </a:ext>
            </a:extLst>
          </p:cNvPr>
          <p:cNvSpPr/>
          <p:nvPr/>
        </p:nvSpPr>
        <p:spPr>
          <a:xfrm>
            <a:off x="1699568" y="1889830"/>
            <a:ext cx="6982057"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of</a:t>
            </a:r>
            <a:r>
              <a:rPr lang="en-US" sz="1800" b="1" i="0" u="none" strike="noStrike" dirty="0">
                <a:solidFill>
                  <a:srgbClr val="58585B"/>
                </a:solidFill>
                <a:latin typeface="Arial Narrow" panose="020B0606020202030204" pitchFamily="34" charset="0"/>
              </a:rPr>
              <a:t> houses</a:t>
            </a:r>
            <a:r>
              <a:rPr lang="en-US" sz="1800" b="0" i="0" u="none" strike="noStrike" dirty="0">
                <a:solidFill>
                  <a:srgbClr val="58585B"/>
                </a:solidFill>
                <a:latin typeface="Arial Narrow" panose="020B0606020202030204" pitchFamily="34" charset="0"/>
              </a:rPr>
              <a:t> in Markaz Sinjar were damaged during military operations in 2014, as reported by all KIs (43 KIs).</a:t>
            </a:r>
          </a:p>
        </p:txBody>
      </p:sp>
      <p:sp>
        <p:nvSpPr>
          <p:cNvPr id="6" name="Rectangle 5">
            <a:extLst>
              <a:ext uri="{FF2B5EF4-FFF2-40B4-BE49-F238E27FC236}">
                <a16:creationId xmlns:a16="http://schemas.microsoft.com/office/drawing/2014/main" id="{4227E565-6395-46A9-A6B8-F66730D52CE5}"/>
              </a:ext>
            </a:extLst>
          </p:cNvPr>
          <p:cNvSpPr/>
          <p:nvPr/>
        </p:nvSpPr>
        <p:spPr>
          <a:xfrm>
            <a:off x="462375" y="2944852"/>
            <a:ext cx="8239662" cy="369332"/>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IDPs and returnees were reported having less access to housing rehabilitation.</a:t>
            </a:r>
          </a:p>
        </p:txBody>
      </p:sp>
      <p:sp>
        <p:nvSpPr>
          <p:cNvPr id="8" name="Rectangle 7">
            <a:extLst>
              <a:ext uri="{FF2B5EF4-FFF2-40B4-BE49-F238E27FC236}">
                <a16:creationId xmlns:a16="http://schemas.microsoft.com/office/drawing/2014/main" id="{9110703B-2D3F-41F8-A15E-696AB7526BCA}"/>
              </a:ext>
            </a:extLst>
          </p:cNvPr>
          <p:cNvSpPr/>
          <p:nvPr/>
        </p:nvSpPr>
        <p:spPr>
          <a:xfrm>
            <a:off x="462375" y="4033700"/>
            <a:ext cx="8135029"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assistance for rehabilitation </a:t>
            </a:r>
            <a:r>
              <a:rPr lang="en-US" sz="1600" b="1" dirty="0">
                <a:solidFill>
                  <a:srgbClr val="58585B"/>
                </a:solidFill>
                <a:latin typeface="Trade Gothic LT Std Bold" panose="020B0804050502020204" pitchFamily="34" charset="0"/>
              </a:rPr>
              <a:t>(out of 24 KIs)*</a:t>
            </a:r>
            <a:endParaRPr lang="en-US" dirty="0"/>
          </a:p>
        </p:txBody>
      </p:sp>
      <p:sp>
        <p:nvSpPr>
          <p:cNvPr id="9" name="Rectangle 8">
            <a:extLst>
              <a:ext uri="{FF2B5EF4-FFF2-40B4-BE49-F238E27FC236}">
                <a16:creationId xmlns:a16="http://schemas.microsoft.com/office/drawing/2014/main" id="{EBB3DB0C-EDF9-4D96-A3EB-3F1BF59257B2}"/>
              </a:ext>
            </a:extLst>
          </p:cNvPr>
          <p:cNvSpPr/>
          <p:nvPr/>
        </p:nvSpPr>
        <p:spPr>
          <a:xfrm>
            <a:off x="546595" y="4464848"/>
            <a:ext cx="6576100" cy="1200329"/>
          </a:xfrm>
          <a:prstGeom prst="rect">
            <a:avLst/>
          </a:prstGeom>
        </p:spPr>
        <p:txBody>
          <a:bodyPr wrap="square">
            <a:spAutoFit/>
          </a:bodyPr>
          <a:lstStyle/>
          <a:p>
            <a:pPr marR="0" algn="just" rtl="0"/>
            <a:r>
              <a:rPr lang="en-US" sz="1800" b="0" i="0" u="none" strike="noStrike" dirty="0">
                <a:solidFill>
                  <a:srgbClr val="58585A"/>
                </a:solidFill>
                <a:latin typeface="Arial Narrow" panose="020B0606020202030204" pitchFamily="34" charset="0"/>
              </a:rPr>
              <a:t>Assistance perceived to target specific </a:t>
            </a:r>
            <a:r>
              <a:rPr lang="en-US" sz="1800" b="0" i="0" u="none" strike="noStrike" dirty="0" err="1">
                <a:solidFill>
                  <a:srgbClr val="58585A"/>
                </a:solidFill>
                <a:latin typeface="Arial Narrow" panose="020B0606020202030204" pitchFamily="34" charset="0"/>
              </a:rPr>
              <a:t>neighbourhoods</a:t>
            </a:r>
            <a:r>
              <a:rPr lang="en-US" sz="1800" b="0" i="0" u="none" strike="noStrike" dirty="0">
                <a:solidFill>
                  <a:srgbClr val="58585A"/>
                </a:solidFill>
                <a:latin typeface="Arial Narrow" panose="020B0606020202030204" pitchFamily="34" charset="0"/>
              </a:rPr>
              <a:t>               </a:t>
            </a:r>
            <a:r>
              <a:rPr lang="en-US" sz="1800" b="1" i="0" u="none" strike="noStrike" dirty="0">
                <a:solidFill>
                  <a:srgbClr val="58585A"/>
                </a:solidFill>
                <a:latin typeface="Arial Narrow" panose="020B0606020202030204" pitchFamily="34" charset="0"/>
              </a:rPr>
              <a:t>22 KIs</a:t>
            </a:r>
          </a:p>
          <a:p>
            <a:pPr marR="0" algn="just" rtl="0"/>
            <a:r>
              <a:rPr lang="en-US" sz="1800" b="0" i="0" u="none" strike="noStrike" dirty="0">
                <a:solidFill>
                  <a:srgbClr val="58585A"/>
                </a:solidFill>
                <a:latin typeface="Arial Narrow" panose="020B0606020202030204" pitchFamily="34" charset="0"/>
              </a:rPr>
              <a:t>Criteria of selection for support is perceived to be too specific      </a:t>
            </a:r>
            <a:r>
              <a:rPr lang="en-US" sz="1800" b="1" i="0" u="none" strike="noStrike" dirty="0">
                <a:solidFill>
                  <a:srgbClr val="58585A"/>
                </a:solidFill>
                <a:latin typeface="Arial Narrow" panose="020B0606020202030204" pitchFamily="34" charset="0"/>
              </a:rPr>
              <a:t>21 KIs</a:t>
            </a:r>
          </a:p>
          <a:p>
            <a:pPr marR="0" algn="just" rtl="0"/>
            <a:r>
              <a:rPr lang="en-GB" dirty="0">
                <a:solidFill>
                  <a:srgbClr val="58585A"/>
                </a:solidFill>
                <a:latin typeface="Arial Narrow" panose="020B0606020202030204" pitchFamily="34" charset="0"/>
              </a:rPr>
              <a:t>Limited connections 				                 </a:t>
            </a:r>
            <a:r>
              <a:rPr lang="en-GB" b="1" dirty="0">
                <a:solidFill>
                  <a:srgbClr val="58585A"/>
                </a:solidFill>
                <a:latin typeface="Arial Narrow" panose="020B0606020202030204" pitchFamily="34" charset="0"/>
              </a:rPr>
              <a:t>2 KIs</a:t>
            </a:r>
          </a:p>
          <a:p>
            <a:pPr marR="0" algn="just" rtl="0"/>
            <a:r>
              <a:rPr lang="en-US" dirty="0">
                <a:solidFill>
                  <a:srgbClr val="58585A"/>
                </a:solidFill>
                <a:latin typeface="Arial Narrow" panose="020B0606020202030204" pitchFamily="34" charset="0"/>
              </a:rPr>
              <a:t>Lack of financial means		</a:t>
            </a:r>
            <a:r>
              <a:rPr lang="en-US" sz="1800" b="0" i="0" u="none" strike="noStrike" dirty="0">
                <a:solidFill>
                  <a:srgbClr val="58585A"/>
                </a:solidFill>
                <a:latin typeface="Arial Narrow" panose="020B0606020202030204" pitchFamily="34" charset="0"/>
              </a:rPr>
              <a:t>	                 </a:t>
            </a:r>
            <a:r>
              <a:rPr lang="en-US" sz="1800" b="1" i="0" u="none" strike="noStrike" dirty="0">
                <a:solidFill>
                  <a:srgbClr val="58585A"/>
                </a:solidFill>
                <a:latin typeface="Arial Narrow" panose="020B0606020202030204" pitchFamily="34" charset="0"/>
              </a:rPr>
              <a:t>1 KI</a:t>
            </a:r>
            <a:endParaRPr lang="en-US" sz="1600" dirty="0">
              <a:solidFill>
                <a:srgbClr val="58585A"/>
              </a:solidFill>
            </a:endParaRPr>
          </a:p>
        </p:txBody>
      </p:sp>
      <p:sp>
        <p:nvSpPr>
          <p:cNvPr id="17" name="Rectangle 16">
            <a:extLst>
              <a:ext uri="{FF2B5EF4-FFF2-40B4-BE49-F238E27FC236}">
                <a16:creationId xmlns:a16="http://schemas.microsoft.com/office/drawing/2014/main"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Title 1">
            <a:extLst>
              <a:ext uri="{FF2B5EF4-FFF2-40B4-BE49-F238E27FC236}">
                <a16:creationId xmlns:a16="http://schemas.microsoft.com/office/drawing/2014/main"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on access to services and assistance – data reported by KIs</a:t>
            </a:r>
            <a:endParaRPr lang="en-GB" sz="3200" dirty="0"/>
          </a:p>
        </p:txBody>
      </p:sp>
      <p:pic>
        <p:nvPicPr>
          <p:cNvPr id="13" name="Picture 12">
            <a:extLst>
              <a:ext uri="{FF2B5EF4-FFF2-40B4-BE49-F238E27FC236}">
                <a16:creationId xmlns:a16="http://schemas.microsoft.com/office/drawing/2014/main" id="{E21B5E2F-3320-49FC-9CEB-427C02782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10" name="Picture 9">
            <a:extLst>
              <a:ext uri="{FF2B5EF4-FFF2-40B4-BE49-F238E27FC236}">
                <a16:creationId xmlns:a16="http://schemas.microsoft.com/office/drawing/2014/main" id="{8DC7A5C8-59C5-45C9-835B-B1D57E6B5E42}"/>
              </a:ext>
            </a:extLst>
          </p:cNvPr>
          <p:cNvPicPr>
            <a:picLocks noChangeAspect="1"/>
          </p:cNvPicPr>
          <p:nvPr/>
        </p:nvPicPr>
        <p:blipFill>
          <a:blip r:embed="rId4"/>
          <a:stretch>
            <a:fillRect/>
          </a:stretch>
        </p:blipFill>
        <p:spPr>
          <a:xfrm>
            <a:off x="6642016" y="4525239"/>
            <a:ext cx="1065070" cy="1077790"/>
          </a:xfrm>
          <a:prstGeom prst="rect">
            <a:avLst/>
          </a:prstGeom>
        </p:spPr>
      </p:pic>
    </p:spTree>
    <p:extLst>
      <p:ext uri="{BB962C8B-B14F-4D97-AF65-F5344CB8AC3E}">
        <p14:creationId xmlns:p14="http://schemas.microsoft.com/office/powerpoint/2010/main" val="93475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C4BD4-31DB-466A-9BE4-AD0668DDAB39}"/>
              </a:ext>
            </a:extLst>
          </p:cNvPr>
          <p:cNvSpPr/>
          <p:nvPr/>
        </p:nvSpPr>
        <p:spPr>
          <a:xfrm>
            <a:off x="395337" y="1278299"/>
            <a:ext cx="3884397"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basic public services</a:t>
            </a:r>
          </a:p>
        </p:txBody>
      </p:sp>
      <p:cxnSp>
        <p:nvCxnSpPr>
          <p:cNvPr id="23" name="Straight Connector 22">
            <a:extLst>
              <a:ext uri="{FF2B5EF4-FFF2-40B4-BE49-F238E27FC236}">
                <a16:creationId xmlns:a16="http://schemas.microsoft.com/office/drawing/2014/main" id="{9B729114-1223-48FB-9F85-B782076F4B07}"/>
              </a:ext>
            </a:extLst>
          </p:cNvPr>
          <p:cNvCxnSpPr>
            <a:cxnSpLocks/>
          </p:cNvCxnSpPr>
          <p:nvPr/>
        </p:nvCxnSpPr>
        <p:spPr>
          <a:xfrm>
            <a:off x="2297935" y="4411769"/>
            <a:ext cx="630936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itle 1">
            <a:extLst>
              <a:ext uri="{FF2B5EF4-FFF2-40B4-BE49-F238E27FC236}">
                <a16:creationId xmlns:a16="http://schemas.microsoft.com/office/drawing/2014/main"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id="{9F78F469-18F7-4EB3-9635-EDF1C5C83DA4}"/>
              </a:ext>
            </a:extLst>
          </p:cNvPr>
          <p:cNvSpPr/>
          <p:nvPr/>
        </p:nvSpPr>
        <p:spPr>
          <a:xfrm>
            <a:off x="1828800" y="1983969"/>
            <a:ext cx="6895879"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of </a:t>
            </a:r>
            <a:r>
              <a:rPr lang="en-US" sz="1800" b="1" i="0" u="none" strike="noStrike" dirty="0">
                <a:solidFill>
                  <a:srgbClr val="58585B"/>
                </a:solidFill>
                <a:latin typeface="Arial Narrow" panose="020B0606020202030204" pitchFamily="34" charset="0"/>
              </a:rPr>
              <a:t>KIs</a:t>
            </a:r>
            <a:r>
              <a:rPr lang="en-US" sz="1800" b="0" i="0" u="none" strike="noStrike" dirty="0">
                <a:solidFill>
                  <a:srgbClr val="58585B"/>
                </a:solidFill>
                <a:latin typeface="Arial Narrow" panose="020B0606020202030204" pitchFamily="34" charset="0"/>
              </a:rPr>
              <a:t> (22 out of 43 KIs) reported </a:t>
            </a:r>
            <a:r>
              <a:rPr lang="en-US" sz="1800" b="1" i="0" u="none" strike="noStrike" dirty="0">
                <a:solidFill>
                  <a:srgbClr val="58585B"/>
                </a:solidFill>
                <a:latin typeface="Arial Narrow" panose="020B0606020202030204" pitchFamily="34" charset="0"/>
              </a:rPr>
              <a:t>unequal</a:t>
            </a:r>
            <a:r>
              <a:rPr lang="en-US" sz="1800" b="0" i="0" u="none" strike="noStrike" dirty="0">
                <a:solidFill>
                  <a:srgbClr val="58585B"/>
                </a:solidFill>
                <a:latin typeface="Arial Narrow" panose="020B0606020202030204" pitchFamily="34" charset="0"/>
              </a:rPr>
              <a:t> access to basic public services namely healthcare, education, water and sanitation.</a:t>
            </a:r>
          </a:p>
        </p:txBody>
      </p:sp>
      <p:sp>
        <p:nvSpPr>
          <p:cNvPr id="6" name="Rectangle 5">
            <a:extLst>
              <a:ext uri="{FF2B5EF4-FFF2-40B4-BE49-F238E27FC236}">
                <a16:creationId xmlns:a16="http://schemas.microsoft.com/office/drawing/2014/main" id="{BB5D4E0F-F2F4-44C1-BA3E-55C75B478005}"/>
              </a:ext>
            </a:extLst>
          </p:cNvPr>
          <p:cNvSpPr/>
          <p:nvPr/>
        </p:nvSpPr>
        <p:spPr>
          <a:xfrm>
            <a:off x="584304" y="3072563"/>
            <a:ext cx="8140375" cy="369332"/>
          </a:xfrm>
          <a:prstGeom prst="rect">
            <a:avLst/>
          </a:prstGeom>
        </p:spPr>
        <p:txBody>
          <a:bodyPr wrap="square">
            <a:spAutoFit/>
          </a:bodyPr>
          <a:lstStyle/>
          <a:p>
            <a:r>
              <a:rPr lang="en-US" b="1" dirty="0">
                <a:solidFill>
                  <a:srgbClr val="EE5859"/>
                </a:solidFill>
                <a:latin typeface="Trade Gothic LT Std Bold" panose="020B0804050502020204" pitchFamily="34" charset="0"/>
              </a:rPr>
              <a:t>Reported barriers to access basic public services </a:t>
            </a:r>
            <a:r>
              <a:rPr lang="en-US" sz="1600" b="1" dirty="0">
                <a:solidFill>
                  <a:srgbClr val="58585B"/>
                </a:solidFill>
                <a:latin typeface="Trade Gothic LT Std Bold" panose="020B0804050502020204" pitchFamily="34" charset="0"/>
              </a:rPr>
              <a:t>(out of 18 KIs)*</a:t>
            </a:r>
            <a:endParaRPr lang="en-US" sz="1600" dirty="0"/>
          </a:p>
        </p:txBody>
      </p:sp>
      <p:sp>
        <p:nvSpPr>
          <p:cNvPr id="7" name="Rectangle 6">
            <a:extLst>
              <a:ext uri="{FF2B5EF4-FFF2-40B4-BE49-F238E27FC236}">
                <a16:creationId xmlns:a16="http://schemas.microsoft.com/office/drawing/2014/main" id="{7C07F17C-5779-4F1C-A05D-49933B5BA0AF}"/>
              </a:ext>
            </a:extLst>
          </p:cNvPr>
          <p:cNvSpPr/>
          <p:nvPr/>
        </p:nvSpPr>
        <p:spPr>
          <a:xfrm>
            <a:off x="584303" y="3481699"/>
            <a:ext cx="6177443" cy="684803"/>
          </a:xfrm>
          <a:prstGeom prst="rect">
            <a:avLst/>
          </a:prstGeom>
        </p:spPr>
        <p:txBody>
          <a:bodyPr wrap="square">
            <a:spAutoFit/>
          </a:bodyPr>
          <a:lstStyle/>
          <a:p>
            <a:pPr marL="285750" indent="-285750" algn="just">
              <a:spcAft>
                <a:spcPts val="300"/>
              </a:spcAft>
              <a:buFont typeface="Wingdings" panose="05000000000000000000" pitchFamily="2" charset="2"/>
              <a:buChar char="§"/>
            </a:pPr>
            <a:r>
              <a:rPr lang="en-US" dirty="0">
                <a:solidFill>
                  <a:srgbClr val="58585B"/>
                </a:solidFill>
                <a:latin typeface="Arial Narrow" panose="020B0606020202030204" pitchFamily="34" charset="0"/>
              </a:rPr>
              <a:t>Limited connections (18 KIs)</a:t>
            </a:r>
          </a:p>
          <a:p>
            <a:pPr marL="285750" indent="-285750" algn="just">
              <a:spcAft>
                <a:spcPts val="300"/>
              </a:spcAft>
              <a:buFont typeface="Wingdings" panose="05000000000000000000" pitchFamily="2" charset="2"/>
              <a:buChar char="§"/>
            </a:pPr>
            <a:r>
              <a:rPr lang="en-GB" dirty="0">
                <a:solidFill>
                  <a:srgbClr val="58585B"/>
                </a:solidFill>
                <a:latin typeface="Arial Narrow" panose="020B0606020202030204" pitchFamily="34" charset="0"/>
              </a:rPr>
              <a:t>COVID-19 restrictions (1 KI)</a:t>
            </a:r>
          </a:p>
        </p:txBody>
      </p:sp>
      <p:sp>
        <p:nvSpPr>
          <p:cNvPr id="17" name="Rectangle 16">
            <a:extLst>
              <a:ext uri="{FF2B5EF4-FFF2-40B4-BE49-F238E27FC236}">
                <a16:creationId xmlns:a16="http://schemas.microsoft.com/office/drawing/2014/main" id="{51B47FA0-C698-474D-869A-938D27CB570B}"/>
              </a:ext>
            </a:extLst>
          </p:cNvPr>
          <p:cNvSpPr/>
          <p:nvPr/>
        </p:nvSpPr>
        <p:spPr>
          <a:xfrm>
            <a:off x="1876927" y="4630802"/>
            <a:ext cx="6895879"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of </a:t>
            </a:r>
            <a:r>
              <a:rPr lang="en-US" sz="1800" b="1" i="0" u="none" strike="noStrike" dirty="0">
                <a:solidFill>
                  <a:srgbClr val="58585B"/>
                </a:solidFill>
                <a:latin typeface="Arial Narrow" panose="020B0606020202030204" pitchFamily="34" charset="0"/>
              </a:rPr>
              <a:t>KIs</a:t>
            </a:r>
            <a:r>
              <a:rPr lang="en-US" sz="1800" b="0" i="0" u="none" strike="noStrike" dirty="0">
                <a:solidFill>
                  <a:srgbClr val="58585B"/>
                </a:solidFill>
                <a:latin typeface="Arial Narrow" panose="020B0606020202030204" pitchFamily="34" charset="0"/>
              </a:rPr>
              <a:t> (39 out of 43 KIs) reported that access to public judicial mechanisms is </a:t>
            </a:r>
            <a:r>
              <a:rPr lang="en-US" sz="1800" b="1" i="0" u="none" strike="noStrike" dirty="0">
                <a:solidFill>
                  <a:srgbClr val="58585B"/>
                </a:solidFill>
                <a:latin typeface="Arial Narrow" panose="020B0606020202030204" pitchFamily="34" charset="0"/>
              </a:rPr>
              <a:t>equal</a:t>
            </a:r>
            <a:r>
              <a:rPr lang="en-US" sz="1800" b="0" i="0" u="none" strike="noStrike" dirty="0">
                <a:solidFill>
                  <a:srgbClr val="58585B"/>
                </a:solidFill>
                <a:latin typeface="Arial Narrow" panose="020B0606020202030204" pitchFamily="34" charset="0"/>
              </a:rPr>
              <a:t> for all population groups.</a:t>
            </a:r>
          </a:p>
        </p:txBody>
      </p:sp>
      <p:sp>
        <p:nvSpPr>
          <p:cNvPr id="24" name="Rectangle 23">
            <a:extLst>
              <a:ext uri="{FF2B5EF4-FFF2-40B4-BE49-F238E27FC236}">
                <a16:creationId xmlns:a16="http://schemas.microsoft.com/office/drawing/2014/main" id="{889FB5CE-346D-4E25-841C-97F44347012D}"/>
              </a:ext>
            </a:extLst>
          </p:cNvPr>
          <p:cNvSpPr/>
          <p:nvPr/>
        </p:nvSpPr>
        <p:spPr>
          <a:xfrm>
            <a:off x="401706" y="4155315"/>
            <a:ext cx="4555305" cy="461665"/>
          </a:xfrm>
          <a:prstGeom prst="rect">
            <a:avLst/>
          </a:prstGeom>
          <a:solidFill>
            <a:schemeClr val="bg1"/>
          </a:solidFill>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public judicial mechanisms</a:t>
            </a:r>
          </a:p>
        </p:txBody>
      </p:sp>
      <p:sp>
        <p:nvSpPr>
          <p:cNvPr id="18" name="Rectangle 17">
            <a:extLst>
              <a:ext uri="{FF2B5EF4-FFF2-40B4-BE49-F238E27FC236}">
                <a16:creationId xmlns:a16="http://schemas.microsoft.com/office/drawing/2014/main" id="{2B7F6035-AAC0-4866-9109-78D512A2D5AC}"/>
              </a:ext>
            </a:extLst>
          </p:cNvPr>
          <p:cNvSpPr/>
          <p:nvPr/>
        </p:nvSpPr>
        <p:spPr>
          <a:xfrm>
            <a:off x="1876927" y="5470166"/>
            <a:ext cx="6847752"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Returnee KIs (5 KIs)</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reported</a:t>
            </a:r>
            <a:r>
              <a:rPr lang="en-US" sz="1800" b="1" i="0" u="none" strike="noStrike" dirty="0">
                <a:solidFill>
                  <a:srgbClr val="58585B"/>
                </a:solidFill>
                <a:latin typeface="Arial Narrow" panose="020B0606020202030204" pitchFamily="34" charset="0"/>
              </a:rPr>
              <a:t> that the department granting civil status documents </a:t>
            </a:r>
            <a:r>
              <a:rPr lang="en-US" sz="1800" b="1" i="0" u="none" strike="noStrike" dirty="0">
                <a:solidFill>
                  <a:srgbClr val="58585A"/>
                </a:solidFill>
                <a:latin typeface="Arial Narrow" panose="020B0606020202030204" pitchFamily="34" charset="0"/>
              </a:rPr>
              <a:t>was</a:t>
            </a:r>
            <a:r>
              <a:rPr lang="en-US" sz="1800" b="1" i="0" u="none" strike="noStrike" dirty="0">
                <a:solidFill>
                  <a:srgbClr val="58585B"/>
                </a:solidFill>
                <a:latin typeface="Arial Narrow" panose="020B0606020202030204" pitchFamily="34" charset="0"/>
              </a:rPr>
              <a:t> closed</a:t>
            </a:r>
            <a:r>
              <a:rPr lang="en-US" sz="1800" b="0" i="0" u="none" strike="noStrike" dirty="0">
                <a:solidFill>
                  <a:srgbClr val="58585B"/>
                </a:solidFill>
                <a:latin typeface="Arial Narrow" panose="020B0606020202030204" pitchFamily="34" charset="0"/>
              </a:rPr>
              <a:t> at the time of data collection.</a:t>
            </a:r>
          </a:p>
        </p:txBody>
      </p:sp>
      <p:pic>
        <p:nvPicPr>
          <p:cNvPr id="13" name="Picture 12">
            <a:extLst>
              <a:ext uri="{FF2B5EF4-FFF2-40B4-BE49-F238E27FC236}">
                <a16:creationId xmlns:a16="http://schemas.microsoft.com/office/drawing/2014/main" id="{19D35E8A-1FB8-4C1E-BA9A-E4D9C7D64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5" name="Picture 4">
            <a:extLst>
              <a:ext uri="{FF2B5EF4-FFF2-40B4-BE49-F238E27FC236}">
                <a16:creationId xmlns:a16="http://schemas.microsoft.com/office/drawing/2014/main" id="{9FE6E7AF-BAED-454C-8C89-E4A62B50222F}"/>
              </a:ext>
            </a:extLst>
          </p:cNvPr>
          <p:cNvPicPr>
            <a:picLocks noChangeAspect="1"/>
          </p:cNvPicPr>
          <p:nvPr/>
        </p:nvPicPr>
        <p:blipFill>
          <a:blip r:embed="rId4"/>
          <a:stretch>
            <a:fillRect/>
          </a:stretch>
        </p:blipFill>
        <p:spPr>
          <a:xfrm>
            <a:off x="419321" y="1769352"/>
            <a:ext cx="1371791" cy="1324160"/>
          </a:xfrm>
          <a:prstGeom prst="rect">
            <a:avLst/>
          </a:prstGeom>
        </p:spPr>
      </p:pic>
      <p:pic>
        <p:nvPicPr>
          <p:cNvPr id="10" name="Picture 9">
            <a:extLst>
              <a:ext uri="{FF2B5EF4-FFF2-40B4-BE49-F238E27FC236}">
                <a16:creationId xmlns:a16="http://schemas.microsoft.com/office/drawing/2014/main" id="{47E1B091-F1BE-4803-89AD-6BE5B951BE19}"/>
              </a:ext>
            </a:extLst>
          </p:cNvPr>
          <p:cNvPicPr>
            <a:picLocks noChangeAspect="1"/>
          </p:cNvPicPr>
          <p:nvPr/>
        </p:nvPicPr>
        <p:blipFill>
          <a:blip r:embed="rId5"/>
          <a:stretch>
            <a:fillRect/>
          </a:stretch>
        </p:blipFill>
        <p:spPr>
          <a:xfrm>
            <a:off x="419321" y="4630802"/>
            <a:ext cx="1314633" cy="1324160"/>
          </a:xfrm>
          <a:prstGeom prst="rect">
            <a:avLst/>
          </a:prstGeom>
        </p:spPr>
      </p:pic>
      <p:sp>
        <p:nvSpPr>
          <p:cNvPr id="14" name="Rectangle 13">
            <a:extLst>
              <a:ext uri="{FF2B5EF4-FFF2-40B4-BE49-F238E27FC236}">
                <a16:creationId xmlns:a16="http://schemas.microsoft.com/office/drawing/2014/main" id="{60D6764F-FC99-4F52-BA21-3D205250E9A5}"/>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Tree>
    <p:extLst>
      <p:ext uri="{BB962C8B-B14F-4D97-AF65-F5344CB8AC3E}">
        <p14:creationId xmlns:p14="http://schemas.microsoft.com/office/powerpoint/2010/main" val="127678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9B385-8FAA-444C-8A6E-06F4F68BB3AA}"/>
              </a:ext>
            </a:extLst>
          </p:cNvPr>
          <p:cNvSpPr/>
          <p:nvPr/>
        </p:nvSpPr>
        <p:spPr>
          <a:xfrm>
            <a:off x="508096" y="1275773"/>
            <a:ext cx="8635904" cy="769441"/>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humanitarian aid and presence of non-governmental organisations (NGOs)</a:t>
            </a:r>
          </a:p>
        </p:txBody>
      </p:sp>
      <p:sp>
        <p:nvSpPr>
          <p:cNvPr id="4" name="Rectangle 3">
            <a:extLst>
              <a:ext uri="{FF2B5EF4-FFF2-40B4-BE49-F238E27FC236}">
                <a16:creationId xmlns:a16="http://schemas.microsoft.com/office/drawing/2014/main" id="{D12BAC3C-66FB-4960-B2A1-A1D51FAE2417}"/>
              </a:ext>
            </a:extLst>
          </p:cNvPr>
          <p:cNvSpPr/>
          <p:nvPr/>
        </p:nvSpPr>
        <p:spPr>
          <a:xfrm>
            <a:off x="1937045" y="2296524"/>
            <a:ext cx="6760563" cy="1200329"/>
          </a:xfrm>
          <a:prstGeom prst="rect">
            <a:avLst/>
          </a:prstGeom>
        </p:spPr>
        <p:txBody>
          <a:bodyPr wrap="square">
            <a:spAutoFit/>
          </a:bodyPr>
          <a:lstStyle/>
          <a:p>
            <a:pPr algn="just"/>
            <a:r>
              <a:rPr lang="en-US" sz="1800" b="0" i="0" u="none" strike="noStrike" dirty="0">
                <a:solidFill>
                  <a:srgbClr val="58585B"/>
                </a:solidFill>
                <a:latin typeface="Arial Narrow" panose="020B0606020202030204" pitchFamily="34" charset="0"/>
              </a:rPr>
              <a:t>of </a:t>
            </a:r>
            <a:r>
              <a:rPr lang="en-US" sz="1800" b="1" i="0" u="none" strike="noStrike" dirty="0">
                <a:solidFill>
                  <a:srgbClr val="58585B"/>
                </a:solidFill>
                <a:latin typeface="Arial Narrow" panose="020B0606020202030204" pitchFamily="34" charset="0"/>
              </a:rPr>
              <a:t>KIs</a:t>
            </a:r>
            <a:r>
              <a:rPr lang="en-US" sz="1800" b="0" i="0" u="none" strike="noStrike" dirty="0">
                <a:solidFill>
                  <a:srgbClr val="58585B"/>
                </a:solidFill>
                <a:latin typeface="Arial Narrow" panose="020B0606020202030204" pitchFamily="34" charset="0"/>
              </a:rPr>
              <a:t> (10 out of 43 KIs) reported that </a:t>
            </a:r>
            <a:r>
              <a:rPr lang="en-US" sz="1800" b="1" i="0" u="none" strike="noStrike" dirty="0">
                <a:solidFill>
                  <a:srgbClr val="58585B"/>
                </a:solidFill>
                <a:latin typeface="Arial Narrow" panose="020B0606020202030204" pitchFamily="34" charset="0"/>
              </a:rPr>
              <a:t>there are NGOs implementing food security programming, infrastructure rehabilitation, livelihood activities and NFI distributions </a:t>
            </a:r>
            <a:r>
              <a:rPr lang="en-US" sz="1800" b="0" i="0" u="none" strike="noStrike" dirty="0">
                <a:solidFill>
                  <a:srgbClr val="58585B"/>
                </a:solidFill>
                <a:latin typeface="Arial Narrow" panose="020B0606020202030204" pitchFamily="34" charset="0"/>
              </a:rPr>
              <a:t>in the area.</a:t>
            </a:r>
          </a:p>
          <a:p>
            <a:pPr marR="0" algn="just" rtl="0"/>
            <a:endParaRPr lang="en-US" sz="1800" b="0" i="0" u="none" strike="noStrike" dirty="0">
              <a:solidFill>
                <a:srgbClr val="58585B"/>
              </a:solidFill>
              <a:latin typeface="Arial Narrow" panose="020B0606020202030204" pitchFamily="34" charset="0"/>
            </a:endParaRPr>
          </a:p>
        </p:txBody>
      </p:sp>
      <p:sp>
        <p:nvSpPr>
          <p:cNvPr id="15" name="Rectangle 14">
            <a:extLst>
              <a:ext uri="{FF2B5EF4-FFF2-40B4-BE49-F238E27FC236}">
                <a16:creationId xmlns:a16="http://schemas.microsoft.com/office/drawing/2014/main" id="{ADA9022D-509D-4163-B58B-A50F1E00754B}"/>
              </a:ext>
            </a:extLst>
          </p:cNvPr>
          <p:cNvSpPr/>
          <p:nvPr/>
        </p:nvSpPr>
        <p:spPr>
          <a:xfrm>
            <a:off x="651668" y="3806265"/>
            <a:ext cx="8045940" cy="369332"/>
          </a:xfrm>
          <a:prstGeom prst="rect">
            <a:avLst/>
          </a:prstGeom>
        </p:spPr>
        <p:txBody>
          <a:bodyPr wrap="square">
            <a:spAutoFit/>
          </a:bodyPr>
          <a:lstStyle/>
          <a:p>
            <a:pPr algn="just"/>
            <a:r>
              <a:rPr lang="en-US" b="1" dirty="0">
                <a:solidFill>
                  <a:srgbClr val="EE5859"/>
                </a:solidFill>
                <a:latin typeface="Trade Gothic LT Std Bold" panose="020B0804050502020204" pitchFamily="34" charset="0"/>
              </a:rPr>
              <a:t>Reported most needed projects or activities in Markaz Sinjar </a:t>
            </a:r>
            <a:r>
              <a:rPr lang="en-US" sz="1600" b="1" dirty="0">
                <a:solidFill>
                  <a:srgbClr val="58595A"/>
                </a:solidFill>
                <a:latin typeface="Trade Gothic LT Std Bold" panose="020B0804050502020204" pitchFamily="34" charset="0"/>
              </a:rPr>
              <a:t>(out of 42 KIs)</a:t>
            </a:r>
            <a:endParaRPr lang="en-GB" sz="1600" b="1" dirty="0">
              <a:solidFill>
                <a:srgbClr val="EE5859"/>
              </a:solidFill>
              <a:latin typeface="Trade Gothic LT Std Bold" panose="020B0804050502020204" pitchFamily="34" charset="0"/>
            </a:endParaRPr>
          </a:p>
        </p:txBody>
      </p:sp>
      <p:sp>
        <p:nvSpPr>
          <p:cNvPr id="18" name="Rectangle 17">
            <a:extLst>
              <a:ext uri="{FF2B5EF4-FFF2-40B4-BE49-F238E27FC236}">
                <a16:creationId xmlns:a16="http://schemas.microsoft.com/office/drawing/2014/main" id="{B7506D5B-E1E8-4FF4-BB9F-81643A084010}"/>
              </a:ext>
            </a:extLst>
          </p:cNvPr>
          <p:cNvSpPr/>
          <p:nvPr/>
        </p:nvSpPr>
        <p:spPr>
          <a:xfrm>
            <a:off x="4873946" y="4286138"/>
            <a:ext cx="2136454" cy="1477328"/>
          </a:xfrm>
          <a:prstGeom prst="rect">
            <a:avLst/>
          </a:prstGeom>
        </p:spPr>
        <p:txBody>
          <a:bodyPr wrap="square">
            <a:spAutoFit/>
          </a:bodyPr>
          <a:lstStyle/>
          <a:p>
            <a:pPr marR="0" algn="just" rtl="0"/>
            <a:r>
              <a:rPr lang="en-US" b="0" i="0" u="none" strike="noStrike" dirty="0">
                <a:solidFill>
                  <a:srgbClr val="58585B"/>
                </a:solidFill>
                <a:latin typeface="Arial Narrow" panose="020B0606020202030204" pitchFamily="34" charset="0"/>
              </a:rPr>
              <a:t>Livelihoods  </a:t>
            </a:r>
          </a:p>
          <a:p>
            <a:pPr marR="0" algn="just" rtl="0"/>
            <a:r>
              <a:rPr lang="en-US" b="0" i="0" u="none" strike="noStrike" dirty="0">
                <a:solidFill>
                  <a:srgbClr val="58585B"/>
                </a:solidFill>
                <a:latin typeface="Arial Narrow" panose="020B0606020202030204" pitchFamily="34" charset="0"/>
              </a:rPr>
              <a:t>Housing rehabilitation</a:t>
            </a:r>
            <a:endParaRPr lang="en-US" b="0" i="0" u="none" strike="noStrike" dirty="0">
              <a:solidFill>
                <a:srgbClr val="ED5959"/>
              </a:solidFill>
              <a:latin typeface="Arial Narrow" panose="020B0606020202030204" pitchFamily="34" charset="0"/>
            </a:endParaRPr>
          </a:p>
          <a:p>
            <a:pPr marR="0" algn="just" rtl="0"/>
            <a:r>
              <a:rPr lang="en-US" b="0" i="0" u="none" strike="noStrike" dirty="0">
                <a:solidFill>
                  <a:srgbClr val="58585B"/>
                </a:solidFill>
                <a:latin typeface="Arial Narrow" panose="020B0606020202030204" pitchFamily="34" charset="0"/>
              </a:rPr>
              <a:t>Water and sanitation</a:t>
            </a:r>
          </a:p>
          <a:p>
            <a:pPr marR="0" algn="just" rtl="0"/>
            <a:r>
              <a:rPr lang="en-US" b="0" i="0" u="none" strike="noStrike" dirty="0">
                <a:solidFill>
                  <a:srgbClr val="58585B"/>
                </a:solidFill>
                <a:latin typeface="Arial Narrow" panose="020B0606020202030204" pitchFamily="34" charset="0"/>
              </a:rPr>
              <a:t>COVID-19 awareness</a:t>
            </a:r>
            <a:endParaRPr lang="en-US" b="1" i="0" u="none" strike="noStrike" dirty="0">
              <a:solidFill>
                <a:srgbClr val="ED5959"/>
              </a:solidFill>
              <a:latin typeface="Arial Narrow" panose="020B0606020202030204" pitchFamily="34" charset="0"/>
            </a:endParaRPr>
          </a:p>
          <a:p>
            <a:pPr marR="0" algn="just" rtl="0"/>
            <a:r>
              <a:rPr lang="en-US" b="0" i="0" u="none" strike="noStrike" dirty="0">
                <a:solidFill>
                  <a:srgbClr val="58585B"/>
                </a:solidFill>
                <a:latin typeface="Arial Narrow" panose="020B0606020202030204" pitchFamily="34" charset="0"/>
              </a:rPr>
              <a:t>Social cohesion</a:t>
            </a:r>
          </a:p>
        </p:txBody>
      </p:sp>
      <p:sp>
        <p:nvSpPr>
          <p:cNvPr id="19" name="Rectangle 18">
            <a:extLst>
              <a:ext uri="{FF2B5EF4-FFF2-40B4-BE49-F238E27FC236}">
                <a16:creationId xmlns:a16="http://schemas.microsoft.com/office/drawing/2014/main" id="{9745A5D4-8279-4FED-A451-88B3E15D5228}"/>
              </a:ext>
            </a:extLst>
          </p:cNvPr>
          <p:cNvSpPr/>
          <p:nvPr/>
        </p:nvSpPr>
        <p:spPr>
          <a:xfrm>
            <a:off x="6884323" y="4300651"/>
            <a:ext cx="845508" cy="1477328"/>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23 KIs</a:t>
            </a:r>
            <a:r>
              <a:rPr lang="en-US" sz="1800" b="0" i="0" u="none" strike="noStrike" dirty="0">
                <a:solidFill>
                  <a:srgbClr val="58585B"/>
                </a:solidFill>
                <a:latin typeface="Arial Narrow" panose="020B0606020202030204" pitchFamily="34" charset="0"/>
              </a:rPr>
              <a:t>  </a:t>
            </a:r>
          </a:p>
          <a:p>
            <a:pPr marR="0" algn="just" rtl="0"/>
            <a:r>
              <a:rPr lang="en-US" sz="1800" b="1" i="0" u="none" strike="noStrike" dirty="0">
                <a:solidFill>
                  <a:srgbClr val="95A0A9"/>
                </a:solidFill>
                <a:latin typeface="Arial Narrow" panose="020B0606020202030204" pitchFamily="34" charset="0"/>
              </a:rPr>
              <a:t>14 KIs</a:t>
            </a:r>
          </a:p>
          <a:p>
            <a:pPr marR="0" algn="just" rtl="0"/>
            <a:r>
              <a:rPr lang="en-US" sz="1800" b="1" i="0" u="none" strike="noStrike" dirty="0">
                <a:solidFill>
                  <a:srgbClr val="EE5859"/>
                </a:solidFill>
                <a:latin typeface="Arial Narrow" panose="020B0606020202030204" pitchFamily="34" charset="0"/>
              </a:rPr>
              <a:t>  </a:t>
            </a:r>
            <a:r>
              <a:rPr lang="en-US" sz="1800" b="1" i="0" u="none" strike="noStrike" dirty="0">
                <a:solidFill>
                  <a:srgbClr val="F6A4A4"/>
                </a:solidFill>
                <a:latin typeface="Arial Narrow" panose="020B0606020202030204" pitchFamily="34" charset="0"/>
              </a:rPr>
              <a:t>3 KIs</a:t>
            </a:r>
          </a:p>
          <a:p>
            <a:pPr marR="0" algn="just" rtl="0"/>
            <a:r>
              <a:rPr lang="en-US" sz="1800" b="1" i="0" u="none" strike="noStrike" dirty="0">
                <a:solidFill>
                  <a:srgbClr val="EE5859"/>
                </a:solidFill>
                <a:latin typeface="Arial Narrow" panose="020B0606020202030204" pitchFamily="34" charset="0"/>
              </a:rPr>
              <a:t>  </a:t>
            </a:r>
            <a:r>
              <a:rPr lang="en-US" sz="1800" b="1" i="0" u="none" strike="noStrike" dirty="0">
                <a:solidFill>
                  <a:srgbClr val="D1D2D4"/>
                </a:solidFill>
                <a:latin typeface="Arial Narrow" panose="020B0606020202030204" pitchFamily="34" charset="0"/>
              </a:rPr>
              <a:t>1 KI</a:t>
            </a:r>
            <a:endParaRPr lang="en-US" sz="1800" b="1" i="0" u="none" strike="noStrike" dirty="0">
              <a:solidFill>
                <a:srgbClr val="EE5859"/>
              </a:solidFill>
              <a:latin typeface="Arial Narrow" panose="020B0606020202030204" pitchFamily="34" charset="0"/>
            </a:endParaRPr>
          </a:p>
          <a:p>
            <a:pPr marR="0" algn="just" rtl="0"/>
            <a:r>
              <a:rPr lang="en-US" sz="1800" b="1" i="0" u="none" strike="noStrike" dirty="0">
                <a:solidFill>
                  <a:srgbClr val="F89E59"/>
                </a:solidFill>
                <a:latin typeface="Arial Narrow" panose="020B0606020202030204" pitchFamily="34" charset="0"/>
              </a:rPr>
              <a:t>  </a:t>
            </a:r>
            <a:r>
              <a:rPr lang="en-US" sz="1800" b="1" i="0" u="none" strike="noStrike" dirty="0">
                <a:solidFill>
                  <a:srgbClr val="F08C8F"/>
                </a:solidFill>
                <a:latin typeface="Arial Narrow" panose="020B0606020202030204" pitchFamily="34" charset="0"/>
              </a:rPr>
              <a:t>1 KI</a:t>
            </a:r>
            <a:endParaRPr lang="en-US" sz="1600" dirty="0">
              <a:solidFill>
                <a:srgbClr val="F08C8F"/>
              </a:solidFill>
            </a:endParaRPr>
          </a:p>
        </p:txBody>
      </p:sp>
      <p:sp>
        <p:nvSpPr>
          <p:cNvPr id="23" name="Title 1">
            <a:extLst>
              <a:ext uri="{FF2B5EF4-FFF2-40B4-BE49-F238E27FC236}">
                <a16:creationId xmlns:a16="http://schemas.microsoft.com/office/drawing/2014/main"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on access to services and assistance – data reported by KIs</a:t>
            </a:r>
            <a:endParaRPr lang="en-GB" sz="3200" dirty="0"/>
          </a:p>
        </p:txBody>
      </p:sp>
      <p:pic>
        <p:nvPicPr>
          <p:cNvPr id="11" name="Picture 10">
            <a:extLst>
              <a:ext uri="{FF2B5EF4-FFF2-40B4-BE49-F238E27FC236}">
                <a16:creationId xmlns:a16="http://schemas.microsoft.com/office/drawing/2014/main" id="{62486B96-0092-4E1B-A685-B7FBCA8E9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336A6263-0412-4656-8548-9FD65F89BDC1}"/>
              </a:ext>
            </a:extLst>
          </p:cNvPr>
          <p:cNvPicPr>
            <a:picLocks noChangeAspect="1"/>
          </p:cNvPicPr>
          <p:nvPr/>
        </p:nvPicPr>
        <p:blipFill>
          <a:blip r:embed="rId4"/>
          <a:stretch>
            <a:fillRect/>
          </a:stretch>
        </p:blipFill>
        <p:spPr>
          <a:xfrm>
            <a:off x="508096" y="2186336"/>
            <a:ext cx="1314633" cy="1343212"/>
          </a:xfrm>
          <a:prstGeom prst="rect">
            <a:avLst/>
          </a:prstGeom>
        </p:spPr>
      </p:pic>
      <p:pic>
        <p:nvPicPr>
          <p:cNvPr id="8" name="Picture 7">
            <a:extLst>
              <a:ext uri="{FF2B5EF4-FFF2-40B4-BE49-F238E27FC236}">
                <a16:creationId xmlns:a16="http://schemas.microsoft.com/office/drawing/2014/main" id="{2BB48829-B24F-4229-ACBF-D3BDEB416BFF}"/>
              </a:ext>
            </a:extLst>
          </p:cNvPr>
          <p:cNvPicPr>
            <a:picLocks noChangeAspect="1"/>
          </p:cNvPicPr>
          <p:nvPr/>
        </p:nvPicPr>
        <p:blipFill>
          <a:blip r:embed="rId5"/>
          <a:stretch>
            <a:fillRect/>
          </a:stretch>
        </p:blipFill>
        <p:spPr>
          <a:xfrm>
            <a:off x="651667" y="4499298"/>
            <a:ext cx="3956783" cy="1055142"/>
          </a:xfrm>
          <a:prstGeom prst="rect">
            <a:avLst/>
          </a:prstGeom>
        </p:spPr>
      </p:pic>
    </p:spTree>
    <p:extLst>
      <p:ext uri="{BB962C8B-B14F-4D97-AF65-F5344CB8AC3E}">
        <p14:creationId xmlns:p14="http://schemas.microsoft.com/office/powerpoint/2010/main" val="262882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B0426-9940-4F2F-A14A-EE1C5155940A}"/>
              </a:ext>
            </a:extLst>
          </p:cNvPr>
          <p:cNvSpPr/>
          <p:nvPr/>
        </p:nvSpPr>
        <p:spPr>
          <a:xfrm>
            <a:off x="502921" y="1276904"/>
            <a:ext cx="3936732"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Access to livelihoods </a:t>
            </a:r>
          </a:p>
        </p:txBody>
      </p:sp>
      <p:sp>
        <p:nvSpPr>
          <p:cNvPr id="8" name="Rectangle 7">
            <a:extLst>
              <a:ext uri="{FF2B5EF4-FFF2-40B4-BE49-F238E27FC236}">
                <a16:creationId xmlns:a16="http://schemas.microsoft.com/office/drawing/2014/main" id="{CB5F7091-BC46-489F-B545-96556B3EECA1}"/>
              </a:ext>
            </a:extLst>
          </p:cNvPr>
          <p:cNvSpPr/>
          <p:nvPr/>
        </p:nvSpPr>
        <p:spPr>
          <a:xfrm>
            <a:off x="502921" y="1911535"/>
            <a:ext cx="8235270"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i="0" u="none" strike="noStrike" baseline="0" dirty="0">
                <a:solidFill>
                  <a:srgbClr val="58585B"/>
                </a:solidFill>
                <a:latin typeface="Arial Narrow" panose="020B0606020202030204" pitchFamily="34" charset="0"/>
              </a:rPr>
              <a:t>22 KIs reported that</a:t>
            </a:r>
            <a:r>
              <a:rPr lang="en-US" sz="1800" b="1" i="0" u="none" strike="noStrike" baseline="0" dirty="0">
                <a:solidFill>
                  <a:srgbClr val="58585B"/>
                </a:solidFill>
                <a:latin typeface="Arial Narrow" panose="020B0606020202030204" pitchFamily="34" charset="0"/>
              </a:rPr>
              <a:t> people with disabilities</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UASC</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elderly</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child heads of household </a:t>
            </a:r>
            <a:r>
              <a:rPr lang="en-US" sz="1800" b="0" i="0" u="none" strike="noStrike" baseline="0" dirty="0">
                <a:solidFill>
                  <a:srgbClr val="58585B"/>
                </a:solidFill>
                <a:latin typeface="Arial Narrow" panose="020B0606020202030204" pitchFamily="34" charset="0"/>
              </a:rPr>
              <a:t>and </a:t>
            </a:r>
            <a:r>
              <a:rPr lang="en-US" sz="1800" b="1" i="0" u="none" strike="noStrike" baseline="0" dirty="0">
                <a:solidFill>
                  <a:srgbClr val="58585B"/>
                </a:solidFill>
                <a:latin typeface="Arial Narrow" panose="020B0606020202030204" pitchFamily="34" charset="0"/>
              </a:rPr>
              <a:t>people with less connections</a:t>
            </a:r>
            <a:r>
              <a:rPr lang="en-US" sz="1800" b="0" i="0" u="none" strike="noStrike" baseline="0" dirty="0">
                <a:solidFill>
                  <a:srgbClr val="58585B"/>
                </a:solidFill>
                <a:latin typeface="Arial Narrow" panose="020B0606020202030204" pitchFamily="34" charset="0"/>
              </a:rPr>
              <a:t> have less access to livelihoods opportunities.</a:t>
            </a:r>
          </a:p>
        </p:txBody>
      </p:sp>
      <p:sp>
        <p:nvSpPr>
          <p:cNvPr id="19" name="Title 1">
            <a:extLst>
              <a:ext uri="{FF2B5EF4-FFF2-40B4-BE49-F238E27FC236}">
                <a16:creationId xmlns:a16="http://schemas.microsoft.com/office/drawing/2014/main"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on access to services and assistance – data reported by KIs</a:t>
            </a:r>
            <a:endParaRPr lang="en-GB" sz="3200" dirty="0"/>
          </a:p>
        </p:txBody>
      </p:sp>
      <p:sp>
        <p:nvSpPr>
          <p:cNvPr id="3" name="Rectangle 2">
            <a:extLst>
              <a:ext uri="{FF2B5EF4-FFF2-40B4-BE49-F238E27FC236}">
                <a16:creationId xmlns:a16="http://schemas.microsoft.com/office/drawing/2014/main"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4" name="TextBox 13">
            <a:extLst>
              <a:ext uri="{FF2B5EF4-FFF2-40B4-BE49-F238E27FC236}">
                <a16:creationId xmlns:a16="http://schemas.microsoft.com/office/drawing/2014/main" id="{8BEE33DA-812B-4DC8-9A18-40CF8BF6C9EE}"/>
              </a:ext>
            </a:extLst>
          </p:cNvPr>
          <p:cNvSpPr txBox="1"/>
          <p:nvPr/>
        </p:nvSpPr>
        <p:spPr>
          <a:xfrm>
            <a:off x="541420" y="3312419"/>
            <a:ext cx="8196771" cy="615553"/>
          </a:xfrm>
          <a:prstGeom prst="rect">
            <a:avLst/>
          </a:prstGeom>
          <a:noFill/>
        </p:spPr>
        <p:txBody>
          <a:bodyPr wrap="square">
            <a:spAutoFit/>
          </a:bodyPr>
          <a:lstStyle/>
          <a:p>
            <a:pPr marR="0" algn="l" rtl="0"/>
            <a:r>
              <a:rPr lang="en-US" sz="1800" b="1" i="0" u="none" strike="noStrike" dirty="0">
                <a:solidFill>
                  <a:srgbClr val="EE5859"/>
                </a:solidFill>
                <a:latin typeface="Trade Gothic LT Std Bold" panose="020B0804050502020204" pitchFamily="34" charset="0"/>
              </a:rPr>
              <a:t>Reported types of jobs in Markaz Sinjar in 2014 compared to November 2020</a:t>
            </a:r>
          </a:p>
          <a:p>
            <a:pPr marR="0" algn="l" rtl="0"/>
            <a:r>
              <a:rPr lang="en-US" sz="1600" b="1" i="0" u="none" strike="noStrike" dirty="0">
                <a:solidFill>
                  <a:srgbClr val="323232"/>
                </a:solidFill>
                <a:latin typeface="Trade Gothic LT Std Bold" panose="020B0804050502020204" pitchFamily="34" charset="0"/>
              </a:rPr>
              <a:t>(out of 43 KIs)*</a:t>
            </a:r>
          </a:p>
        </p:txBody>
      </p:sp>
      <p:sp>
        <p:nvSpPr>
          <p:cNvPr id="16" name="TextBox 15">
            <a:extLst>
              <a:ext uri="{FF2B5EF4-FFF2-40B4-BE49-F238E27FC236}">
                <a16:creationId xmlns:a16="http://schemas.microsoft.com/office/drawing/2014/main" id="{CF3579AD-D955-46D7-BA6C-79075983C6F0}"/>
              </a:ext>
            </a:extLst>
          </p:cNvPr>
          <p:cNvSpPr txBox="1"/>
          <p:nvPr/>
        </p:nvSpPr>
        <p:spPr>
          <a:xfrm>
            <a:off x="3450657" y="4270998"/>
            <a:ext cx="1698859" cy="1200329"/>
          </a:xfrm>
          <a:prstGeom prst="rect">
            <a:avLst/>
          </a:prstGeom>
          <a:noFill/>
        </p:spPr>
        <p:txBody>
          <a:bodyPr wrap="square">
            <a:spAutoFit/>
          </a:bodyPr>
          <a:lstStyle/>
          <a:p>
            <a:pPr marR="0" algn="ctr" rtl="0"/>
            <a:r>
              <a:rPr lang="en-GB" sz="1800" b="0" i="0" u="none" strike="noStrike" dirty="0">
                <a:solidFill>
                  <a:srgbClr val="58585B"/>
                </a:solidFill>
                <a:latin typeface="Arial Narrow" panose="020B0606020202030204" pitchFamily="34" charset="0"/>
              </a:rPr>
              <a:t>Construction</a:t>
            </a:r>
          </a:p>
          <a:p>
            <a:pPr marR="0" algn="ctr" rtl="0"/>
            <a:r>
              <a:rPr lang="en-GB" sz="1800" b="0" i="0" u="none" strike="noStrike" dirty="0">
                <a:solidFill>
                  <a:srgbClr val="58585B"/>
                </a:solidFill>
                <a:latin typeface="Arial Narrow" panose="020B0606020202030204" pitchFamily="34" charset="0"/>
              </a:rPr>
              <a:t>Finance</a:t>
            </a:r>
          </a:p>
          <a:p>
            <a:pPr marR="0" algn="ctr" rtl="0"/>
            <a:r>
              <a:rPr lang="en-GB" sz="1800" b="0" i="0" u="none" strike="noStrike" dirty="0">
                <a:solidFill>
                  <a:srgbClr val="58585B"/>
                </a:solidFill>
                <a:latin typeface="Arial Narrow" panose="020B0606020202030204" pitchFamily="34" charset="0"/>
              </a:rPr>
              <a:t>Public education</a:t>
            </a:r>
          </a:p>
          <a:p>
            <a:pPr marR="0" algn="ctr" rtl="0"/>
            <a:r>
              <a:rPr lang="en-GB" sz="1800" b="0" i="0" u="none" strike="noStrike" dirty="0">
                <a:solidFill>
                  <a:srgbClr val="58585B"/>
                </a:solidFill>
                <a:latin typeface="Arial Narrow" panose="020B0606020202030204" pitchFamily="34" charset="0"/>
              </a:rPr>
              <a:t>Agriculture</a:t>
            </a:r>
            <a:endParaRPr lang="en-US" sz="1600" dirty="0">
              <a:solidFill>
                <a:srgbClr val="58585A"/>
              </a:solidFill>
            </a:endParaRPr>
          </a:p>
        </p:txBody>
      </p:sp>
      <p:sp>
        <p:nvSpPr>
          <p:cNvPr id="20" name="TextBox 19">
            <a:extLst>
              <a:ext uri="{FF2B5EF4-FFF2-40B4-BE49-F238E27FC236}">
                <a16:creationId xmlns:a16="http://schemas.microsoft.com/office/drawing/2014/main" id="{260E290B-3D8A-4BC7-B4BB-D6E5405DF04D}"/>
              </a:ext>
            </a:extLst>
          </p:cNvPr>
          <p:cNvSpPr txBox="1"/>
          <p:nvPr/>
        </p:nvSpPr>
        <p:spPr>
          <a:xfrm>
            <a:off x="2786941" y="3850025"/>
            <a:ext cx="4572000" cy="338554"/>
          </a:xfrm>
          <a:prstGeom prst="rect">
            <a:avLst/>
          </a:prstGeom>
          <a:noFill/>
        </p:spPr>
        <p:txBody>
          <a:bodyPr wrap="square">
            <a:spAutoFit/>
          </a:bodyPr>
          <a:lstStyle/>
          <a:p>
            <a:pPr marR="0" algn="just" rtl="0"/>
            <a:r>
              <a:rPr lang="en-GB" sz="1600" b="1" i="0" u="none" strike="noStrike" dirty="0">
                <a:solidFill>
                  <a:srgbClr val="58585A"/>
                </a:solidFill>
                <a:latin typeface="Arial Narrow" panose="020B0606020202030204" pitchFamily="34" charset="0"/>
              </a:rPr>
              <a:t>2014                                            November 2020</a:t>
            </a:r>
          </a:p>
        </p:txBody>
      </p:sp>
      <p:sp>
        <p:nvSpPr>
          <p:cNvPr id="21" name="TextBox 20">
            <a:extLst>
              <a:ext uri="{FF2B5EF4-FFF2-40B4-BE49-F238E27FC236}">
                <a16:creationId xmlns:a16="http://schemas.microsoft.com/office/drawing/2014/main" id="{467E4344-F50E-492A-9087-59DA9A1BA4D0}"/>
              </a:ext>
            </a:extLst>
          </p:cNvPr>
          <p:cNvSpPr txBox="1"/>
          <p:nvPr/>
        </p:nvSpPr>
        <p:spPr>
          <a:xfrm>
            <a:off x="5216893" y="4270998"/>
            <a:ext cx="741145" cy="1154162"/>
          </a:xfrm>
          <a:prstGeom prst="rect">
            <a:avLst/>
          </a:prstGeom>
          <a:noFill/>
        </p:spPr>
        <p:txBody>
          <a:bodyPr wrap="square">
            <a:spAutoFit/>
          </a:bodyPr>
          <a:lstStyle/>
          <a:p>
            <a:pPr marR="0" algn="just" rtl="0">
              <a:spcAft>
                <a:spcPts val="200"/>
              </a:spcAft>
            </a:pPr>
            <a:r>
              <a:rPr lang="fi-FI" sz="1600" b="1" i="0" u="none" strike="noStrike" dirty="0">
                <a:solidFill>
                  <a:srgbClr val="58585A"/>
                </a:solidFill>
                <a:latin typeface="Arial Narrow" panose="020B0606020202030204" pitchFamily="34" charset="0"/>
              </a:rPr>
              <a:t>2 KIs</a:t>
            </a:r>
          </a:p>
          <a:p>
            <a:pPr marR="0" algn="just" rtl="0">
              <a:spcAft>
                <a:spcPts val="200"/>
              </a:spcAft>
            </a:pPr>
            <a:r>
              <a:rPr lang="fi-FI" sz="1600" b="1" i="0" u="none" strike="noStrike" dirty="0">
                <a:solidFill>
                  <a:srgbClr val="58585A"/>
                </a:solidFill>
                <a:latin typeface="Arial Narrow" panose="020B0606020202030204" pitchFamily="34" charset="0"/>
              </a:rPr>
              <a:t>11 KIs</a:t>
            </a:r>
          </a:p>
          <a:p>
            <a:pPr marR="0" algn="just" rtl="0">
              <a:spcAft>
                <a:spcPts val="200"/>
              </a:spcAft>
            </a:pPr>
            <a:r>
              <a:rPr lang="fi-FI" sz="1600" b="1" i="0" u="none" strike="noStrike" dirty="0">
                <a:solidFill>
                  <a:srgbClr val="58585A"/>
                </a:solidFill>
                <a:latin typeface="Arial Narrow" panose="020B0606020202030204" pitchFamily="34" charset="0"/>
              </a:rPr>
              <a:t>22 KIs</a:t>
            </a:r>
          </a:p>
          <a:p>
            <a:pPr marR="0" algn="just" rtl="0">
              <a:spcAft>
                <a:spcPts val="200"/>
              </a:spcAft>
            </a:pPr>
            <a:r>
              <a:rPr lang="fi-FI" sz="1600" b="1" i="0" u="none" strike="noStrike" dirty="0">
                <a:solidFill>
                  <a:srgbClr val="58585A"/>
                </a:solidFill>
                <a:latin typeface="Arial Narrow" panose="020B0606020202030204" pitchFamily="34" charset="0"/>
              </a:rPr>
              <a:t>  0 KI</a:t>
            </a:r>
            <a:endParaRPr lang="en-US" sz="1600" dirty="0">
              <a:solidFill>
                <a:srgbClr val="58585A"/>
              </a:solidFill>
            </a:endParaRPr>
          </a:p>
        </p:txBody>
      </p:sp>
      <p:sp>
        <p:nvSpPr>
          <p:cNvPr id="22" name="TextBox 21">
            <a:extLst>
              <a:ext uri="{FF2B5EF4-FFF2-40B4-BE49-F238E27FC236}">
                <a16:creationId xmlns:a16="http://schemas.microsoft.com/office/drawing/2014/main" id="{CA271DFF-5825-4E1E-9992-D8D365586EE5}"/>
              </a:ext>
            </a:extLst>
          </p:cNvPr>
          <p:cNvSpPr txBox="1"/>
          <p:nvPr/>
        </p:nvSpPr>
        <p:spPr>
          <a:xfrm>
            <a:off x="2786941" y="4270998"/>
            <a:ext cx="808522" cy="1154162"/>
          </a:xfrm>
          <a:prstGeom prst="rect">
            <a:avLst/>
          </a:prstGeom>
          <a:noFill/>
        </p:spPr>
        <p:txBody>
          <a:bodyPr wrap="square">
            <a:spAutoFit/>
          </a:bodyPr>
          <a:lstStyle/>
          <a:p>
            <a:pPr marR="0" algn="just" rtl="0">
              <a:spcAft>
                <a:spcPts val="200"/>
              </a:spcAft>
            </a:pPr>
            <a:r>
              <a:rPr lang="fi-FI" sz="1600" b="1" i="0" u="none" strike="noStrike" dirty="0">
                <a:solidFill>
                  <a:srgbClr val="58585A"/>
                </a:solidFill>
                <a:latin typeface="Arial Narrow" panose="020B0606020202030204" pitchFamily="34" charset="0"/>
              </a:rPr>
              <a:t>39 KIs</a:t>
            </a:r>
          </a:p>
          <a:p>
            <a:pPr marR="0" algn="just" rtl="0">
              <a:spcAft>
                <a:spcPts val="200"/>
              </a:spcAft>
            </a:pPr>
            <a:r>
              <a:rPr lang="fi-FI" sz="1600" b="1" i="0" u="none" strike="noStrike" dirty="0">
                <a:solidFill>
                  <a:srgbClr val="58585A"/>
                </a:solidFill>
                <a:latin typeface="Arial Narrow" panose="020B0606020202030204" pitchFamily="34" charset="0"/>
              </a:rPr>
              <a:t>34 KIs</a:t>
            </a:r>
          </a:p>
          <a:p>
            <a:pPr marR="0" algn="just" rtl="0">
              <a:spcAft>
                <a:spcPts val="200"/>
              </a:spcAft>
            </a:pPr>
            <a:r>
              <a:rPr lang="fi-FI" sz="1600" b="1" i="0" u="none" strike="noStrike" dirty="0">
                <a:solidFill>
                  <a:srgbClr val="58585A"/>
                </a:solidFill>
                <a:latin typeface="Arial Narrow" panose="020B0606020202030204" pitchFamily="34" charset="0"/>
              </a:rPr>
              <a:t>32 KIs</a:t>
            </a:r>
          </a:p>
          <a:p>
            <a:pPr marR="0" algn="just" rtl="0">
              <a:spcAft>
                <a:spcPts val="200"/>
              </a:spcAft>
            </a:pPr>
            <a:r>
              <a:rPr lang="fi-FI" sz="1600" b="1" i="0" u="none" strike="noStrike" dirty="0">
                <a:solidFill>
                  <a:srgbClr val="58585A"/>
                </a:solidFill>
                <a:latin typeface="Arial Narrow" panose="020B0606020202030204" pitchFamily="34" charset="0"/>
              </a:rPr>
              <a:t>16 KIs</a:t>
            </a:r>
            <a:endParaRPr lang="en-US" sz="1600" dirty="0">
              <a:solidFill>
                <a:srgbClr val="58585A"/>
              </a:solidFill>
            </a:endParaRPr>
          </a:p>
        </p:txBody>
      </p:sp>
      <p:pic>
        <p:nvPicPr>
          <p:cNvPr id="15" name="Picture 14">
            <a:extLst>
              <a:ext uri="{FF2B5EF4-FFF2-40B4-BE49-F238E27FC236}">
                <a16:creationId xmlns:a16="http://schemas.microsoft.com/office/drawing/2014/main" id="{CB65F0E9-6B57-4B0F-B0C6-5C8EA37DE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7" name="Picture 6">
            <a:extLst>
              <a:ext uri="{FF2B5EF4-FFF2-40B4-BE49-F238E27FC236}">
                <a16:creationId xmlns:a16="http://schemas.microsoft.com/office/drawing/2014/main" id="{305A425C-9A68-479A-813C-8C6C96ED0552}"/>
              </a:ext>
            </a:extLst>
          </p:cNvPr>
          <p:cNvPicPr>
            <a:picLocks noChangeAspect="1"/>
          </p:cNvPicPr>
          <p:nvPr/>
        </p:nvPicPr>
        <p:blipFill>
          <a:blip r:embed="rId4"/>
          <a:stretch>
            <a:fillRect/>
          </a:stretch>
        </p:blipFill>
        <p:spPr>
          <a:xfrm>
            <a:off x="1750405" y="4292517"/>
            <a:ext cx="997374" cy="1042416"/>
          </a:xfrm>
          <a:prstGeom prst="rect">
            <a:avLst/>
          </a:prstGeom>
        </p:spPr>
      </p:pic>
      <p:pic>
        <p:nvPicPr>
          <p:cNvPr id="11" name="Picture 10">
            <a:extLst>
              <a:ext uri="{FF2B5EF4-FFF2-40B4-BE49-F238E27FC236}">
                <a16:creationId xmlns:a16="http://schemas.microsoft.com/office/drawing/2014/main" id="{159100CA-DC47-44AD-82D2-80EDF553520C}"/>
              </a:ext>
            </a:extLst>
          </p:cNvPr>
          <p:cNvPicPr>
            <a:picLocks noChangeAspect="1"/>
          </p:cNvPicPr>
          <p:nvPr/>
        </p:nvPicPr>
        <p:blipFill>
          <a:blip r:embed="rId5"/>
          <a:stretch>
            <a:fillRect/>
          </a:stretch>
        </p:blipFill>
        <p:spPr>
          <a:xfrm>
            <a:off x="5914831" y="4311389"/>
            <a:ext cx="659758" cy="1042416"/>
          </a:xfrm>
          <a:prstGeom prst="rect">
            <a:avLst/>
          </a:prstGeom>
        </p:spPr>
      </p:pic>
    </p:spTree>
    <p:extLst>
      <p:ext uri="{BB962C8B-B14F-4D97-AF65-F5344CB8AC3E}">
        <p14:creationId xmlns:p14="http://schemas.microsoft.com/office/powerpoint/2010/main" val="199271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75782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on governance and presence of security forces –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275359"/>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Governance and influencing bodies</a:t>
            </a:r>
            <a:endParaRPr lang="en-GB" sz="1400" b="1" dirty="0">
              <a:solidFill>
                <a:srgbClr val="58585B"/>
              </a:solidFill>
              <a:latin typeface="Trade Gothic LT Std Bold" panose="020B0804050502020204" pitchFamily="34" charset="0"/>
            </a:endParaRPr>
          </a:p>
        </p:txBody>
      </p:sp>
      <p:cxnSp>
        <p:nvCxnSpPr>
          <p:cNvPr id="9" name="Straight Connector 8">
            <a:extLst>
              <a:ext uri="{FF2B5EF4-FFF2-40B4-BE49-F238E27FC236}">
                <a16:creationId xmlns:a16="http://schemas.microsoft.com/office/drawing/2014/main" id="{6C7255E0-2FEA-401E-BC6C-39DBA9A77C3C}"/>
              </a:ext>
            </a:extLst>
          </p:cNvPr>
          <p:cNvCxnSpPr>
            <a:cxnSpLocks/>
          </p:cNvCxnSpPr>
          <p:nvPr/>
        </p:nvCxnSpPr>
        <p:spPr>
          <a:xfrm flipV="1">
            <a:off x="4905362" y="3971288"/>
            <a:ext cx="3657600" cy="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13">
            <a:extLst>
              <a:ext uri="{FF2B5EF4-FFF2-40B4-BE49-F238E27FC236}">
                <a16:creationId xmlns:a16="http://schemas.microsoft.com/office/drawing/2014/main" id="{A3A6A338-FF5C-42FC-AB20-01CE7357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7" name="Rectangle 16">
            <a:extLst>
              <a:ext uri="{FF2B5EF4-FFF2-40B4-BE49-F238E27FC236}">
                <a16:creationId xmlns:a16="http://schemas.microsoft.com/office/drawing/2014/main" id="{AF15639E-6961-4B11-860E-F101C2F5DD3A}"/>
              </a:ext>
            </a:extLst>
          </p:cNvPr>
          <p:cNvSpPr/>
          <p:nvPr/>
        </p:nvSpPr>
        <p:spPr>
          <a:xfrm>
            <a:off x="386176" y="3704507"/>
            <a:ext cx="4519186" cy="461665"/>
          </a:xfrm>
          <a:prstGeom prst="rect">
            <a:avLst/>
          </a:prstGeom>
        </p:spPr>
        <p:txBody>
          <a:bodyPr wrap="none">
            <a:spAutoFit/>
          </a:bodyPr>
          <a:lstStyle/>
          <a:p>
            <a:r>
              <a:rPr lang="en-US" sz="2400" dirty="0">
                <a:solidFill>
                  <a:srgbClr val="EE5859"/>
                </a:solidFill>
                <a:latin typeface="humanitarian-icons-v02" panose="02000503000000000000" pitchFamily="2" charset="0"/>
              </a:rPr>
              <a:t></a:t>
            </a:r>
            <a:r>
              <a:rPr lang="en-US" sz="2000" b="1" dirty="0">
                <a:solidFill>
                  <a:srgbClr val="EE5859"/>
                </a:solidFill>
                <a:latin typeface="TradeGothicLTPro-Bold" panose="020B0803040303020004" pitchFamily="34" charset="0"/>
              </a:rPr>
              <a:t> </a:t>
            </a:r>
            <a:r>
              <a:rPr lang="en-US" sz="2000" b="1" dirty="0">
                <a:solidFill>
                  <a:srgbClr val="EE5859"/>
                </a:solidFill>
                <a:latin typeface="Trade Gothic LT Std Bold" panose="020B0804050502020204" pitchFamily="34" charset="0"/>
              </a:rPr>
              <a:t>Perceived presence of security forces</a:t>
            </a:r>
          </a:p>
        </p:txBody>
      </p:sp>
      <p:sp>
        <p:nvSpPr>
          <p:cNvPr id="19" name="Rectangle 18">
            <a:extLst>
              <a:ext uri="{FF2B5EF4-FFF2-40B4-BE49-F238E27FC236}">
                <a16:creationId xmlns:a16="http://schemas.microsoft.com/office/drawing/2014/main" id="{38174413-884E-4A8B-A282-7F071D0487BB}"/>
              </a:ext>
            </a:extLst>
          </p:cNvPr>
          <p:cNvSpPr/>
          <p:nvPr/>
        </p:nvSpPr>
        <p:spPr>
          <a:xfrm>
            <a:off x="459787" y="4229807"/>
            <a:ext cx="8080768" cy="1477328"/>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The majority of the KIs (42 out of 43 KIs) reported that the presence of the security forces contributed </a:t>
            </a:r>
            <a:r>
              <a:rPr lang="en-US" sz="1800" b="1" i="0" u="none" strike="noStrike" dirty="0">
                <a:solidFill>
                  <a:srgbClr val="58585B"/>
                </a:solidFill>
                <a:latin typeface="Arial Narrow" panose="020B0606020202030204" pitchFamily="34" charset="0"/>
              </a:rPr>
              <a:t>positively to a feeling of safety</a:t>
            </a:r>
            <a:r>
              <a:rPr lang="en-US" sz="1800" b="0" i="0" u="none" strike="noStrike" dirty="0">
                <a:solidFill>
                  <a:srgbClr val="58585B"/>
                </a:solidFill>
                <a:latin typeface="Arial Narrow" panose="020B0606020202030204" pitchFamily="34" charset="0"/>
              </a:rPr>
              <a:t>. A community leader did not know.</a:t>
            </a:r>
          </a:p>
          <a:p>
            <a:pPr marR="0" algn="just" rtl="0"/>
            <a:endParaRPr lang="en-US"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In addition, it was generally reported that security forces are </a:t>
            </a:r>
            <a:r>
              <a:rPr lang="en-US" sz="1800" b="1" i="0" u="none" strike="noStrike" dirty="0">
                <a:solidFill>
                  <a:srgbClr val="58585B"/>
                </a:solidFill>
                <a:latin typeface="Arial Narrow" panose="020B0606020202030204" pitchFamily="34" charset="0"/>
              </a:rPr>
              <a:t>effective in resolving disputes</a:t>
            </a:r>
            <a:r>
              <a:rPr lang="en-US" sz="1800" b="0" i="0" u="none" strike="noStrike" dirty="0">
                <a:solidFill>
                  <a:srgbClr val="58585B"/>
                </a:solidFill>
                <a:latin typeface="Arial Narrow" panose="020B0606020202030204" pitchFamily="34" charset="0"/>
              </a:rPr>
              <a:t> within the community and between different villages in Markaz Sinjar.</a:t>
            </a:r>
          </a:p>
        </p:txBody>
      </p:sp>
      <p:sp>
        <p:nvSpPr>
          <p:cNvPr id="20" name="TextBox 19">
            <a:extLst>
              <a:ext uri="{FF2B5EF4-FFF2-40B4-BE49-F238E27FC236}">
                <a16:creationId xmlns:a16="http://schemas.microsoft.com/office/drawing/2014/main" id="{8DA3D0AB-4A89-4AF1-93D8-300D5876DA27}"/>
              </a:ext>
            </a:extLst>
          </p:cNvPr>
          <p:cNvSpPr txBox="1"/>
          <p:nvPr/>
        </p:nvSpPr>
        <p:spPr>
          <a:xfrm>
            <a:off x="459786" y="1920430"/>
            <a:ext cx="7755299" cy="369332"/>
          </a:xfrm>
          <a:prstGeom prst="rect">
            <a:avLst/>
          </a:prstGeom>
          <a:noFill/>
        </p:spPr>
        <p:txBody>
          <a:bodyPr wrap="square">
            <a:spAutoFit/>
          </a:bodyPr>
          <a:lstStyle/>
          <a:p>
            <a:pPr marR="0" algn="l" rtl="0"/>
            <a:r>
              <a:rPr lang="en-US" b="1" i="0" u="none" strike="noStrike" dirty="0">
                <a:solidFill>
                  <a:srgbClr val="EE5859"/>
                </a:solidFill>
                <a:latin typeface="Trade Gothic LT Std Bold" panose="020B0804050502020204" pitchFamily="34" charset="0"/>
              </a:rPr>
              <a:t>Reported most influential bodies in governance </a:t>
            </a:r>
            <a:r>
              <a:rPr lang="en-US" sz="1600" b="1" i="0" u="none" strike="noStrike" dirty="0">
                <a:solidFill>
                  <a:srgbClr val="58585B"/>
                </a:solidFill>
                <a:latin typeface="Trade Gothic LT Std Bold" panose="020B0804050502020204" pitchFamily="34" charset="0"/>
              </a:rPr>
              <a:t>(out of 43 KIs)*</a:t>
            </a:r>
            <a:endParaRPr lang="en-US" dirty="0"/>
          </a:p>
        </p:txBody>
      </p:sp>
      <p:sp>
        <p:nvSpPr>
          <p:cNvPr id="21" name="Rectangle 20">
            <a:extLst>
              <a:ext uri="{FF2B5EF4-FFF2-40B4-BE49-F238E27FC236}">
                <a16:creationId xmlns:a16="http://schemas.microsoft.com/office/drawing/2014/main" id="{5A8924FC-BCAC-4D49-B7FB-11D1D22BF5F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3" name="TextBox 22">
            <a:extLst>
              <a:ext uri="{FF2B5EF4-FFF2-40B4-BE49-F238E27FC236}">
                <a16:creationId xmlns:a16="http://schemas.microsoft.com/office/drawing/2014/main" id="{CDF32662-E7CD-4777-AB83-F98BCC556DF8}"/>
              </a:ext>
            </a:extLst>
          </p:cNvPr>
          <p:cNvSpPr txBox="1"/>
          <p:nvPr/>
        </p:nvSpPr>
        <p:spPr>
          <a:xfrm>
            <a:off x="689428" y="2404842"/>
            <a:ext cx="4572000" cy="923330"/>
          </a:xfrm>
          <a:prstGeom prst="rect">
            <a:avLst/>
          </a:prstGeom>
          <a:noFill/>
        </p:spPr>
        <p:txBody>
          <a:bodyPr wrap="square">
            <a:spAutoFit/>
          </a:bodyPr>
          <a:lstStyle/>
          <a:p>
            <a:pPr marR="0" algn="just" rtl="0"/>
            <a:r>
              <a:rPr lang="en-GB" sz="1800" b="0" i="0" u="none" strike="noStrike" dirty="0">
                <a:solidFill>
                  <a:srgbClr val="58585B"/>
                </a:solidFill>
                <a:latin typeface="Arial Narrow" panose="020B0606020202030204" pitchFamily="34" charset="0"/>
              </a:rPr>
              <a:t>Local authorities		</a:t>
            </a:r>
            <a:r>
              <a:rPr lang="en-GB" sz="1800" b="1" i="0" u="none" strike="noStrike" dirty="0">
                <a:solidFill>
                  <a:srgbClr val="58585B"/>
                </a:solidFill>
                <a:latin typeface="Arial Narrow" panose="020B0606020202030204" pitchFamily="34" charset="0"/>
              </a:rPr>
              <a:t>43 KIs</a:t>
            </a:r>
          </a:p>
          <a:p>
            <a:pPr marR="0" algn="just" rtl="0"/>
            <a:r>
              <a:rPr lang="en-GB" sz="1800" b="0" i="0" u="none" strike="noStrike" dirty="0">
                <a:solidFill>
                  <a:srgbClr val="58585B"/>
                </a:solidFill>
                <a:latin typeface="Arial Narrow" panose="020B0606020202030204" pitchFamily="34" charset="0"/>
              </a:rPr>
              <a:t>Mukhtars			</a:t>
            </a:r>
            <a:r>
              <a:rPr lang="en-GB" sz="1800" b="1" i="0" u="none" strike="noStrike" dirty="0">
                <a:solidFill>
                  <a:srgbClr val="58585B"/>
                </a:solidFill>
                <a:latin typeface="Arial Narrow" panose="020B0606020202030204" pitchFamily="34" charset="0"/>
              </a:rPr>
              <a:t>18 KIs</a:t>
            </a:r>
          </a:p>
          <a:p>
            <a:pPr marR="0" algn="just" rtl="0"/>
            <a:r>
              <a:rPr lang="en-GB" sz="1800" b="0" i="0" u="none" strike="noStrike" dirty="0">
                <a:solidFill>
                  <a:srgbClr val="58585B"/>
                </a:solidFill>
                <a:latin typeface="Arial Narrow" panose="020B0606020202030204" pitchFamily="34" charset="0"/>
              </a:rPr>
              <a:t>Tribal leaders		  </a:t>
            </a:r>
            <a:r>
              <a:rPr lang="en-GB" sz="1800" b="1" i="0" u="none" strike="noStrike" dirty="0">
                <a:solidFill>
                  <a:srgbClr val="58585B"/>
                </a:solidFill>
                <a:latin typeface="Arial Narrow" panose="020B0606020202030204" pitchFamily="34" charset="0"/>
              </a:rPr>
              <a:t>4 KIs</a:t>
            </a:r>
            <a:endParaRPr lang="en-US" dirty="0"/>
          </a:p>
        </p:txBody>
      </p:sp>
      <p:pic>
        <p:nvPicPr>
          <p:cNvPr id="11" name="Picture 10">
            <a:extLst>
              <a:ext uri="{FF2B5EF4-FFF2-40B4-BE49-F238E27FC236}">
                <a16:creationId xmlns:a16="http://schemas.microsoft.com/office/drawing/2014/main" id="{9590AABE-CCE9-40F5-B713-42E9DB8F9CAF}"/>
              </a:ext>
            </a:extLst>
          </p:cNvPr>
          <p:cNvPicPr>
            <a:picLocks noChangeAspect="1"/>
          </p:cNvPicPr>
          <p:nvPr/>
        </p:nvPicPr>
        <p:blipFill>
          <a:blip r:embed="rId4"/>
          <a:stretch>
            <a:fillRect/>
          </a:stretch>
        </p:blipFill>
        <p:spPr>
          <a:xfrm>
            <a:off x="4170663" y="2435368"/>
            <a:ext cx="1606023" cy="841584"/>
          </a:xfrm>
          <a:prstGeom prst="rect">
            <a:avLst/>
          </a:prstGeom>
        </p:spPr>
      </p:pic>
    </p:spTree>
    <p:extLst>
      <p:ext uri="{BB962C8B-B14F-4D97-AF65-F5344CB8AC3E}">
        <p14:creationId xmlns:p14="http://schemas.microsoft.com/office/powerpoint/2010/main" val="1751770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of community disputes, relations and co-existence – reported by KIs</a:t>
            </a:r>
            <a:endParaRPr lang="en-GB" sz="3200" dirty="0"/>
          </a:p>
        </p:txBody>
      </p:sp>
      <p:sp>
        <p:nvSpPr>
          <p:cNvPr id="2" name="Rectangle 1">
            <a:extLst>
              <a:ext uri="{FF2B5EF4-FFF2-40B4-BE49-F238E27FC236}">
                <a16:creationId xmlns:a16="http://schemas.microsoft.com/office/drawing/2014/main" id="{AA81FCBB-8447-484D-942E-9F2A5C9CC30F}"/>
              </a:ext>
            </a:extLst>
          </p:cNvPr>
          <p:cNvSpPr/>
          <p:nvPr/>
        </p:nvSpPr>
        <p:spPr>
          <a:xfrm>
            <a:off x="421699" y="1308044"/>
            <a:ext cx="2662908"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b="1"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disputes</a:t>
            </a:r>
          </a:p>
        </p:txBody>
      </p:sp>
      <p:sp>
        <p:nvSpPr>
          <p:cNvPr id="4" name="Rectangle 3">
            <a:extLst>
              <a:ext uri="{FF2B5EF4-FFF2-40B4-BE49-F238E27FC236}">
                <a16:creationId xmlns:a16="http://schemas.microsoft.com/office/drawing/2014/main" id="{4EF6E728-4328-4E22-83EC-CE71CE36281A}"/>
              </a:ext>
            </a:extLst>
          </p:cNvPr>
          <p:cNvSpPr/>
          <p:nvPr/>
        </p:nvSpPr>
        <p:spPr>
          <a:xfrm>
            <a:off x="1237910" y="1708154"/>
            <a:ext cx="7448886" cy="830997"/>
          </a:xfrm>
          <a:prstGeom prst="rect">
            <a:avLst/>
          </a:prstGeom>
        </p:spPr>
        <p:txBody>
          <a:bodyPr wrap="square">
            <a:spAutoFit/>
          </a:bodyPr>
          <a:lstStyle/>
          <a:p>
            <a:pPr algn="just"/>
            <a:r>
              <a:rPr lang="en-GB" sz="1600" b="0" i="0" u="none" strike="noStrike" dirty="0">
                <a:solidFill>
                  <a:srgbClr val="58585A"/>
                </a:solidFill>
                <a:latin typeface="Arial Narrow" panose="020B0606020202030204" pitchFamily="34" charset="0"/>
              </a:rPr>
              <a:t>of </a:t>
            </a:r>
            <a:r>
              <a:rPr lang="en-GB" sz="1600" b="1" i="0" u="none" strike="noStrike" dirty="0">
                <a:solidFill>
                  <a:srgbClr val="58585A"/>
                </a:solidFill>
                <a:latin typeface="Arial Narrow" panose="020B0606020202030204" pitchFamily="34" charset="0"/>
              </a:rPr>
              <a:t>KIs</a:t>
            </a:r>
            <a:r>
              <a:rPr lang="en-GB" sz="1600" b="0" i="0" u="none" strike="noStrike" dirty="0">
                <a:solidFill>
                  <a:srgbClr val="58585A"/>
                </a:solidFill>
                <a:latin typeface="Arial Narrow" panose="020B0606020202030204" pitchFamily="34" charset="0"/>
              </a:rPr>
              <a:t> </a:t>
            </a:r>
            <a:r>
              <a:rPr lang="en-US" sz="1600" b="0" i="0" u="none" strike="noStrike" dirty="0">
                <a:solidFill>
                  <a:srgbClr val="58585A"/>
                </a:solidFill>
                <a:latin typeface="Arial Narrow" panose="020B0606020202030204" pitchFamily="34" charset="0"/>
              </a:rPr>
              <a:t>(12 out of 43 KIs) reported that there were </a:t>
            </a:r>
            <a:r>
              <a:rPr lang="en-US" sz="1600" b="1" i="0" u="none" strike="noStrike" dirty="0">
                <a:solidFill>
                  <a:srgbClr val="58585A"/>
                </a:solidFill>
                <a:latin typeface="Arial Narrow" panose="020B0606020202030204" pitchFamily="34" charset="0"/>
              </a:rPr>
              <a:t>no disputes within the </a:t>
            </a:r>
            <a:r>
              <a:rPr lang="en-US" sz="1600" b="1" i="0" u="none" strike="noStrike" dirty="0" err="1">
                <a:solidFill>
                  <a:srgbClr val="58585A"/>
                </a:solidFill>
                <a:latin typeface="Arial Narrow" panose="020B0606020202030204" pitchFamily="34" charset="0"/>
              </a:rPr>
              <a:t>neighbourhoods</a:t>
            </a:r>
            <a:r>
              <a:rPr lang="en-US" sz="1600" b="0" i="0" u="none" strike="noStrike" dirty="0">
                <a:solidFill>
                  <a:srgbClr val="58585A"/>
                </a:solidFill>
                <a:latin typeface="Arial Narrow" panose="020B0606020202030204" pitchFamily="34" charset="0"/>
              </a:rPr>
              <a:t> in the six months prior to data collection. </a:t>
            </a:r>
            <a:r>
              <a:rPr lang="en-US" sz="1600" dirty="0">
                <a:solidFill>
                  <a:srgbClr val="58585A"/>
                </a:solidFill>
                <a:latin typeface="Arial Narrow" panose="020B0606020202030204" pitchFamily="34" charset="0"/>
              </a:rPr>
              <a:t>The rest of the KIs (22 KIs) did not know and nine KIs refused to answer.</a:t>
            </a:r>
          </a:p>
        </p:txBody>
      </p:sp>
      <p:sp>
        <p:nvSpPr>
          <p:cNvPr id="9" name="Rectangle 8">
            <a:extLst>
              <a:ext uri="{FF2B5EF4-FFF2-40B4-BE49-F238E27FC236}">
                <a16:creationId xmlns:a16="http://schemas.microsoft.com/office/drawing/2014/main" id="{C4220E15-25C0-4BD2-A1A0-81094F8735F8}"/>
              </a:ext>
            </a:extLst>
          </p:cNvPr>
          <p:cNvSpPr/>
          <p:nvPr/>
        </p:nvSpPr>
        <p:spPr>
          <a:xfrm>
            <a:off x="546695" y="1714232"/>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28%</a:t>
            </a:r>
            <a:endParaRPr lang="en-US" sz="3600" dirty="0">
              <a:solidFill>
                <a:srgbClr val="58585A"/>
              </a:solidFill>
            </a:endParaRPr>
          </a:p>
        </p:txBody>
      </p:sp>
      <p:sp>
        <p:nvSpPr>
          <p:cNvPr id="10" name="Rectangle 9">
            <a:extLst>
              <a:ext uri="{FF2B5EF4-FFF2-40B4-BE49-F238E27FC236}">
                <a16:creationId xmlns:a16="http://schemas.microsoft.com/office/drawing/2014/main" id="{0687BC65-7B88-4B7F-8DC0-A74FC9FF1F0A}"/>
              </a:ext>
            </a:extLst>
          </p:cNvPr>
          <p:cNvSpPr/>
          <p:nvPr/>
        </p:nvSpPr>
        <p:spPr>
          <a:xfrm>
            <a:off x="1237909" y="2584958"/>
            <a:ext cx="7448885" cy="584775"/>
          </a:xfrm>
          <a:prstGeom prst="rect">
            <a:avLst/>
          </a:prstGeom>
        </p:spPr>
        <p:txBody>
          <a:bodyPr wrap="square">
            <a:spAutoFit/>
          </a:bodyPr>
          <a:lstStyle/>
          <a:p>
            <a:pPr algn="just"/>
            <a:r>
              <a:rPr lang="en-GB" sz="1600" b="0" i="0" u="none" strike="noStrike" baseline="0" dirty="0">
                <a:solidFill>
                  <a:srgbClr val="58585A"/>
                </a:solidFill>
                <a:latin typeface="Arial Narrow" panose="020B0606020202030204" pitchFamily="34" charset="0"/>
              </a:rPr>
              <a:t>of </a:t>
            </a:r>
            <a:r>
              <a:rPr lang="en-GB" sz="1600" b="1" i="0" u="none" strike="noStrike" baseline="0" dirty="0">
                <a:solidFill>
                  <a:srgbClr val="58585A"/>
                </a:solidFill>
                <a:latin typeface="Arial Narrow" panose="020B0606020202030204" pitchFamily="34" charset="0"/>
              </a:rPr>
              <a:t>KIs</a:t>
            </a:r>
            <a:r>
              <a:rPr lang="en-GB" sz="1600" b="0" i="0" u="none" strike="noStrike" baseline="0" dirty="0">
                <a:solidFill>
                  <a:srgbClr val="58585A"/>
                </a:solidFill>
                <a:latin typeface="Arial Narrow" panose="020B0606020202030204" pitchFamily="34" charset="0"/>
              </a:rPr>
              <a:t> </a:t>
            </a:r>
            <a:r>
              <a:rPr lang="en-US" sz="1600" b="0" i="0" u="none" strike="noStrike" baseline="0" dirty="0">
                <a:solidFill>
                  <a:srgbClr val="58585A"/>
                </a:solidFill>
                <a:latin typeface="Arial Narrow" panose="020B0606020202030204" pitchFamily="34" charset="0"/>
              </a:rPr>
              <a:t>(3 out of 43 KIs) reported that there were </a:t>
            </a:r>
            <a:r>
              <a:rPr lang="en-US" sz="1600" b="1" i="0" u="none" strike="noStrike" baseline="0" dirty="0">
                <a:solidFill>
                  <a:srgbClr val="58585A"/>
                </a:solidFill>
                <a:latin typeface="Arial Narrow" panose="020B0606020202030204" pitchFamily="34" charset="0"/>
              </a:rPr>
              <a:t>no disputes between villages</a:t>
            </a:r>
            <a:r>
              <a:rPr lang="en-US" sz="1600" b="0" i="0" u="none" strike="noStrike" baseline="0" dirty="0">
                <a:solidFill>
                  <a:srgbClr val="58585A"/>
                </a:solidFill>
                <a:latin typeface="Arial Narrow" panose="020B0606020202030204" pitchFamily="34" charset="0"/>
              </a:rPr>
              <a:t> in the six months prior to data collection. </a:t>
            </a:r>
            <a:r>
              <a:rPr lang="en-US" sz="1600" dirty="0">
                <a:solidFill>
                  <a:srgbClr val="58585A"/>
                </a:solidFill>
                <a:latin typeface="Arial Narrow" panose="020B0606020202030204" pitchFamily="34" charset="0"/>
              </a:rPr>
              <a:t>The rest of the KIs (28 KIs) did not know and 12 KIs refused to answer.</a:t>
            </a:r>
          </a:p>
        </p:txBody>
      </p:sp>
      <p:sp>
        <p:nvSpPr>
          <p:cNvPr id="11" name="Rectangle 10">
            <a:extLst>
              <a:ext uri="{FF2B5EF4-FFF2-40B4-BE49-F238E27FC236}">
                <a16:creationId xmlns:a16="http://schemas.microsoft.com/office/drawing/2014/main" id="{D09CFB89-5AE0-4A51-B0E7-C2A043689790}"/>
              </a:ext>
            </a:extLst>
          </p:cNvPr>
          <p:cNvSpPr/>
          <p:nvPr/>
        </p:nvSpPr>
        <p:spPr>
          <a:xfrm>
            <a:off x="547495" y="2590957"/>
            <a:ext cx="550151"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7%</a:t>
            </a:r>
            <a:endParaRPr lang="en-US" sz="3600" dirty="0">
              <a:solidFill>
                <a:srgbClr val="58585A"/>
              </a:solidFill>
            </a:endParaRPr>
          </a:p>
        </p:txBody>
      </p:sp>
      <p:sp>
        <p:nvSpPr>
          <p:cNvPr id="12" name="Rectangle 11">
            <a:extLst>
              <a:ext uri="{FF2B5EF4-FFF2-40B4-BE49-F238E27FC236}">
                <a16:creationId xmlns:a16="http://schemas.microsoft.com/office/drawing/2014/main" id="{C6079CA6-1C13-4A81-B098-79B15843169C}"/>
              </a:ext>
            </a:extLst>
          </p:cNvPr>
          <p:cNvSpPr/>
          <p:nvPr/>
        </p:nvSpPr>
        <p:spPr>
          <a:xfrm>
            <a:off x="1237908" y="3456131"/>
            <a:ext cx="7448885" cy="584775"/>
          </a:xfrm>
          <a:prstGeom prst="rect">
            <a:avLst/>
          </a:prstGeom>
        </p:spPr>
        <p:txBody>
          <a:bodyPr wrap="square">
            <a:spAutoFit/>
          </a:bodyPr>
          <a:lstStyle/>
          <a:p>
            <a:pPr marR="0" algn="just" rtl="0"/>
            <a:r>
              <a:rPr lang="en-GB" sz="1600" b="0" i="0" u="none" strike="noStrike" dirty="0">
                <a:solidFill>
                  <a:srgbClr val="58585B"/>
                </a:solidFill>
                <a:latin typeface="Arial Narrow" panose="020B0606020202030204" pitchFamily="34" charset="0"/>
              </a:rPr>
              <a:t>of </a:t>
            </a:r>
            <a:r>
              <a:rPr lang="en-GB" sz="1600" b="1" i="0" u="none" strike="noStrike" dirty="0">
                <a:solidFill>
                  <a:srgbClr val="58585B"/>
                </a:solidFill>
                <a:latin typeface="Arial Narrow" panose="020B0606020202030204" pitchFamily="34" charset="0"/>
              </a:rPr>
              <a:t>KIs</a:t>
            </a:r>
            <a:r>
              <a:rPr lang="en-GB" sz="1600" b="0" i="0" u="none" strike="noStrike" dirty="0">
                <a:solidFill>
                  <a:srgbClr val="58585B"/>
                </a:solidFill>
                <a:latin typeface="Arial Narrow" panose="020B0606020202030204" pitchFamily="34" charset="0"/>
              </a:rPr>
              <a:t> </a:t>
            </a:r>
            <a:r>
              <a:rPr lang="en-US" sz="1600" b="0" i="0" u="none" strike="noStrike" dirty="0">
                <a:solidFill>
                  <a:srgbClr val="58585B"/>
                </a:solidFill>
                <a:latin typeface="Arial Narrow" panose="020B0606020202030204" pitchFamily="34" charset="0"/>
              </a:rPr>
              <a:t>(16 out of 43 KIs) reported that there were </a:t>
            </a:r>
            <a:r>
              <a:rPr lang="en-US" sz="1600" b="1" i="0" u="none" strike="noStrike" dirty="0">
                <a:solidFill>
                  <a:srgbClr val="58585B"/>
                </a:solidFill>
                <a:latin typeface="Arial Narrow" panose="020B0606020202030204" pitchFamily="34" charset="0"/>
              </a:rPr>
              <a:t>no retaliation incidents</a:t>
            </a:r>
            <a:r>
              <a:rPr lang="en-US" sz="1600" b="0" i="0" u="none" strike="noStrike" dirty="0">
                <a:solidFill>
                  <a:srgbClr val="58585B"/>
                </a:solidFill>
                <a:latin typeface="Arial Narrow" panose="020B0606020202030204" pitchFamily="34" charset="0"/>
              </a:rPr>
              <a:t> in the six months prior to data collection. The rest of the KIs (22 KIs) did not know and five KIs refused to answer.</a:t>
            </a:r>
          </a:p>
        </p:txBody>
      </p:sp>
      <p:sp>
        <p:nvSpPr>
          <p:cNvPr id="13" name="Rectangle 12">
            <a:extLst>
              <a:ext uri="{FF2B5EF4-FFF2-40B4-BE49-F238E27FC236}">
                <a16:creationId xmlns:a16="http://schemas.microsoft.com/office/drawing/2014/main" id="{4C829AC0-1512-49D2-97D2-F6213DBA3037}"/>
              </a:ext>
            </a:extLst>
          </p:cNvPr>
          <p:cNvSpPr/>
          <p:nvPr/>
        </p:nvSpPr>
        <p:spPr>
          <a:xfrm>
            <a:off x="536261" y="3456575"/>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37%</a:t>
            </a:r>
            <a:endParaRPr lang="en-US" sz="3600" dirty="0">
              <a:solidFill>
                <a:srgbClr val="58585A"/>
              </a:solidFill>
            </a:endParaRPr>
          </a:p>
        </p:txBody>
      </p:sp>
      <p:sp>
        <p:nvSpPr>
          <p:cNvPr id="14" name="Rectangle 13">
            <a:extLst>
              <a:ext uri="{FF2B5EF4-FFF2-40B4-BE49-F238E27FC236}">
                <a16:creationId xmlns:a16="http://schemas.microsoft.com/office/drawing/2014/main" id="{00876742-7BB8-40A8-A064-2A85C659970D}"/>
              </a:ext>
            </a:extLst>
          </p:cNvPr>
          <p:cNvSpPr/>
          <p:nvPr/>
        </p:nvSpPr>
        <p:spPr>
          <a:xfrm>
            <a:off x="421699" y="4143465"/>
            <a:ext cx="4565673" cy="461665"/>
          </a:xfrm>
          <a:prstGeom prst="rect">
            <a:avLst/>
          </a:prstGeom>
        </p:spPr>
        <p:txBody>
          <a:bodyPr wrap="none">
            <a:spAutoFit/>
          </a:bodyPr>
          <a:lstStyle/>
          <a:p>
            <a:r>
              <a:rPr lang="en-GB" sz="2400" dirty="0">
                <a:solidFill>
                  <a:srgbClr val="EE5859"/>
                </a:solidFill>
                <a:latin typeface="humanitarian-icons-v02" panose="02000503000000000000" pitchFamily="2" charset="0"/>
              </a:rPr>
              <a:t></a:t>
            </a:r>
            <a:r>
              <a:rPr lang="en-GB" sz="2000" b="1" baseline="30000" dirty="0">
                <a:solidFill>
                  <a:srgbClr val="EE5859"/>
                </a:solidFill>
                <a:latin typeface="TradeGothicLTPro-Bold" panose="020B0803040303020004" pitchFamily="34" charset="0"/>
              </a:rPr>
              <a:t> </a:t>
            </a:r>
            <a:r>
              <a:rPr lang="en-GB" sz="2000" b="1" dirty="0">
                <a:solidFill>
                  <a:srgbClr val="EE5859"/>
                </a:solidFill>
                <a:latin typeface="Trade Gothic LT Std Bold" panose="020B0804050502020204" pitchFamily="34" charset="0"/>
              </a:rPr>
              <a:t>Community relations and co-existence</a:t>
            </a:r>
          </a:p>
        </p:txBody>
      </p:sp>
      <p:sp>
        <p:nvSpPr>
          <p:cNvPr id="15" name="Rectangle 14">
            <a:extLst>
              <a:ext uri="{FF2B5EF4-FFF2-40B4-BE49-F238E27FC236}">
                <a16:creationId xmlns:a16="http://schemas.microsoft.com/office/drawing/2014/main" id="{B06A1B28-A962-452D-A1CF-D727389C43C6}"/>
              </a:ext>
            </a:extLst>
          </p:cNvPr>
          <p:cNvSpPr/>
          <p:nvPr/>
        </p:nvSpPr>
        <p:spPr>
          <a:xfrm>
            <a:off x="1420047" y="4610226"/>
            <a:ext cx="7448884" cy="338554"/>
          </a:xfrm>
          <a:prstGeom prst="rect">
            <a:avLst/>
          </a:prstGeom>
        </p:spPr>
        <p:txBody>
          <a:bodyPr wrap="square">
            <a:spAutoFit/>
          </a:bodyPr>
          <a:lstStyle/>
          <a:p>
            <a:pPr algn="just"/>
            <a:r>
              <a:rPr lang="en-US" sz="1600" dirty="0">
                <a:solidFill>
                  <a:srgbClr val="58585B"/>
                </a:solidFill>
                <a:latin typeface="Arial Narrow" panose="020B0606020202030204" pitchFamily="34" charset="0"/>
              </a:rPr>
              <a:t>of</a:t>
            </a:r>
            <a:r>
              <a:rPr lang="en-US" sz="1600" b="1" dirty="0">
                <a:solidFill>
                  <a:srgbClr val="58585B"/>
                </a:solidFill>
                <a:latin typeface="Arial Narrow" panose="020B0606020202030204" pitchFamily="34" charset="0"/>
              </a:rPr>
              <a:t> KIs </a:t>
            </a:r>
            <a:r>
              <a:rPr lang="en-US" sz="1600" dirty="0">
                <a:solidFill>
                  <a:srgbClr val="58585B"/>
                </a:solidFill>
                <a:latin typeface="Arial Narrow" panose="020B0606020202030204" pitchFamily="34" charset="0"/>
              </a:rPr>
              <a:t>(41 out of 43 KIs) reported that </a:t>
            </a:r>
            <a:r>
              <a:rPr lang="en-US" sz="1600" b="1" dirty="0">
                <a:solidFill>
                  <a:srgbClr val="58585B"/>
                </a:solidFill>
                <a:latin typeface="Arial Narrow" panose="020B0606020202030204" pitchFamily="34" charset="0"/>
              </a:rPr>
              <a:t>their</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community members trust each other</a:t>
            </a:r>
            <a:r>
              <a:rPr lang="en-US" sz="1600" dirty="0">
                <a:solidFill>
                  <a:srgbClr val="58585B"/>
                </a:solidFill>
                <a:latin typeface="Arial Narrow" panose="020B0606020202030204" pitchFamily="34" charset="0"/>
              </a:rPr>
              <a:t>.</a:t>
            </a:r>
          </a:p>
        </p:txBody>
      </p:sp>
      <p:sp>
        <p:nvSpPr>
          <p:cNvPr id="16" name="Rectangle 15">
            <a:extLst>
              <a:ext uri="{FF2B5EF4-FFF2-40B4-BE49-F238E27FC236}">
                <a16:creationId xmlns:a16="http://schemas.microsoft.com/office/drawing/2014/main" id="{CF9CF4D6-077C-48D0-B7DF-05B047630EE9}"/>
              </a:ext>
            </a:extLst>
          </p:cNvPr>
          <p:cNvSpPr/>
          <p:nvPr/>
        </p:nvSpPr>
        <p:spPr>
          <a:xfrm>
            <a:off x="590543" y="4532982"/>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95%</a:t>
            </a:r>
            <a:endParaRPr lang="en-US" sz="3600" dirty="0"/>
          </a:p>
        </p:txBody>
      </p:sp>
      <p:sp>
        <p:nvSpPr>
          <p:cNvPr id="17" name="Rectangle 16">
            <a:extLst>
              <a:ext uri="{FF2B5EF4-FFF2-40B4-BE49-F238E27FC236}">
                <a16:creationId xmlns:a16="http://schemas.microsoft.com/office/drawing/2014/main" id="{729FBECE-8DD1-4725-A8C7-E8BC9C957139}"/>
              </a:ext>
            </a:extLst>
          </p:cNvPr>
          <p:cNvSpPr/>
          <p:nvPr/>
        </p:nvSpPr>
        <p:spPr>
          <a:xfrm>
            <a:off x="1414832" y="5670741"/>
            <a:ext cx="7459314" cy="338554"/>
          </a:xfrm>
          <a:prstGeom prst="rect">
            <a:avLst/>
          </a:prstGeom>
        </p:spPr>
        <p:txBody>
          <a:bodyPr wrap="square">
            <a:spAutoFit/>
          </a:bodyPr>
          <a:lstStyle/>
          <a:p>
            <a:pPr marR="0" algn="just" rtl="0"/>
            <a:r>
              <a:rPr lang="en-US" sz="1600" b="0" i="0" u="none" strike="noStrike" baseline="0" dirty="0">
                <a:solidFill>
                  <a:srgbClr val="58585A"/>
                </a:solidFill>
                <a:latin typeface="Arial Narrow" panose="020B0606020202030204" pitchFamily="34" charset="0"/>
              </a:rPr>
              <a:t>of </a:t>
            </a:r>
            <a:r>
              <a:rPr lang="en-US" sz="1600" b="1" i="0" u="none" strike="noStrike" baseline="0" dirty="0">
                <a:solidFill>
                  <a:srgbClr val="58585A"/>
                </a:solidFill>
                <a:latin typeface="Arial Narrow" panose="020B0606020202030204" pitchFamily="34" charset="0"/>
              </a:rPr>
              <a:t>KIs </a:t>
            </a:r>
            <a:r>
              <a:rPr lang="en-US" sz="1600" b="0" i="0" u="none" strike="noStrike" baseline="0" dirty="0">
                <a:solidFill>
                  <a:srgbClr val="58585A"/>
                </a:solidFill>
                <a:latin typeface="Arial Narrow" panose="020B0606020202030204" pitchFamily="34" charset="0"/>
              </a:rPr>
              <a:t>(22 KIs) reported that community members</a:t>
            </a:r>
            <a:r>
              <a:rPr lang="en-US" sz="1600" b="1" i="0" u="none" strike="noStrike" baseline="0" dirty="0">
                <a:solidFill>
                  <a:srgbClr val="58585A"/>
                </a:solidFill>
                <a:latin typeface="Arial Narrow" panose="020B0606020202030204" pitchFamily="34" charset="0"/>
              </a:rPr>
              <a:t> participate in social and public events</a:t>
            </a:r>
            <a:r>
              <a:rPr lang="en-US" sz="1600" b="0" i="0" u="none" strike="noStrike" baseline="0" dirty="0">
                <a:solidFill>
                  <a:srgbClr val="58585A"/>
                </a:solidFill>
                <a:latin typeface="Arial Narrow" panose="020B0606020202030204" pitchFamily="34" charset="0"/>
              </a:rPr>
              <a:t>.</a:t>
            </a:r>
            <a:endParaRPr lang="en-US" sz="1600" b="0" i="0" u="none" strike="noStrike" dirty="0">
              <a:solidFill>
                <a:srgbClr val="58585A"/>
              </a:solidFill>
              <a:latin typeface="Arial Narrow" panose="020B0606020202030204" pitchFamily="34" charset="0"/>
            </a:endParaRPr>
          </a:p>
        </p:txBody>
      </p:sp>
      <p:sp>
        <p:nvSpPr>
          <p:cNvPr id="18" name="Rectangle 17">
            <a:extLst>
              <a:ext uri="{FF2B5EF4-FFF2-40B4-BE49-F238E27FC236}">
                <a16:creationId xmlns:a16="http://schemas.microsoft.com/office/drawing/2014/main" id="{ADE090C7-468D-4D1F-8D13-EEA6B6B10CF7}"/>
              </a:ext>
            </a:extLst>
          </p:cNvPr>
          <p:cNvSpPr/>
          <p:nvPr/>
        </p:nvSpPr>
        <p:spPr>
          <a:xfrm>
            <a:off x="1420048" y="5135631"/>
            <a:ext cx="7448883" cy="338554"/>
          </a:xfrm>
          <a:prstGeom prst="rect">
            <a:avLst/>
          </a:prstGeom>
        </p:spPr>
        <p:txBody>
          <a:bodyPr wrap="square">
            <a:spAutoFit/>
          </a:bodyPr>
          <a:lstStyle/>
          <a:p>
            <a:pPr marR="0" algn="just" rtl="0"/>
            <a:r>
              <a:rPr lang="en-US" sz="1600" b="0" i="0" u="none" strike="noStrike" dirty="0">
                <a:solidFill>
                  <a:srgbClr val="58585A"/>
                </a:solidFill>
                <a:latin typeface="Arial Narrow" panose="020B0606020202030204" pitchFamily="34" charset="0"/>
              </a:rPr>
              <a:t>of </a:t>
            </a:r>
            <a:r>
              <a:rPr lang="en-US" sz="1600" b="1" i="0" u="none" strike="noStrike" dirty="0">
                <a:solidFill>
                  <a:srgbClr val="58585A"/>
                </a:solidFill>
                <a:latin typeface="Arial Narrow" panose="020B0606020202030204" pitchFamily="34" charset="0"/>
              </a:rPr>
              <a:t>KIs</a:t>
            </a:r>
            <a:r>
              <a:rPr lang="en-US" sz="1600" b="0" i="0" u="none" strike="noStrike" dirty="0">
                <a:solidFill>
                  <a:srgbClr val="58585A"/>
                </a:solidFill>
                <a:latin typeface="Arial Narrow" panose="020B0606020202030204" pitchFamily="34" charset="0"/>
              </a:rPr>
              <a:t> reported that community members</a:t>
            </a:r>
            <a:r>
              <a:rPr lang="en-US" sz="1600" b="1" i="0" u="none" strike="noStrike" dirty="0">
                <a:solidFill>
                  <a:srgbClr val="58585A"/>
                </a:solidFill>
                <a:latin typeface="Arial Narrow" panose="020B0606020202030204" pitchFamily="34" charset="0"/>
              </a:rPr>
              <a:t> interact with other groups.</a:t>
            </a:r>
          </a:p>
        </p:txBody>
      </p:sp>
      <p:sp>
        <p:nvSpPr>
          <p:cNvPr id="19" name="Rectangle 18">
            <a:extLst>
              <a:ext uri="{FF2B5EF4-FFF2-40B4-BE49-F238E27FC236}">
                <a16:creationId xmlns:a16="http://schemas.microsoft.com/office/drawing/2014/main" id="{90A4D7D8-C2AC-4F8A-A105-AA37632AB0A8}"/>
              </a:ext>
            </a:extLst>
          </p:cNvPr>
          <p:cNvSpPr/>
          <p:nvPr/>
        </p:nvSpPr>
        <p:spPr>
          <a:xfrm>
            <a:off x="596415" y="5056199"/>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100%</a:t>
            </a:r>
            <a:endParaRPr lang="en-US" sz="3600" dirty="0"/>
          </a:p>
        </p:txBody>
      </p:sp>
      <p:sp>
        <p:nvSpPr>
          <p:cNvPr id="6" name="Rectangle 5">
            <a:extLst>
              <a:ext uri="{FF2B5EF4-FFF2-40B4-BE49-F238E27FC236}">
                <a16:creationId xmlns:a16="http://schemas.microsoft.com/office/drawing/2014/main" id="{68D9DE08-ED04-4DCA-9FA1-B8FE9FBE706C}"/>
              </a:ext>
            </a:extLst>
          </p:cNvPr>
          <p:cNvSpPr/>
          <p:nvPr/>
        </p:nvSpPr>
        <p:spPr>
          <a:xfrm>
            <a:off x="602287" y="5608780"/>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51%</a:t>
            </a:r>
            <a:endParaRPr lang="en-US" sz="3600" dirty="0"/>
          </a:p>
        </p:txBody>
      </p:sp>
      <p:pic>
        <p:nvPicPr>
          <p:cNvPr id="20" name="Picture 19">
            <a:extLst>
              <a:ext uri="{FF2B5EF4-FFF2-40B4-BE49-F238E27FC236}">
                <a16:creationId xmlns:a16="http://schemas.microsoft.com/office/drawing/2014/main" id="{EF67FE56-AA0F-4DD8-9963-86FB842C2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258398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Sinjar Sub-district</a:t>
            </a:r>
          </a:p>
          <a:p>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386176" y="1313451"/>
            <a:ext cx="830062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  </a:t>
            </a:r>
            <a:r>
              <a:rPr lang="en-GB" sz="2000" b="1" dirty="0">
                <a:solidFill>
                  <a:srgbClr val="EE5859"/>
                </a:solidFill>
                <a:latin typeface="Trade Gothic LT Std Bold"/>
              </a:rPr>
              <a:t>Safety and security</a:t>
            </a:r>
          </a:p>
        </p:txBody>
      </p:sp>
      <p:sp>
        <p:nvSpPr>
          <p:cNvPr id="14" name="Rectangle 13">
            <a:extLst>
              <a:ext uri="{FF2B5EF4-FFF2-40B4-BE49-F238E27FC236}">
                <a16:creationId xmlns:a16="http://schemas.microsoft.com/office/drawing/2014/main" id="{00876742-7BB8-40A8-A064-2A85C659970D}"/>
              </a:ext>
            </a:extLst>
          </p:cNvPr>
          <p:cNvSpPr/>
          <p:nvPr/>
        </p:nvSpPr>
        <p:spPr>
          <a:xfrm>
            <a:off x="553929" y="3316084"/>
            <a:ext cx="2310248" cy="369332"/>
          </a:xfrm>
          <a:prstGeom prst="rect">
            <a:avLst/>
          </a:prstGeom>
        </p:spPr>
        <p:txBody>
          <a:bodyPr wrap="none">
            <a:spAutoFit/>
          </a:bodyPr>
          <a:lstStyle/>
          <a:p>
            <a:r>
              <a:rPr lang="en-GB" b="1" dirty="0">
                <a:solidFill>
                  <a:srgbClr val="EE5859"/>
                </a:solidFill>
                <a:latin typeface="Trade Gothic LT Std Bold" panose="020B0804050502020204" pitchFamily="34" charset="0"/>
              </a:rPr>
              <a:t>Freedom of movement</a:t>
            </a:r>
          </a:p>
        </p:txBody>
      </p:sp>
      <p:sp>
        <p:nvSpPr>
          <p:cNvPr id="6" name="Rectangle 5">
            <a:extLst>
              <a:ext uri="{FF2B5EF4-FFF2-40B4-BE49-F238E27FC236}">
                <a16:creationId xmlns:a16="http://schemas.microsoft.com/office/drawing/2014/main" id="{9314E780-15A2-4BDB-A4BD-2389C3C72A65}"/>
              </a:ext>
            </a:extLst>
          </p:cNvPr>
          <p:cNvSpPr/>
          <p:nvPr/>
        </p:nvSpPr>
        <p:spPr>
          <a:xfrm>
            <a:off x="1201045" y="1821770"/>
            <a:ext cx="7485742"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of</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KIs</a:t>
            </a:r>
            <a:r>
              <a:rPr lang="en-US" sz="1800" b="0" i="0" u="none" strike="noStrike" dirty="0">
                <a:solidFill>
                  <a:srgbClr val="58585B"/>
                </a:solidFill>
                <a:latin typeface="Arial Narrow" panose="020B0606020202030204" pitchFamily="34" charset="0"/>
              </a:rPr>
              <a:t> (41 out of 43 KIs) reported that their community members</a:t>
            </a:r>
            <a:r>
              <a:rPr lang="en-US" sz="1800" b="1" i="0" u="none" strike="noStrike" dirty="0">
                <a:solidFill>
                  <a:srgbClr val="58585B"/>
                </a:solidFill>
                <a:latin typeface="Arial Narrow" panose="020B0606020202030204" pitchFamily="34" charset="0"/>
              </a:rPr>
              <a:t> feel safe </a:t>
            </a:r>
            <a:r>
              <a:rPr lang="en-US" sz="1800" b="0" i="0" u="none" strike="noStrike" dirty="0">
                <a:solidFill>
                  <a:srgbClr val="58585B"/>
                </a:solidFill>
                <a:latin typeface="Arial Narrow" panose="020B0606020202030204" pitchFamily="34" charset="0"/>
              </a:rPr>
              <a:t>in Markaz Sinjar.</a:t>
            </a:r>
          </a:p>
        </p:txBody>
      </p:sp>
      <p:sp>
        <p:nvSpPr>
          <p:cNvPr id="7" name="Rectangle 6">
            <a:extLst>
              <a:ext uri="{FF2B5EF4-FFF2-40B4-BE49-F238E27FC236}">
                <a16:creationId xmlns:a16="http://schemas.microsoft.com/office/drawing/2014/main" id="{E0F85B59-6BFE-4670-9C16-E88A48A21A2C}"/>
              </a:ext>
            </a:extLst>
          </p:cNvPr>
          <p:cNvSpPr/>
          <p:nvPr/>
        </p:nvSpPr>
        <p:spPr>
          <a:xfrm>
            <a:off x="1224459" y="3721602"/>
            <a:ext cx="7460726"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of</a:t>
            </a:r>
            <a:r>
              <a:rPr lang="en-US" sz="1800" b="0" i="0" u="none" strike="noStrike" dirty="0">
                <a:solidFill>
                  <a:srgbClr val="58585B"/>
                </a:solidFill>
                <a:latin typeface="Arial Narrow" panose="020B0606020202030204" pitchFamily="34" charset="0"/>
              </a:rPr>
              <a:t> </a:t>
            </a:r>
            <a:r>
              <a:rPr lang="en-US" sz="1800" b="1" u="none" strike="noStrike" dirty="0">
                <a:solidFill>
                  <a:srgbClr val="58585B"/>
                </a:solidFill>
                <a:latin typeface="Arial Narrow" panose="020B0606020202030204" pitchFamily="34" charset="0"/>
              </a:rPr>
              <a:t>KIs</a:t>
            </a:r>
            <a:r>
              <a:rPr lang="en-US" sz="1800" b="0" i="0" u="none" strike="noStrike" dirty="0">
                <a:solidFill>
                  <a:srgbClr val="58585B"/>
                </a:solidFill>
                <a:latin typeface="Arial Narrow" panose="020B0606020202030204" pitchFamily="34" charset="0"/>
              </a:rPr>
              <a:t> (42 out of 43 KIs) reported that </a:t>
            </a:r>
            <a:r>
              <a:rPr lang="en-US" sz="1800" b="1" i="0" u="none" strike="noStrike" dirty="0">
                <a:solidFill>
                  <a:srgbClr val="58585B"/>
                </a:solidFill>
                <a:latin typeface="Arial Narrow" panose="020B0606020202030204" pitchFamily="34" charset="0"/>
              </a:rPr>
              <a:t>females and males can freely move</a:t>
            </a:r>
            <a:r>
              <a:rPr lang="en-US" sz="1800" b="0" i="0" u="none" strike="noStrike" dirty="0">
                <a:solidFill>
                  <a:srgbClr val="58585B"/>
                </a:solidFill>
                <a:latin typeface="Arial Narrow" panose="020B0606020202030204" pitchFamily="34" charset="0"/>
              </a:rPr>
              <a:t> in Markaz Sinjar during the day.</a:t>
            </a:r>
          </a:p>
        </p:txBody>
      </p:sp>
      <p:sp>
        <p:nvSpPr>
          <p:cNvPr id="4" name="Rectangle 3">
            <a:extLst>
              <a:ext uri="{FF2B5EF4-FFF2-40B4-BE49-F238E27FC236}">
                <a16:creationId xmlns:a16="http://schemas.microsoft.com/office/drawing/2014/main" id="{A466B1DB-9BC5-44E1-A11E-B64DACFB3EF6}"/>
              </a:ext>
            </a:extLst>
          </p:cNvPr>
          <p:cNvSpPr/>
          <p:nvPr/>
        </p:nvSpPr>
        <p:spPr>
          <a:xfrm>
            <a:off x="534846" y="1831014"/>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95%</a:t>
            </a:r>
            <a:endParaRPr lang="en-US" sz="3600" dirty="0">
              <a:solidFill>
                <a:srgbClr val="58585A"/>
              </a:solidFill>
            </a:endParaRPr>
          </a:p>
        </p:txBody>
      </p:sp>
      <p:sp>
        <p:nvSpPr>
          <p:cNvPr id="10" name="Rectangle 9">
            <a:extLst>
              <a:ext uri="{FF2B5EF4-FFF2-40B4-BE49-F238E27FC236}">
                <a16:creationId xmlns:a16="http://schemas.microsoft.com/office/drawing/2014/main" id="{C24B02DE-8F38-46A7-A7E6-E74CD2FC9DAA}"/>
              </a:ext>
            </a:extLst>
          </p:cNvPr>
          <p:cNvSpPr/>
          <p:nvPr/>
        </p:nvSpPr>
        <p:spPr>
          <a:xfrm>
            <a:off x="1199443" y="2572003"/>
            <a:ext cx="7485742"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of</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KIs</a:t>
            </a:r>
            <a:r>
              <a:rPr lang="en-US" sz="1800" b="0" i="0" u="none" strike="noStrike" dirty="0">
                <a:solidFill>
                  <a:srgbClr val="58585B"/>
                </a:solidFill>
                <a:latin typeface="Arial Narrow" panose="020B0606020202030204" pitchFamily="34" charset="0"/>
              </a:rPr>
              <a:t> (23 out of 43 KIs) reported that their community members </a:t>
            </a:r>
            <a:r>
              <a:rPr lang="en-US" sz="1800" b="1" i="0" u="none" strike="noStrike" dirty="0">
                <a:solidFill>
                  <a:srgbClr val="58585B"/>
                </a:solidFill>
                <a:latin typeface="Arial Narrow" panose="020B0606020202030204" pitchFamily="34" charset="0"/>
              </a:rPr>
              <a:t>avoid specific areas</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or </a:t>
            </a:r>
            <a:r>
              <a:rPr lang="en-US" sz="1800" b="1" i="0" u="none" strike="noStrike" dirty="0" err="1">
                <a:solidFill>
                  <a:srgbClr val="58585B"/>
                </a:solidFill>
                <a:latin typeface="Arial Narrow" panose="020B0606020202030204" pitchFamily="34" charset="0"/>
              </a:rPr>
              <a:t>neighbourhoods</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in Markaz Sinjar.</a:t>
            </a:r>
          </a:p>
        </p:txBody>
      </p:sp>
      <p:sp>
        <p:nvSpPr>
          <p:cNvPr id="12" name="Rectangle 11">
            <a:extLst>
              <a:ext uri="{FF2B5EF4-FFF2-40B4-BE49-F238E27FC236}">
                <a16:creationId xmlns:a16="http://schemas.microsoft.com/office/drawing/2014/main" id="{6C19A12C-71F9-4651-B92B-B7A385D1B840}"/>
              </a:ext>
            </a:extLst>
          </p:cNvPr>
          <p:cNvSpPr/>
          <p:nvPr/>
        </p:nvSpPr>
        <p:spPr>
          <a:xfrm>
            <a:off x="533244" y="2580487"/>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54%</a:t>
            </a:r>
            <a:endParaRPr lang="en-US" sz="3600" dirty="0">
              <a:solidFill>
                <a:srgbClr val="58585A"/>
              </a:solidFill>
            </a:endParaRPr>
          </a:p>
        </p:txBody>
      </p:sp>
      <p:pic>
        <p:nvPicPr>
          <p:cNvPr id="13" name="Picture 12">
            <a:extLst>
              <a:ext uri="{FF2B5EF4-FFF2-40B4-BE49-F238E27FC236}">
                <a16:creationId xmlns:a16="http://schemas.microsoft.com/office/drawing/2014/main" id="{7C10799C-93AE-4AFC-A0BB-E50FCA6FC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cxnSp>
        <p:nvCxnSpPr>
          <p:cNvPr id="15" name="Straight Connector 14">
            <a:extLst>
              <a:ext uri="{FF2B5EF4-FFF2-40B4-BE49-F238E27FC236}">
                <a16:creationId xmlns:a16="http://schemas.microsoft.com/office/drawing/2014/main" id="{8FE1CAB4-8575-4BBE-B8E1-25AFC2B0B650}"/>
              </a:ext>
            </a:extLst>
          </p:cNvPr>
          <p:cNvCxnSpPr>
            <a:cxnSpLocks/>
          </p:cNvCxnSpPr>
          <p:nvPr/>
        </p:nvCxnSpPr>
        <p:spPr>
          <a:xfrm flipV="1">
            <a:off x="2545289" y="5380637"/>
            <a:ext cx="6228389" cy="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15">
            <a:extLst>
              <a:ext uri="{FF2B5EF4-FFF2-40B4-BE49-F238E27FC236}">
                <a16:creationId xmlns:a16="http://schemas.microsoft.com/office/drawing/2014/main" id="{6ACB14E0-C85B-4E7F-B2E6-918F5F460C23}"/>
              </a:ext>
            </a:extLst>
          </p:cNvPr>
          <p:cNvSpPr/>
          <p:nvPr/>
        </p:nvSpPr>
        <p:spPr>
          <a:xfrm>
            <a:off x="508146" y="5120983"/>
            <a:ext cx="5557932" cy="461665"/>
          </a:xfrm>
          <a:prstGeom prst="rect">
            <a:avLst/>
          </a:prstGeom>
          <a:solidFill>
            <a:schemeClr val="bg1"/>
          </a:solidFill>
        </p:spPr>
        <p:txBody>
          <a:bodyPr wrap="none">
            <a:spAutoFit/>
          </a:bodyPr>
          <a:lstStyle/>
          <a:p>
            <a:r>
              <a:rPr lang="en-GB" sz="2400" dirty="0">
                <a:solidFill>
                  <a:srgbClr val="EE5859"/>
                </a:solidFill>
                <a:latin typeface="humanitarian-icons-v02" panose="02000503000000000000" pitchFamily="2" charset="0"/>
              </a:rPr>
              <a:t> </a:t>
            </a:r>
            <a:r>
              <a:rPr lang="en-GB" sz="2000" b="1" dirty="0">
                <a:solidFill>
                  <a:srgbClr val="EE5859"/>
                </a:solidFill>
                <a:latin typeface="Trade Gothic LT Std Bold"/>
              </a:rPr>
              <a:t>Explosive remnant of war (ERW) contamination </a:t>
            </a:r>
          </a:p>
        </p:txBody>
      </p:sp>
      <p:sp>
        <p:nvSpPr>
          <p:cNvPr id="19" name="TextBox 18">
            <a:extLst>
              <a:ext uri="{FF2B5EF4-FFF2-40B4-BE49-F238E27FC236}">
                <a16:creationId xmlns:a16="http://schemas.microsoft.com/office/drawing/2014/main" id="{09DC967D-77B4-491E-B967-F27A0A4E56E5}"/>
              </a:ext>
            </a:extLst>
          </p:cNvPr>
          <p:cNvSpPr txBox="1"/>
          <p:nvPr/>
        </p:nvSpPr>
        <p:spPr>
          <a:xfrm>
            <a:off x="1231719" y="5618218"/>
            <a:ext cx="7549219" cy="646331"/>
          </a:xfrm>
          <a:prstGeom prst="rect">
            <a:avLst/>
          </a:prstGeom>
          <a:noFill/>
        </p:spPr>
        <p:txBody>
          <a:bodyPr wrap="square">
            <a:spAutoFit/>
          </a:bodyPr>
          <a:lstStyle/>
          <a:p>
            <a:pPr marR="0" algn="just" rtl="0">
              <a:spcAft>
                <a:spcPts val="1200"/>
              </a:spcAft>
            </a:pPr>
            <a:r>
              <a:rPr lang="en-US" b="1" i="0" u="none" strike="noStrike" dirty="0">
                <a:solidFill>
                  <a:srgbClr val="58585A"/>
                </a:solidFill>
                <a:latin typeface="Arial Narrow" panose="020B0606020202030204" pitchFamily="34" charset="0"/>
              </a:rPr>
              <a:t>of KIs </a:t>
            </a:r>
            <a:r>
              <a:rPr lang="en-US" b="0" i="0" u="none" strike="noStrike" dirty="0">
                <a:solidFill>
                  <a:srgbClr val="58585A"/>
                </a:solidFill>
                <a:latin typeface="Arial Narrow" panose="020B0606020202030204" pitchFamily="34" charset="0"/>
              </a:rPr>
              <a:t>(41 out of 43 KIs) reported </a:t>
            </a:r>
            <a:r>
              <a:rPr lang="en-US" b="1" i="0" u="none" strike="noStrike" dirty="0">
                <a:solidFill>
                  <a:srgbClr val="58585A"/>
                </a:solidFill>
                <a:latin typeface="Arial Narrow" panose="020B0606020202030204" pitchFamily="34" charset="0"/>
              </a:rPr>
              <a:t>no incidents due to ERW</a:t>
            </a:r>
            <a:r>
              <a:rPr lang="en-US" b="0" i="0" u="none" strike="noStrike" dirty="0">
                <a:solidFill>
                  <a:srgbClr val="58585A"/>
                </a:solidFill>
                <a:latin typeface="Arial Narrow" panose="020B0606020202030204" pitchFamily="34" charset="0"/>
              </a:rPr>
              <a:t> took place in the six months prior to data collection.</a:t>
            </a:r>
          </a:p>
        </p:txBody>
      </p:sp>
      <p:sp>
        <p:nvSpPr>
          <p:cNvPr id="20" name="Rectangle 19">
            <a:extLst>
              <a:ext uri="{FF2B5EF4-FFF2-40B4-BE49-F238E27FC236}">
                <a16:creationId xmlns:a16="http://schemas.microsoft.com/office/drawing/2014/main" id="{90945767-140D-4E4A-8F50-A195101696EE}"/>
              </a:ext>
            </a:extLst>
          </p:cNvPr>
          <p:cNvSpPr/>
          <p:nvPr/>
        </p:nvSpPr>
        <p:spPr>
          <a:xfrm>
            <a:off x="540504" y="3763403"/>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98%</a:t>
            </a:r>
            <a:endParaRPr lang="en-US" sz="3600" dirty="0">
              <a:solidFill>
                <a:srgbClr val="58585A"/>
              </a:solidFill>
            </a:endParaRPr>
          </a:p>
        </p:txBody>
      </p:sp>
      <p:sp>
        <p:nvSpPr>
          <p:cNvPr id="22" name="Rectangle 21">
            <a:extLst>
              <a:ext uri="{FF2B5EF4-FFF2-40B4-BE49-F238E27FC236}">
                <a16:creationId xmlns:a16="http://schemas.microsoft.com/office/drawing/2014/main" id="{5DCA69BE-B67D-43CA-B8E8-2B704D453039}"/>
              </a:ext>
            </a:extLst>
          </p:cNvPr>
          <p:cNvSpPr/>
          <p:nvPr/>
        </p:nvSpPr>
        <p:spPr>
          <a:xfrm>
            <a:off x="553929" y="4461785"/>
            <a:ext cx="1281120"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91%-95%</a:t>
            </a:r>
            <a:endParaRPr lang="en-US" sz="3600" dirty="0">
              <a:solidFill>
                <a:srgbClr val="58585A"/>
              </a:solidFill>
            </a:endParaRPr>
          </a:p>
        </p:txBody>
      </p:sp>
      <p:sp>
        <p:nvSpPr>
          <p:cNvPr id="23" name="Rectangle 22">
            <a:extLst>
              <a:ext uri="{FF2B5EF4-FFF2-40B4-BE49-F238E27FC236}">
                <a16:creationId xmlns:a16="http://schemas.microsoft.com/office/drawing/2014/main" id="{34910BB2-CCD8-402C-B8B8-623C8B29B8A1}"/>
              </a:ext>
            </a:extLst>
          </p:cNvPr>
          <p:cNvSpPr/>
          <p:nvPr/>
        </p:nvSpPr>
        <p:spPr>
          <a:xfrm>
            <a:off x="1835050" y="4438699"/>
            <a:ext cx="6850136"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of</a:t>
            </a:r>
            <a:r>
              <a:rPr lang="en-US" sz="1800" b="0" i="0" u="none" strike="noStrike" dirty="0">
                <a:solidFill>
                  <a:srgbClr val="58585B"/>
                </a:solidFill>
                <a:latin typeface="Arial Narrow" panose="020B0606020202030204" pitchFamily="34" charset="0"/>
              </a:rPr>
              <a:t> </a:t>
            </a:r>
            <a:r>
              <a:rPr lang="en-US" sz="1800" b="1" u="none" strike="noStrike" dirty="0">
                <a:solidFill>
                  <a:srgbClr val="58585B"/>
                </a:solidFill>
                <a:latin typeface="Arial Narrow" panose="020B0606020202030204" pitchFamily="34" charset="0"/>
              </a:rPr>
              <a:t>KIs</a:t>
            </a:r>
            <a:r>
              <a:rPr lang="en-US" sz="1800" b="0" i="0" u="none" strike="noStrike" dirty="0">
                <a:solidFill>
                  <a:srgbClr val="58585B"/>
                </a:solidFill>
                <a:latin typeface="Arial Narrow" panose="020B0606020202030204" pitchFamily="34" charset="0"/>
              </a:rPr>
              <a:t> (39-41 out of 43 KIs) reported that </a:t>
            </a:r>
            <a:r>
              <a:rPr lang="en-US" sz="1800" b="1" i="0" u="none" strike="noStrike" dirty="0">
                <a:solidFill>
                  <a:srgbClr val="58585B"/>
                </a:solidFill>
                <a:latin typeface="Arial Narrow" panose="020B0606020202030204" pitchFamily="34" charset="0"/>
              </a:rPr>
              <a:t>females and males respectively can freely move</a:t>
            </a:r>
            <a:r>
              <a:rPr lang="en-US" sz="1800" b="0" i="0" u="none" strike="noStrike" dirty="0">
                <a:solidFill>
                  <a:srgbClr val="58585B"/>
                </a:solidFill>
                <a:latin typeface="Arial Narrow" panose="020B0606020202030204" pitchFamily="34" charset="0"/>
              </a:rPr>
              <a:t> in Markaz Sinjar at night.</a:t>
            </a:r>
          </a:p>
        </p:txBody>
      </p:sp>
      <p:sp>
        <p:nvSpPr>
          <p:cNvPr id="24" name="Rectangle 23">
            <a:extLst>
              <a:ext uri="{FF2B5EF4-FFF2-40B4-BE49-F238E27FC236}">
                <a16:creationId xmlns:a16="http://schemas.microsoft.com/office/drawing/2014/main" id="{0651072D-614D-48D8-9DE3-B0D929BAD184}"/>
              </a:ext>
            </a:extLst>
          </p:cNvPr>
          <p:cNvSpPr/>
          <p:nvPr/>
        </p:nvSpPr>
        <p:spPr>
          <a:xfrm>
            <a:off x="542105" y="5641017"/>
            <a:ext cx="69121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95%</a:t>
            </a:r>
            <a:endParaRPr lang="en-US" sz="3600" dirty="0">
              <a:solidFill>
                <a:srgbClr val="58585A"/>
              </a:solidFill>
            </a:endParaRPr>
          </a:p>
        </p:txBody>
      </p:sp>
    </p:spTree>
    <p:extLst>
      <p:ext uri="{BB962C8B-B14F-4D97-AF65-F5344CB8AC3E}">
        <p14:creationId xmlns:p14="http://schemas.microsoft.com/office/powerpoint/2010/main" val="2816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pic>
        <p:nvPicPr>
          <p:cNvPr id="5" name="Picture 4">
            <a:extLst>
              <a:ext uri="{FF2B5EF4-FFF2-40B4-BE49-F238E27FC236}">
                <a16:creationId xmlns:a16="http://schemas.microsoft.com/office/drawing/2014/main" id="{D1D2B054-E040-443D-B46A-B9A5B2A6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6580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648200" cy="707886"/>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pic>
        <p:nvPicPr>
          <p:cNvPr id="4" name="Picture 3">
            <a:extLst>
              <a:ext uri="{FF2B5EF4-FFF2-40B4-BE49-F238E27FC236}">
                <a16:creationId xmlns:a16="http://schemas.microsoft.com/office/drawing/2014/main" id="{6D8721E4-43FD-4895-9DC9-93DA1A215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54325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sp>
        <p:nvSpPr>
          <p:cNvPr id="5" name="Rectangle 4">
            <a:extLst>
              <a:ext uri="{FF2B5EF4-FFF2-40B4-BE49-F238E27FC236}">
                <a16:creationId xmlns:a16="http://schemas.microsoft.com/office/drawing/2014/main"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pic>
        <p:nvPicPr>
          <p:cNvPr id="8" name="Picture 7">
            <a:extLst>
              <a:ext uri="{FF2B5EF4-FFF2-40B4-BE49-F238E27FC236}">
                <a16:creationId xmlns:a16="http://schemas.microsoft.com/office/drawing/2014/main" id="{12B3452E-9465-4705-80BF-D4C80C5DF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11406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3969045"/>
            <a:ext cx="907641" cy="383019"/>
          </a:xfrm>
        </p:spPr>
        <p:txBody>
          <a:bodyPr/>
          <a:lstStyle/>
          <a:p>
            <a:r>
              <a:rPr lang="en-US" sz="1050" dirty="0"/>
              <a:t>Upon request</a:t>
            </a: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pic>
        <p:nvPicPr>
          <p:cNvPr id="7" name="Picture 6">
            <a:extLst>
              <a:ext uri="{FF2B5EF4-FFF2-40B4-BE49-F238E27FC236}">
                <a16:creationId xmlns:a16="http://schemas.microsoft.com/office/drawing/2014/main" id="{4F69FE35-0514-4601-936E-175CD1B53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1" name="Text Placeholder 4">
            <a:extLst>
              <a:ext uri="{FF2B5EF4-FFF2-40B4-BE49-F238E27FC236}">
                <a16:creationId xmlns:a16="http://schemas.microsoft.com/office/drawing/2014/main" id="{613DC50D-E3C0-439D-AF85-105D3CED207A}"/>
              </a:ext>
            </a:extLst>
          </p:cNvPr>
          <p:cNvSpPr txBox="1">
            <a:spLocks/>
          </p:cNvSpPr>
          <p:nvPr/>
        </p:nvSpPr>
        <p:spPr>
          <a:xfrm>
            <a:off x="282133" y="359674"/>
            <a:ext cx="1836034" cy="27865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95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Link to the Factsheet</a:t>
            </a:r>
          </a:p>
        </p:txBody>
      </p:sp>
      <p:sp>
        <p:nvSpPr>
          <p:cNvPr id="9" name="TextBox 8">
            <a:extLst>
              <a:ext uri="{FF2B5EF4-FFF2-40B4-BE49-F238E27FC236}">
                <a16:creationId xmlns:a16="http://schemas.microsoft.com/office/drawing/2014/main" id="{4F79C31B-7031-4CC5-B461-37FD2E6B0C9A}"/>
              </a:ext>
            </a:extLst>
          </p:cNvPr>
          <p:cNvSpPr txBox="1"/>
          <p:nvPr/>
        </p:nvSpPr>
        <p:spPr>
          <a:xfrm>
            <a:off x="282133" y="638328"/>
            <a:ext cx="8579734" cy="369332"/>
          </a:xfrm>
          <a:prstGeom prst="rect">
            <a:avLst/>
          </a:prstGeom>
          <a:noFill/>
        </p:spPr>
        <p:txBody>
          <a:bodyPr wrap="square">
            <a:spAutoFit/>
          </a:bodyPr>
          <a:lstStyle/>
          <a:p>
            <a:r>
              <a:rPr lang="en-US" dirty="0">
                <a:hlinkClick r:id="rId4"/>
              </a:rPr>
              <a:t>Markaz Sinjar Factsheet</a:t>
            </a:r>
            <a:endParaRPr lang="en-US" dirty="0"/>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1DE942-89F9-4983-8228-92968F71C9A5}"/>
              </a:ext>
            </a:extLst>
          </p:cNvPr>
          <p:cNvSpPr>
            <a:spLocks noGrp="1"/>
          </p:cNvSpPr>
          <p:nvPr>
            <p:ph type="body" sz="quarter" idx="13"/>
          </p:nvPr>
        </p:nvSpPr>
        <p:spPr bwMode="auto">
          <a:xfrm>
            <a:off x="3704656" y="744573"/>
            <a:ext cx="5190397" cy="47708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In 2020, the numbers of internally displaced persons (IDPs) returning to their area of origin (</a:t>
            </a:r>
            <a:r>
              <a:rPr lang="en-US" sz="2000" b="0" i="0" u="none" strike="noStrike" dirty="0" err="1">
                <a:solidFill>
                  <a:srgbClr val="58585B"/>
                </a:solidFill>
                <a:latin typeface="Arial Narrow" panose="020B0606020202030204" pitchFamily="34" charset="0"/>
              </a:rPr>
              <a:t>AoO</a:t>
            </a:r>
            <a:r>
              <a:rPr lang="en-US" sz="2000" b="0" i="0" u="none" strike="noStrike" dirty="0">
                <a:solidFill>
                  <a:srgbClr val="58585B"/>
                </a:solidFill>
                <a:latin typeface="Arial Narrow" panose="020B0606020202030204" pitchFamily="34" charset="0"/>
              </a:rPr>
              <a:t>) or being re-displaced for a second time increased, coupled with persisting challenges in relation to lack of services, infrastructure and - in some cases - security in areas of origin.</a:t>
            </a:r>
          </a:p>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The need to better understand the sustainability of returns, conditions for the (re)integration of IDPs and returnees, and the impact of their presence on access to services and social cohesion has been an identified need for humanitarian and development planning.</a:t>
            </a:r>
          </a:p>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Decisions related to the closure of all IDP camps by the end of 2020 have also impacted these dynamics.</a:t>
            </a:r>
          </a:p>
        </p:txBody>
      </p:sp>
      <p:sp>
        <p:nvSpPr>
          <p:cNvPr id="5" name="Rectangle 4">
            <a:extLst>
              <a:ext uri="{FF2B5EF4-FFF2-40B4-BE49-F238E27FC236}">
                <a16:creationId xmlns:a16="http://schemas.microsoft.com/office/drawing/2014/main"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pic>
        <p:nvPicPr>
          <p:cNvPr id="6" name="Picture 5">
            <a:extLst>
              <a:ext uri="{FF2B5EF4-FFF2-40B4-BE49-F238E27FC236}">
                <a16:creationId xmlns:a16="http://schemas.microsoft.com/office/drawing/2014/main" id="{0DD075E2-A2BB-41BE-B31A-F9C63BF06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202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36FE4DB-08F0-4BF3-BC9E-0D33803B1F7F}"/>
              </a:ext>
            </a:extLst>
          </p:cNvPr>
          <p:cNvSpPr>
            <a:spLocks noGrp="1"/>
          </p:cNvSpPr>
          <p:nvPr>
            <p:ph type="body" sz="quarter" idx="13"/>
          </p:nvPr>
        </p:nvSpPr>
        <p:spPr bwMode="auto">
          <a:xfrm>
            <a:off x="3768408" y="626054"/>
            <a:ext cx="4983007" cy="501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endParaRPr lang="es-ES" altLang="en-US" sz="1800" dirty="0"/>
          </a:p>
        </p:txBody>
      </p:sp>
      <p:sp>
        <p:nvSpPr>
          <p:cNvPr id="9" name="Rectangle 8">
            <a:extLst>
              <a:ext uri="{FF2B5EF4-FFF2-40B4-BE49-F238E27FC236}">
                <a16:creationId xmlns:a16="http://schemas.microsoft.com/office/drawing/2014/main"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pic>
        <p:nvPicPr>
          <p:cNvPr id="4" name="Picture 3">
            <a:extLst>
              <a:ext uri="{FF2B5EF4-FFF2-40B4-BE49-F238E27FC236}">
                <a16:creationId xmlns:a16="http://schemas.microsoft.com/office/drawing/2014/main"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206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pic>
        <p:nvPicPr>
          <p:cNvPr id="4" name="Picture 3">
            <a:extLst>
              <a:ext uri="{FF2B5EF4-FFF2-40B4-BE49-F238E27FC236}">
                <a16:creationId xmlns:a16="http://schemas.microsoft.com/office/drawing/2014/main" id="{83C21FA6-2C48-4AC6-9AF1-480EF9F23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822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id="{1A162AFF-D431-4471-B6A6-A27B63D33B1F}"/>
              </a:ext>
            </a:extLst>
          </p:cNvPr>
          <p:cNvSpPr/>
          <p:nvPr/>
        </p:nvSpPr>
        <p:spPr>
          <a:xfrm>
            <a:off x="274320" y="1398839"/>
            <a:ext cx="8412480" cy="2723823"/>
          </a:xfrm>
          <a:prstGeom prst="rect">
            <a:avLst/>
          </a:prstGeom>
        </p:spPr>
        <p:txBody>
          <a:bodyPr wrap="square">
            <a:spAutoFit/>
          </a:bodyPr>
          <a:lstStyle/>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The </a:t>
            </a:r>
            <a:r>
              <a:rPr lang="en-US" b="1" dirty="0">
                <a:solidFill>
                  <a:srgbClr val="58585A"/>
                </a:solidFill>
                <a:latin typeface="Arial Narrow" panose="020B0606020202030204" pitchFamily="34" charset="0"/>
              </a:rPr>
              <a:t>multi-sectoral</a:t>
            </a:r>
            <a:r>
              <a:rPr lang="en-US" dirty="0">
                <a:solidFill>
                  <a:srgbClr val="58585A"/>
                </a:solidFill>
                <a:latin typeface="Arial Narrow" panose="020B0606020202030204" pitchFamily="34" charset="0"/>
              </a:rPr>
              <a:t> assessment tool combined </a:t>
            </a:r>
            <a:r>
              <a:rPr lang="en-US" b="1" dirty="0">
                <a:solidFill>
                  <a:srgbClr val="58585A"/>
                </a:solidFill>
                <a:latin typeface="Arial Narrow" panose="020B0606020202030204" pitchFamily="34" charset="0"/>
              </a:rPr>
              <a:t>qualitative and quantitative </a:t>
            </a:r>
            <a:r>
              <a:rPr lang="en-US" dirty="0">
                <a:solidFill>
                  <a:srgbClr val="58585A"/>
                </a:solidFill>
                <a:latin typeface="Arial Narrow" panose="020B0606020202030204" pitchFamily="34" charset="0"/>
              </a:rPr>
              <a:t>data.</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Data collection was done </a:t>
            </a:r>
            <a:r>
              <a:rPr lang="en-US" b="1" dirty="0">
                <a:solidFill>
                  <a:srgbClr val="58585A"/>
                </a:solidFill>
                <a:latin typeface="Arial Narrow" panose="020B0606020202030204" pitchFamily="34" charset="0"/>
              </a:rPr>
              <a:t>remotely by phone </a:t>
            </a:r>
            <a:r>
              <a:rPr lang="en-US" dirty="0">
                <a:solidFill>
                  <a:srgbClr val="58585A"/>
                </a:solidFill>
                <a:latin typeface="Arial Narrow" panose="020B0606020202030204" pitchFamily="34" charset="0"/>
              </a:rPr>
              <a:t>between</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26 November and 1 December 2020, adapted to the context of the COVID-19 pandemic local restrictions and associated pandemic measures.</a:t>
            </a:r>
          </a:p>
          <a:p>
            <a:pPr marL="457200" indent="-457200" algn="just">
              <a:spcAft>
                <a:spcPts val="1800"/>
              </a:spcAft>
              <a:buSzPct val="80000"/>
              <a:buFont typeface="Wingdings" panose="05000000000000000000" pitchFamily="2" charset="2"/>
              <a:buChar char="Ø"/>
            </a:pPr>
            <a:r>
              <a:rPr lang="en-US" b="1" dirty="0">
                <a:solidFill>
                  <a:srgbClr val="58585A"/>
                </a:solidFill>
                <a:latin typeface="Arial Narrow" panose="020B0606020202030204" pitchFamily="34" charset="0"/>
              </a:rPr>
              <a:t>Purposive</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sampling</a:t>
            </a:r>
            <a:r>
              <a:rPr lang="en-US" dirty="0">
                <a:solidFill>
                  <a:srgbClr val="58585A"/>
                </a:solidFill>
                <a:latin typeface="Arial Narrow" panose="020B0606020202030204" pitchFamily="34" charset="0"/>
              </a:rPr>
              <a:t> methods were employed to identify KIs. Findings should therefore be considered as </a:t>
            </a:r>
            <a:r>
              <a:rPr lang="en-US" b="1" dirty="0">
                <a:solidFill>
                  <a:srgbClr val="58585A"/>
                </a:solidFill>
                <a:latin typeface="Arial Narrow" panose="020B0606020202030204" pitchFamily="34" charset="0"/>
              </a:rPr>
              <a:t>indicative</a:t>
            </a:r>
            <a:r>
              <a:rPr lang="en-US" dirty="0">
                <a:solidFill>
                  <a:srgbClr val="58585A"/>
                </a:solidFill>
                <a:latin typeface="Arial Narrow" panose="020B0606020202030204" pitchFamily="34" charset="0"/>
              </a:rPr>
              <a:t>.</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Methodology based on </a:t>
            </a:r>
            <a:r>
              <a:rPr lang="en-US" b="1" dirty="0">
                <a:solidFill>
                  <a:srgbClr val="58585A"/>
                </a:solidFill>
                <a:latin typeface="Arial Narrow" panose="020B0606020202030204" pitchFamily="34" charset="0"/>
              </a:rPr>
              <a:t>key informant interviews </a:t>
            </a:r>
            <a:r>
              <a:rPr lang="en-US" dirty="0">
                <a:solidFill>
                  <a:srgbClr val="58585A"/>
                </a:solidFill>
                <a:latin typeface="Arial Narrow" panose="020B0606020202030204" pitchFamily="34" charset="0"/>
              </a:rPr>
              <a:t>(KIIs).</a:t>
            </a:r>
          </a:p>
        </p:txBody>
      </p:sp>
      <p:sp>
        <p:nvSpPr>
          <p:cNvPr id="6" name="Rectangle 5">
            <a:extLst>
              <a:ext uri="{FF2B5EF4-FFF2-40B4-BE49-F238E27FC236}">
                <a16:creationId xmlns:a16="http://schemas.microsoft.com/office/drawing/2014/main" id="{5C9392D1-2178-4580-9832-42941861D439}"/>
              </a:ext>
            </a:extLst>
          </p:cNvPr>
          <p:cNvSpPr/>
          <p:nvPr/>
        </p:nvSpPr>
        <p:spPr>
          <a:xfrm>
            <a:off x="1040083" y="4484158"/>
            <a:ext cx="5360717" cy="1754326"/>
          </a:xfrm>
          <a:prstGeom prst="rect">
            <a:avLst/>
          </a:prstGeom>
        </p:spPr>
        <p:txBody>
          <a:bodyPr wrap="square">
            <a:spAutoFit/>
          </a:bodyPr>
          <a:lstStyle/>
          <a:p>
            <a:r>
              <a:rPr lang="en-GB" dirty="0">
                <a:solidFill>
                  <a:srgbClr val="58585A"/>
                </a:solidFill>
                <a:latin typeface="Arial Narrow" panose="020B0606020202030204" pitchFamily="34" charset="0"/>
              </a:rPr>
              <a:t>Community leaders	</a:t>
            </a:r>
            <a:r>
              <a:rPr lang="en-GB" b="1" dirty="0">
                <a:solidFill>
                  <a:srgbClr val="58585A"/>
                </a:solidFill>
                <a:latin typeface="Arial Narrow" panose="020B0606020202030204" pitchFamily="34" charset="0"/>
              </a:rPr>
              <a:t>		16 KIs</a:t>
            </a:r>
          </a:p>
          <a:p>
            <a:r>
              <a:rPr lang="en-GB" dirty="0" err="1">
                <a:solidFill>
                  <a:srgbClr val="58585A"/>
                </a:solidFill>
                <a:latin typeface="Arial Narrow" panose="020B0606020202030204" pitchFamily="34" charset="0"/>
              </a:rPr>
              <a:t>Remainees</a:t>
            </a:r>
            <a:r>
              <a:rPr lang="en-GB" dirty="0">
                <a:solidFill>
                  <a:srgbClr val="58585A"/>
                </a:solidFill>
                <a:latin typeface="Arial Narrow" panose="020B0606020202030204" pitchFamily="34" charset="0"/>
              </a:rPr>
              <a:t>/non-displaced</a:t>
            </a:r>
            <a:r>
              <a:rPr lang="en-GB" b="1" dirty="0">
                <a:solidFill>
                  <a:srgbClr val="58585A"/>
                </a:solidFill>
                <a:latin typeface="Arial Narrow" panose="020B0606020202030204" pitchFamily="34" charset="0"/>
              </a:rPr>
              <a:t>		  4 KIs</a:t>
            </a:r>
          </a:p>
          <a:p>
            <a:r>
              <a:rPr lang="en-US" dirty="0">
                <a:solidFill>
                  <a:srgbClr val="58585A"/>
                </a:solidFill>
                <a:latin typeface="Arial Narrow" panose="020B0606020202030204" pitchFamily="34" charset="0"/>
              </a:rPr>
              <a:t>IDPs (displaced from the area)</a:t>
            </a:r>
            <a:r>
              <a:rPr lang="en-US" b="1" dirty="0">
                <a:solidFill>
                  <a:srgbClr val="58585A"/>
                </a:solidFill>
                <a:latin typeface="Arial Narrow" panose="020B0606020202030204" pitchFamily="34" charset="0"/>
              </a:rPr>
              <a:t>		  8 KIs</a:t>
            </a:r>
          </a:p>
          <a:p>
            <a:r>
              <a:rPr lang="en-US" dirty="0">
                <a:solidFill>
                  <a:srgbClr val="58585A"/>
                </a:solidFill>
                <a:latin typeface="Arial Narrow" panose="020B0606020202030204" pitchFamily="34" charset="0"/>
              </a:rPr>
              <a:t>IDPs (displaced in the area)	</a:t>
            </a:r>
            <a:r>
              <a:rPr lang="en-US" b="1" dirty="0">
                <a:solidFill>
                  <a:srgbClr val="58585A"/>
                </a:solidFill>
                <a:latin typeface="Arial Narrow" panose="020B0606020202030204" pitchFamily="34" charset="0"/>
              </a:rPr>
              <a:t>	  5 KIs</a:t>
            </a:r>
          </a:p>
          <a:p>
            <a:r>
              <a:rPr lang="en-US" dirty="0">
                <a:solidFill>
                  <a:srgbClr val="58585A"/>
                </a:solidFill>
                <a:latin typeface="Arial Narrow" panose="020B0606020202030204" pitchFamily="34" charset="0"/>
              </a:rPr>
              <a:t>Returnees (more than 3 months ago)</a:t>
            </a:r>
            <a:r>
              <a:rPr lang="en-US" b="1" dirty="0">
                <a:solidFill>
                  <a:srgbClr val="58585A"/>
                </a:solidFill>
                <a:latin typeface="Arial Narrow" panose="020B0606020202030204" pitchFamily="34" charset="0"/>
              </a:rPr>
              <a:t>	  5 KIs</a:t>
            </a:r>
          </a:p>
          <a:p>
            <a:r>
              <a:rPr lang="en-US" dirty="0">
                <a:solidFill>
                  <a:srgbClr val="58585A"/>
                </a:solidFill>
                <a:latin typeface="Arial Narrow" panose="020B0606020202030204" pitchFamily="34" charset="0"/>
              </a:rPr>
              <a:t>Returnees (less than 3 months ago)</a:t>
            </a:r>
            <a:r>
              <a:rPr lang="en-US" b="1" dirty="0">
                <a:solidFill>
                  <a:srgbClr val="58585A"/>
                </a:solidFill>
                <a:latin typeface="Arial Narrow" panose="020B0606020202030204" pitchFamily="34" charset="0"/>
              </a:rPr>
              <a:t>	  5 KIs</a:t>
            </a:r>
            <a:endParaRPr lang="en-US" sz="1600" b="1" dirty="0">
              <a:solidFill>
                <a:srgbClr val="58585A"/>
              </a:solidFill>
              <a:latin typeface="Arial Narrow" panose="020B0606020202030204" pitchFamily="34" charset="0"/>
            </a:endParaRPr>
          </a:p>
        </p:txBody>
      </p:sp>
      <p:sp>
        <p:nvSpPr>
          <p:cNvPr id="13" name="TextBox 12">
            <a:extLst>
              <a:ext uri="{FF2B5EF4-FFF2-40B4-BE49-F238E27FC236}">
                <a16:creationId xmlns:a16="http://schemas.microsoft.com/office/drawing/2014/main" id="{1FDA5F3A-47A1-4206-9D8C-B6A3C06EC528}"/>
              </a:ext>
            </a:extLst>
          </p:cNvPr>
          <p:cNvSpPr txBox="1"/>
          <p:nvPr/>
        </p:nvSpPr>
        <p:spPr>
          <a:xfrm>
            <a:off x="691116" y="4070324"/>
            <a:ext cx="6109734" cy="461665"/>
          </a:xfrm>
          <a:prstGeom prst="rect">
            <a:avLst/>
          </a:prstGeom>
          <a:noFill/>
        </p:spPr>
        <p:txBody>
          <a:bodyPr wrap="square">
            <a:spAutoFit/>
          </a:bodyPr>
          <a:lstStyle/>
          <a:p>
            <a:pPr marR="0" algn="l" rtl="0"/>
            <a:r>
              <a:rPr lang="en-US" sz="2400" b="0" i="0" u="none" strike="noStrike" dirty="0">
                <a:solidFill>
                  <a:srgbClr val="EE5859"/>
                </a:solidFill>
                <a:latin typeface="humanitarian-icons-v02" panose="02000503000000000000" pitchFamily="2" charset="0"/>
              </a:rPr>
              <a:t></a:t>
            </a:r>
            <a:r>
              <a:rPr lang="en-US" sz="16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Trade Gothic LT Std Bold" panose="020B0804050502020204" pitchFamily="34" charset="0"/>
              </a:rPr>
              <a:t>KI profile in Markaz Sinjar Sub-district</a:t>
            </a:r>
          </a:p>
        </p:txBody>
      </p:sp>
      <p:sp>
        <p:nvSpPr>
          <p:cNvPr id="7" name="Rectangle 6">
            <a:extLst>
              <a:ext uri="{FF2B5EF4-FFF2-40B4-BE49-F238E27FC236}">
                <a16:creationId xmlns:a16="http://schemas.microsoft.com/office/drawing/2014/main" id="{8A5D780E-47E4-4210-9A29-C5AFC71B8F96}"/>
              </a:ext>
            </a:extLst>
          </p:cNvPr>
          <p:cNvSpPr/>
          <p:nvPr/>
        </p:nvSpPr>
        <p:spPr>
          <a:xfrm>
            <a:off x="7039429" y="5081697"/>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43 KIs</a:t>
            </a:r>
            <a:endParaRPr lang="en-US" sz="3600" dirty="0"/>
          </a:p>
        </p:txBody>
      </p:sp>
      <p:pic>
        <p:nvPicPr>
          <p:cNvPr id="8" name="Picture 7">
            <a:extLst>
              <a:ext uri="{FF2B5EF4-FFF2-40B4-BE49-F238E27FC236}">
                <a16:creationId xmlns:a16="http://schemas.microsoft.com/office/drawing/2014/main" id="{767733AA-7F89-4B7E-8FD9-F34C1A666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9" name="Picture 8">
            <a:extLst>
              <a:ext uri="{FF2B5EF4-FFF2-40B4-BE49-F238E27FC236}">
                <a16:creationId xmlns:a16="http://schemas.microsoft.com/office/drawing/2014/main" id="{EA5DC395-3AA4-4457-B777-24C7EB48A755}"/>
              </a:ext>
            </a:extLst>
          </p:cNvPr>
          <p:cNvPicPr>
            <a:picLocks noChangeAspect="1"/>
          </p:cNvPicPr>
          <p:nvPr/>
        </p:nvPicPr>
        <p:blipFill>
          <a:blip r:embed="rId4"/>
          <a:stretch>
            <a:fillRect/>
          </a:stretch>
        </p:blipFill>
        <p:spPr>
          <a:xfrm>
            <a:off x="5492917" y="4513185"/>
            <a:ext cx="1325409" cy="1737360"/>
          </a:xfrm>
          <a:prstGeom prst="rect">
            <a:avLst/>
          </a:prstGeom>
        </p:spPr>
      </p:pic>
    </p:spTree>
    <p:extLst>
      <p:ext uri="{BB962C8B-B14F-4D97-AF65-F5344CB8AC3E}">
        <p14:creationId xmlns:p14="http://schemas.microsoft.com/office/powerpoint/2010/main" val="11348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id="{5DF8A732-EB82-4342-BDD3-4AA7CDC7C283}"/>
              </a:ext>
            </a:extLst>
          </p:cNvPr>
          <p:cNvSpPr/>
          <p:nvPr/>
        </p:nvSpPr>
        <p:spPr>
          <a:xfrm>
            <a:off x="423006" y="1354522"/>
            <a:ext cx="8412480" cy="4862870"/>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Considering the findings as indicative </a:t>
            </a:r>
            <a:r>
              <a:rPr lang="en-US" sz="2000" dirty="0">
                <a:solidFill>
                  <a:srgbClr val="58585A"/>
                </a:solidFill>
                <a:latin typeface="Arial Narrow" panose="020B0606020202030204" pitchFamily="34" charset="0"/>
              </a:rPr>
              <a:t>due to the small sample size and the purposive sampling method</a:t>
            </a:r>
          </a:p>
          <a:p>
            <a:pPr algn="just">
              <a:spcAft>
                <a:spcPts val="1800"/>
              </a:spcAft>
            </a:pPr>
            <a:r>
              <a:rPr lang="en-US" sz="2000" dirty="0">
                <a:solidFill>
                  <a:srgbClr val="58585A"/>
                </a:solidFill>
                <a:latin typeface="Arial Narrow" panose="020B0606020202030204" pitchFamily="34" charset="0"/>
              </a:rPr>
              <a:t>	  43 KIs in Markaz Sinjar Sub-district</a:t>
            </a:r>
            <a:endParaRPr lang="en-US"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KIs gender balance</a:t>
            </a:r>
          </a:p>
          <a:p>
            <a:pPr algn="just">
              <a:spcAft>
                <a:spcPts val="600"/>
              </a:spcAft>
            </a:pPr>
            <a:r>
              <a:rPr lang="en-US" sz="2000" dirty="0">
                <a:solidFill>
                  <a:srgbClr val="58585A"/>
                </a:solidFill>
                <a:latin typeface="Arial Narrow" panose="020B0606020202030204" pitchFamily="34" charset="0"/>
              </a:rPr>
              <a:t>	  35 male KIs</a:t>
            </a:r>
          </a:p>
          <a:p>
            <a:pPr algn="just">
              <a:spcAft>
                <a:spcPts val="1800"/>
              </a:spcAft>
            </a:pPr>
            <a:r>
              <a:rPr lang="en-US" sz="2000" dirty="0">
                <a:solidFill>
                  <a:srgbClr val="58585A"/>
                </a:solidFill>
                <a:latin typeface="Arial Narrow" panose="020B0606020202030204" pitchFamily="34" charset="0"/>
              </a:rPr>
              <a:t>	  8 female KIs</a:t>
            </a:r>
            <a:endParaRPr lang="en-US" sz="1800" dirty="0">
              <a:latin typeface="MS Shell Dlg 2" panose="020B060403050404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Contextualization at sub-district level</a:t>
            </a:r>
          </a:p>
          <a:p>
            <a:pPr marL="971550" lvl="1" algn="just"/>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To operationalise the identified trends, information was analysed</a:t>
            </a:r>
          </a:p>
          <a:p>
            <a:pPr marL="971550" lvl="1" algn="just">
              <a:spcAft>
                <a:spcPts val="1800"/>
              </a:spcAft>
            </a:pPr>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and visualized at sub-district level, rather than village or neighbourhood</a:t>
            </a:r>
            <a:endParaRPr lang="en-GB"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Remote data collection</a:t>
            </a:r>
          </a:p>
          <a:p>
            <a:pPr marL="971550" algn="just">
              <a:spcAft>
                <a:spcPts val="2400"/>
              </a:spcAft>
            </a:pPr>
            <a:r>
              <a:rPr lang="en-GB" sz="2000" dirty="0">
                <a:solidFill>
                  <a:srgbClr val="58585A"/>
                </a:solidFill>
                <a:latin typeface="Arial Narrow" panose="020B0606020202030204" pitchFamily="34" charset="0"/>
              </a:rPr>
              <a:t>Data collected remotely by phone</a:t>
            </a:r>
            <a:endParaRPr lang="en-US" sz="2000" dirty="0">
              <a:solidFill>
                <a:srgbClr val="58585A"/>
              </a:solidFill>
              <a:latin typeface="Arial Narrow" panose="020B0606020202030204" pitchFamily="34" charset="0"/>
            </a:endParaRPr>
          </a:p>
        </p:txBody>
      </p:sp>
      <p:sp>
        <p:nvSpPr>
          <p:cNvPr id="4" name="TextBox 3">
            <a:extLst>
              <a:ext uri="{FF2B5EF4-FFF2-40B4-BE49-F238E27FC236}">
                <a16:creationId xmlns:a16="http://schemas.microsoft.com/office/drawing/2014/main" id="{5F5AAB23-C119-40CD-8010-7768A2E7558F}"/>
              </a:ext>
            </a:extLst>
          </p:cNvPr>
          <p:cNvSpPr txBox="1"/>
          <p:nvPr/>
        </p:nvSpPr>
        <p:spPr>
          <a:xfrm>
            <a:off x="892804" y="1997794"/>
            <a:ext cx="72067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endParaRPr lang="en-US" sz="2800" dirty="0"/>
          </a:p>
        </p:txBody>
      </p:sp>
      <p:sp>
        <p:nvSpPr>
          <p:cNvPr id="6" name="TextBox 5">
            <a:extLst>
              <a:ext uri="{FF2B5EF4-FFF2-40B4-BE49-F238E27FC236}">
                <a16:creationId xmlns:a16="http://schemas.microsoft.com/office/drawing/2014/main" id="{7309EAC6-5CE0-45CE-B2E7-F898FF42A9D2}"/>
              </a:ext>
            </a:extLst>
          </p:cNvPr>
          <p:cNvSpPr txBox="1"/>
          <p:nvPr/>
        </p:nvSpPr>
        <p:spPr>
          <a:xfrm>
            <a:off x="892804" y="3172034"/>
            <a:ext cx="59608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p>
        </p:txBody>
      </p:sp>
      <p:pic>
        <p:nvPicPr>
          <p:cNvPr id="7" name="Picture 6">
            <a:extLst>
              <a:ext uri="{FF2B5EF4-FFF2-40B4-BE49-F238E27FC236}">
                <a16:creationId xmlns:a16="http://schemas.microsoft.com/office/drawing/2014/main" id="{F40D2895-D3C6-414D-8D91-65E158C37B1E}"/>
              </a:ext>
            </a:extLst>
          </p:cNvPr>
          <p:cNvPicPr>
            <a:picLocks noChangeAspect="1"/>
          </p:cNvPicPr>
          <p:nvPr/>
        </p:nvPicPr>
        <p:blipFill>
          <a:blip r:embed="rId3"/>
          <a:stretch>
            <a:fillRect/>
          </a:stretch>
        </p:blipFill>
        <p:spPr>
          <a:xfrm>
            <a:off x="894613" y="4479161"/>
            <a:ext cx="476711" cy="523220"/>
          </a:xfrm>
          <a:prstGeom prst="rect">
            <a:avLst/>
          </a:prstGeom>
        </p:spPr>
      </p:pic>
      <p:pic>
        <p:nvPicPr>
          <p:cNvPr id="8" name="Picture 7">
            <a:extLst>
              <a:ext uri="{FF2B5EF4-FFF2-40B4-BE49-F238E27FC236}">
                <a16:creationId xmlns:a16="http://schemas.microsoft.com/office/drawing/2014/main" id="{919B1466-1916-43FB-B16E-2CCF645CFFBF}"/>
              </a:ext>
            </a:extLst>
          </p:cNvPr>
          <p:cNvPicPr>
            <a:picLocks noChangeAspect="1"/>
          </p:cNvPicPr>
          <p:nvPr/>
        </p:nvPicPr>
        <p:blipFill>
          <a:blip r:embed="rId4"/>
          <a:stretch>
            <a:fillRect/>
          </a:stretch>
        </p:blipFill>
        <p:spPr>
          <a:xfrm>
            <a:off x="953575" y="5677768"/>
            <a:ext cx="476711" cy="424133"/>
          </a:xfrm>
          <a:prstGeom prst="rect">
            <a:avLst/>
          </a:prstGeom>
        </p:spPr>
      </p:pic>
      <p:pic>
        <p:nvPicPr>
          <p:cNvPr id="9" name="Picture 8">
            <a:extLst>
              <a:ext uri="{FF2B5EF4-FFF2-40B4-BE49-F238E27FC236}">
                <a16:creationId xmlns:a16="http://schemas.microsoft.com/office/drawing/2014/main" id="{B782D972-73BA-4EE8-B6B0-E67C5C400B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794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492424"/>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Markaz Sinjar overview and current demographics</a:t>
            </a:r>
            <a:endParaRPr lang="en-US" sz="3600" b="1" dirty="0">
              <a:solidFill>
                <a:srgbClr val="FFFF00"/>
              </a:solidFill>
              <a:latin typeface="Arial Narrow" panose="020B0606020202030204" pitchFamily="34" charset="0"/>
            </a:endParaRP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3</a:t>
            </a:r>
          </a:p>
        </p:txBody>
      </p:sp>
      <p:pic>
        <p:nvPicPr>
          <p:cNvPr id="4" name="Picture 3">
            <a:extLst>
              <a:ext uri="{FF2B5EF4-FFF2-40B4-BE49-F238E27FC236}">
                <a16:creationId xmlns:a16="http://schemas.microsoft.com/office/drawing/2014/main" id="{8ED37968-0C1F-4CEF-B5F1-25F63C10A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175511906"/>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12153</TotalTime>
  <Words>5699</Words>
  <Application>Microsoft Office PowerPoint</Application>
  <PresentationFormat>On-screen Show (4:3)</PresentationFormat>
  <Paragraphs>441</Paragraphs>
  <Slides>31</Slides>
  <Notes>26</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31</vt:i4>
      </vt:variant>
    </vt:vector>
  </HeadingPairs>
  <TitlesOfParts>
    <vt:vector size="54" baseType="lpstr">
      <vt:lpstr>Arial Unicode MS</vt:lpstr>
      <vt:lpstr>Arial</vt:lpstr>
      <vt:lpstr>Arial Narrow</vt:lpstr>
      <vt:lpstr>Calibri</vt:lpstr>
      <vt:lpstr>humanitarian-icons-v02</vt:lpstr>
      <vt:lpstr>MS Shell Dlg 2</vt:lpstr>
      <vt:lpstr>Segoe UI</vt:lpstr>
      <vt:lpstr>Trade Gothic LT Std Bold</vt:lpstr>
      <vt:lpstr>TradeGothicLTPro-Bold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Markaz Sinjar Sub-district overview</vt:lpstr>
      <vt:lpstr>PowerPoint Presentation</vt:lpstr>
      <vt:lpstr>Markaz Sinjar Sub-district Key findings on safety and security</vt:lpstr>
      <vt:lpstr>Markaz Sinjar Sub-district Other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Canon Co</cp:lastModifiedBy>
  <cp:revision>444</cp:revision>
  <dcterms:created xsi:type="dcterms:W3CDTF">2020-08-09T11:48:21Z</dcterms:created>
  <dcterms:modified xsi:type="dcterms:W3CDTF">2021-02-21T11:13:48Z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2021-02-09T11:15:24Z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bb9e7435-dd35-479f-a827-8c80d8527632</vt:lpwstr>
  </property>
  <property fmtid="{D5CDD505-2E9C-101B-9397-08002B2CF9AE}" pid="8" name="MSIP_Label_2059aa38-f392-4105-be92-628035578272_ContentBits">
    <vt:lpwstr>0</vt:lpwstr>
  </property>
</Properties>
</file>